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281" r:id="rId3"/>
    <p:sldId id="279" r:id="rId4"/>
    <p:sldId id="285" r:id="rId5"/>
    <p:sldId id="283" r:id="rId6"/>
    <p:sldId id="284" r:id="rId7"/>
    <p:sldId id="280" r:id="rId8"/>
    <p:sldId id="287" r:id="rId9"/>
    <p:sldId id="286" r:id="rId10"/>
    <p:sldId id="290" r:id="rId11"/>
    <p:sldId id="260" r:id="rId12"/>
    <p:sldId id="298" r:id="rId13"/>
    <p:sldId id="291" r:id="rId14"/>
    <p:sldId id="292" r:id="rId15"/>
    <p:sldId id="343" r:id="rId16"/>
    <p:sldId id="300" r:id="rId17"/>
    <p:sldId id="342" r:id="rId18"/>
    <p:sldId id="299" r:id="rId19"/>
    <p:sldId id="277" r:id="rId20"/>
    <p:sldId id="344" r:id="rId21"/>
    <p:sldId id="341" r:id="rId22"/>
    <p:sldId id="345" r:id="rId23"/>
    <p:sldId id="346" r:id="rId24"/>
    <p:sldId id="293" r:id="rId25"/>
    <p:sldId id="282" r:id="rId26"/>
    <p:sldId id="348" r:id="rId27"/>
    <p:sldId id="266" r:id="rId28"/>
    <p:sldId id="350" r:id="rId29"/>
    <p:sldId id="273" r:id="rId30"/>
    <p:sldId id="354" r:id="rId31"/>
    <p:sldId id="352" r:id="rId32"/>
    <p:sldId id="274" r:id="rId33"/>
    <p:sldId id="275" r:id="rId34"/>
    <p:sldId id="305"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7" d="100"/>
          <a:sy n="77" d="100"/>
        </p:scale>
        <p:origin x="7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B17974-2CEE-48EE-8AAD-7E2EE4FE343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B567ACF-E9D4-4C62-AC19-91002F8B0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457699F-D98B-420A-BB35-4AD065121272}"/>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5" name="Segnaposto piè di pagina 4">
            <a:extLst>
              <a:ext uri="{FF2B5EF4-FFF2-40B4-BE49-F238E27FC236}">
                <a16:creationId xmlns:a16="http://schemas.microsoft.com/office/drawing/2014/main" id="{471D5DF6-515D-4F0F-9E15-38A9C0E60B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D93798-1A49-4401-A649-C761C192DDB5}"/>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364821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C670D4-83A9-4665-ACB2-233B907BFC7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F7D8DC4-8D4A-4CE2-B556-3E26F8EFE87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63BCEC-E4E0-4B00-B0EB-8E36B96C4D49}"/>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5" name="Segnaposto piè di pagina 4">
            <a:extLst>
              <a:ext uri="{FF2B5EF4-FFF2-40B4-BE49-F238E27FC236}">
                <a16:creationId xmlns:a16="http://schemas.microsoft.com/office/drawing/2014/main" id="{DE88388E-19FB-4B0C-890D-4AFA2577C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5EC538-E5DB-46CB-BED5-3B39562180FC}"/>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261754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34E4142-DBB3-4AFD-A4E8-A087946425D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9FF69B4-96B4-4907-9106-DCD5C187409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7301EE-681E-4FD9-88E6-8D1F71E73789}"/>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5" name="Segnaposto piè di pagina 4">
            <a:extLst>
              <a:ext uri="{FF2B5EF4-FFF2-40B4-BE49-F238E27FC236}">
                <a16:creationId xmlns:a16="http://schemas.microsoft.com/office/drawing/2014/main" id="{378DF54B-D8D0-41CB-8E4C-5E152C49A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463A46-5C85-4518-BB33-E087C594C583}"/>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61436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5FE32-8E51-4F39-862B-EA7BF95A7D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BA9A738-DCF7-424F-9A52-6ECB32DB616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7DBD2E-BC26-407F-871A-974F1DF67909}"/>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5" name="Segnaposto piè di pagina 4">
            <a:extLst>
              <a:ext uri="{FF2B5EF4-FFF2-40B4-BE49-F238E27FC236}">
                <a16:creationId xmlns:a16="http://schemas.microsoft.com/office/drawing/2014/main" id="{22D8D22D-5B17-4354-8E40-6F09E24167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EEDCB7-8B2E-458E-BC91-A90CE782BA63}"/>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269560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8D7E2B-15A9-4F5E-836E-924447B620E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D013E13-07CB-4BF9-8808-10DA00986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618B0CF-E1A4-4A85-9E41-4318FD2FA89E}"/>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5" name="Segnaposto piè di pagina 4">
            <a:extLst>
              <a:ext uri="{FF2B5EF4-FFF2-40B4-BE49-F238E27FC236}">
                <a16:creationId xmlns:a16="http://schemas.microsoft.com/office/drawing/2014/main" id="{287A62FC-BB76-4FBD-9190-98DBD94A65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F44D0A-CA5D-4FF6-BE57-2A348EB1557E}"/>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213714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DE652A-3DC1-4C9B-A322-418D94C9021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40B2D0-8F1D-4CF1-ADC7-C03A4D76BB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8600566-F60C-4C9A-B3F7-8338D8802CE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80751E9-1398-4CF0-84EA-8F3AC07842B4}"/>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6" name="Segnaposto piè di pagina 5">
            <a:extLst>
              <a:ext uri="{FF2B5EF4-FFF2-40B4-BE49-F238E27FC236}">
                <a16:creationId xmlns:a16="http://schemas.microsoft.com/office/drawing/2014/main" id="{0CC5A3C2-D6A9-4C39-BAB7-5937E7C745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EB00DC-A603-42EF-A0E4-8CD06A99B889}"/>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12984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039AA-9455-4552-B8E7-ACEF55F66FA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A6FF009-DF01-4225-869A-6C4B7F968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B0885DB-608A-4192-A5DC-0A892C93AE4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F3518C6-EB36-453B-BB9C-D16921EE2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9295888-EB9F-4825-AF01-88EDD274EB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47C139A-327B-43AD-88F8-28BE0F6B8777}"/>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8" name="Segnaposto piè di pagina 7">
            <a:extLst>
              <a:ext uri="{FF2B5EF4-FFF2-40B4-BE49-F238E27FC236}">
                <a16:creationId xmlns:a16="http://schemas.microsoft.com/office/drawing/2014/main" id="{B7754265-5998-48D4-9E5C-286AC926D6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A8538E3-3C08-4038-A2E0-249D45210666}"/>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84704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D155B-4938-47AD-B7B1-136A5478A7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75F5F9E-4A26-473A-9AFF-DB272357A426}"/>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4" name="Segnaposto piè di pagina 3">
            <a:extLst>
              <a:ext uri="{FF2B5EF4-FFF2-40B4-BE49-F238E27FC236}">
                <a16:creationId xmlns:a16="http://schemas.microsoft.com/office/drawing/2014/main" id="{18C038AE-F173-414F-A37C-D8D2610CB6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71DB76D-2D4D-48E8-B8B5-45290621E34F}"/>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97138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9F81AB7-FF83-4455-B685-8E21F8EAEAD2}"/>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3" name="Segnaposto piè di pagina 2">
            <a:extLst>
              <a:ext uri="{FF2B5EF4-FFF2-40B4-BE49-F238E27FC236}">
                <a16:creationId xmlns:a16="http://schemas.microsoft.com/office/drawing/2014/main" id="{D483C484-41FE-4DF9-B4FB-BA8CBE8EB3A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FB21794-0579-4804-8293-9FDC70AC2C91}"/>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293778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138E3-B080-4C16-A33E-FE9A388F91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947392-1B6C-4C5F-AE01-F348B0773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E878BD8-AA6E-4E9F-8852-DDA480F93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D2C1DB-3844-4BCB-906A-34AB104A6657}"/>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6" name="Segnaposto piè di pagina 5">
            <a:extLst>
              <a:ext uri="{FF2B5EF4-FFF2-40B4-BE49-F238E27FC236}">
                <a16:creationId xmlns:a16="http://schemas.microsoft.com/office/drawing/2014/main" id="{72E23BB0-CD62-4A9D-8627-45EAD7A04D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8C4F832-45C5-46CD-B8BC-2EEBB25DBEB6}"/>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281756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9743CC-C9AC-4C2D-BCD8-A24FDBA22E5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5C1DAE5-D303-4857-90D7-DED5D0ED5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9B43213-4890-4EFF-BFA4-48184FCC4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F0B9F6-4E3B-452E-B44F-5305060B5FD5}"/>
              </a:ext>
            </a:extLst>
          </p:cNvPr>
          <p:cNvSpPr>
            <a:spLocks noGrp="1"/>
          </p:cNvSpPr>
          <p:nvPr>
            <p:ph type="dt" sz="half" idx="10"/>
          </p:nvPr>
        </p:nvSpPr>
        <p:spPr/>
        <p:txBody>
          <a:bodyPr/>
          <a:lstStyle/>
          <a:p>
            <a:fld id="{966302B3-AEBB-45E4-AB39-34C51BE7DC78}" type="datetimeFigureOut">
              <a:rPr lang="it-IT" smtClean="0"/>
              <a:t>28/04/2021</a:t>
            </a:fld>
            <a:endParaRPr lang="it-IT"/>
          </a:p>
        </p:txBody>
      </p:sp>
      <p:sp>
        <p:nvSpPr>
          <p:cNvPr id="6" name="Segnaposto piè di pagina 5">
            <a:extLst>
              <a:ext uri="{FF2B5EF4-FFF2-40B4-BE49-F238E27FC236}">
                <a16:creationId xmlns:a16="http://schemas.microsoft.com/office/drawing/2014/main" id="{8D8EE00B-E1C1-433F-854C-E37E4D35E3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28510C-033E-4E74-B516-366BC7F4C956}"/>
              </a:ext>
            </a:extLst>
          </p:cNvPr>
          <p:cNvSpPr>
            <a:spLocks noGrp="1"/>
          </p:cNvSpPr>
          <p:nvPr>
            <p:ph type="sldNum" sz="quarter" idx="12"/>
          </p:nvPr>
        </p:nvSpPr>
        <p:spPr/>
        <p:txBody>
          <a:bodyPr/>
          <a:lstStyle/>
          <a:p>
            <a:fld id="{717B83F6-0DD7-4727-9304-3A8EFD7A5653}" type="slidenum">
              <a:rPr lang="it-IT" smtClean="0"/>
              <a:t>‹N›</a:t>
            </a:fld>
            <a:endParaRPr lang="it-IT"/>
          </a:p>
        </p:txBody>
      </p:sp>
    </p:spTree>
    <p:extLst>
      <p:ext uri="{BB962C8B-B14F-4D97-AF65-F5344CB8AC3E}">
        <p14:creationId xmlns:p14="http://schemas.microsoft.com/office/powerpoint/2010/main" val="316153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751A83-4185-4C6F-85B8-8EDA8539E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76EF6C-AD38-425B-9C98-0DEF30AA0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024BB8-3FA5-4249-B84A-26A31E83C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302B3-AEBB-45E4-AB39-34C51BE7DC78}" type="datetimeFigureOut">
              <a:rPr lang="it-IT" smtClean="0"/>
              <a:t>28/04/2021</a:t>
            </a:fld>
            <a:endParaRPr lang="it-IT"/>
          </a:p>
        </p:txBody>
      </p:sp>
      <p:sp>
        <p:nvSpPr>
          <p:cNvPr id="5" name="Segnaposto piè di pagina 4">
            <a:extLst>
              <a:ext uri="{FF2B5EF4-FFF2-40B4-BE49-F238E27FC236}">
                <a16:creationId xmlns:a16="http://schemas.microsoft.com/office/drawing/2014/main" id="{C33DF411-8EB0-40C1-8B64-F7FB68226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AD8218C-2069-42BF-B476-F8CD98F0A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B83F6-0DD7-4727-9304-3A8EFD7A5653}" type="slidenum">
              <a:rPr lang="it-IT" smtClean="0"/>
              <a:t>‹N›</a:t>
            </a:fld>
            <a:endParaRPr lang="it-IT"/>
          </a:p>
        </p:txBody>
      </p:sp>
    </p:spTree>
    <p:extLst>
      <p:ext uri="{BB962C8B-B14F-4D97-AF65-F5344CB8AC3E}">
        <p14:creationId xmlns:p14="http://schemas.microsoft.com/office/powerpoint/2010/main" val="224229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ilgiornale.it/news/palermo/mascherine-scadute-nel-2011-vendute-15-euro-pezzo-denunciato-1842404.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www.viedellasalute.it/index.php/2020/04/23/covid-19-tamponi-e-attendibilita-del-test/"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lagazzettadelserchio.it/garfagnana/2020/06/test-sierologici-le-novita-per-i-privati-screening-gratuiti-per-il-personale-di-scuole-e-universita/" TargetMode="Externa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viedellasalute.it/index.php/2020/04/23/covid-19-tamponi-e-attendibilita-del-test/" TargetMode="External"/><Relationship Id="rId7" Type="http://schemas.openxmlformats.org/officeDocument/2006/relationships/hyperlink" Target="https://www.lagazzettadelserchio.it/garfagnana/2020/06/test-sierologici-le-novita-per-i-privati-screening-gratuiti-per-il-personale-di-scuole-e-universita/"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www.salutelazio.it/strutture-private-autorizzate-test-antigenici-rapidi" TargetMode="External"/><Relationship Id="rId4" Type="http://schemas.openxmlformats.org/officeDocument/2006/relationships/hyperlink" Target="https://www.salutelazio.it/covid-19-l-offerta-di-test-nel-lazio" TargetMode="External"/><Relationship Id="rId9" Type="http://schemas.openxmlformats.org/officeDocument/2006/relationships/hyperlink" Target="https://www.ilmessaggero.it/t/tampon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E12D313-9543-429D-9D4D-358B72B55CF6}"/>
              </a:ext>
            </a:extLst>
          </p:cNvPr>
          <p:cNvSpPr>
            <a:spLocks noGrp="1"/>
          </p:cNvSpPr>
          <p:nvPr>
            <p:ph type="title"/>
          </p:nvPr>
        </p:nvSpPr>
        <p:spPr>
          <a:xfrm>
            <a:off x="2833068" y="1142087"/>
            <a:ext cx="6418471" cy="3108835"/>
          </a:xfrm>
        </p:spPr>
        <p:txBody>
          <a:bodyPr vert="horz" lIns="91440" tIns="45720" rIns="91440" bIns="45720" rtlCol="0" anchor="b">
            <a:normAutofit fontScale="90000"/>
          </a:bodyPr>
          <a:lstStyle/>
          <a:p>
            <a:pPr algn="ctr"/>
            <a:r>
              <a:rPr lang="it-IT" sz="5400" dirty="0">
                <a:solidFill>
                  <a:schemeClr val="bg1"/>
                </a:solidFill>
              </a:rPr>
              <a:t>MONITORAGGIO E CONTROLLO PREZZI AL CONSUMO – REGIONE LAZIO </a:t>
            </a:r>
            <a:br>
              <a:rPr lang="it-IT" sz="5400" dirty="0">
                <a:solidFill>
                  <a:schemeClr val="bg1"/>
                </a:solidFill>
              </a:rPr>
            </a:br>
            <a:endParaRPr lang="en-US" sz="5400" kern="1200" dirty="0">
              <a:solidFill>
                <a:schemeClr val="bg1"/>
              </a:solidFill>
              <a:latin typeface="+mj-lt"/>
              <a:ea typeface="+mj-ea"/>
              <a:cs typeface="+mj-cs"/>
            </a:endParaRPr>
          </a:p>
        </p:txBody>
      </p:sp>
      <p:sp>
        <p:nvSpPr>
          <p:cNvPr id="24"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2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8"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Freeform: Shape 29">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32" name="Oval 31">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7" name="Freeform: Shape 3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pic>
        <p:nvPicPr>
          <p:cNvPr id="25" name="Immagine 24">
            <a:extLst>
              <a:ext uri="{FF2B5EF4-FFF2-40B4-BE49-F238E27FC236}">
                <a16:creationId xmlns:a16="http://schemas.microsoft.com/office/drawing/2014/main" id="{E3496CAC-6877-4E55-9259-DF3CD102995D}"/>
              </a:ext>
            </a:extLst>
          </p:cNvPr>
          <p:cNvPicPr>
            <a:picLocks noChangeAspect="1"/>
          </p:cNvPicPr>
          <p:nvPr/>
        </p:nvPicPr>
        <p:blipFill>
          <a:blip r:embed="rId2" cstate="print"/>
          <a:stretch>
            <a:fillRect/>
          </a:stretch>
        </p:blipFill>
        <p:spPr>
          <a:xfrm>
            <a:off x="9874860" y="4303643"/>
            <a:ext cx="2122905" cy="1636696"/>
          </a:xfrm>
          <a:prstGeom prst="rect">
            <a:avLst/>
          </a:prstGeom>
        </p:spPr>
      </p:pic>
      <p:pic>
        <p:nvPicPr>
          <p:cNvPr id="27" name="Immagine 26">
            <a:extLst>
              <a:ext uri="{FF2B5EF4-FFF2-40B4-BE49-F238E27FC236}">
                <a16:creationId xmlns:a16="http://schemas.microsoft.com/office/drawing/2014/main" id="{AFA073C2-70AF-4859-8649-A62619674322}"/>
              </a:ext>
            </a:extLst>
          </p:cNvPr>
          <p:cNvPicPr>
            <a:picLocks noChangeAspect="1"/>
          </p:cNvPicPr>
          <p:nvPr/>
        </p:nvPicPr>
        <p:blipFill>
          <a:blip r:embed="rId3"/>
          <a:stretch>
            <a:fillRect/>
          </a:stretch>
        </p:blipFill>
        <p:spPr>
          <a:xfrm>
            <a:off x="-8396" y="5267741"/>
            <a:ext cx="1861854" cy="1590260"/>
          </a:xfrm>
          <a:prstGeom prst="rect">
            <a:avLst/>
          </a:prstGeom>
        </p:spPr>
      </p:pic>
      <p:pic>
        <p:nvPicPr>
          <p:cNvPr id="29" name="Immagine 28">
            <a:extLst>
              <a:ext uri="{FF2B5EF4-FFF2-40B4-BE49-F238E27FC236}">
                <a16:creationId xmlns:a16="http://schemas.microsoft.com/office/drawing/2014/main" id="{F0D767D7-100C-4049-B5D5-563F1FA10A34}"/>
              </a:ext>
            </a:extLst>
          </p:cNvPr>
          <p:cNvPicPr>
            <a:picLocks noChangeAspect="1"/>
          </p:cNvPicPr>
          <p:nvPr/>
        </p:nvPicPr>
        <p:blipFill>
          <a:blip r:embed="rId4"/>
          <a:stretch>
            <a:fillRect/>
          </a:stretch>
        </p:blipFill>
        <p:spPr>
          <a:xfrm>
            <a:off x="6012373" y="4404548"/>
            <a:ext cx="1247136" cy="953692"/>
          </a:xfrm>
          <a:prstGeom prst="rect">
            <a:avLst/>
          </a:prstGeom>
        </p:spPr>
      </p:pic>
      <p:sp>
        <p:nvSpPr>
          <p:cNvPr id="4" name="CasellaDiTesto 3">
            <a:extLst>
              <a:ext uri="{FF2B5EF4-FFF2-40B4-BE49-F238E27FC236}">
                <a16:creationId xmlns:a16="http://schemas.microsoft.com/office/drawing/2014/main" id="{F482135A-C90E-4532-8ABA-132A7BF03BF0}"/>
              </a:ext>
            </a:extLst>
          </p:cNvPr>
          <p:cNvSpPr txBox="1"/>
          <p:nvPr/>
        </p:nvSpPr>
        <p:spPr>
          <a:xfrm>
            <a:off x="2951673" y="3740221"/>
            <a:ext cx="2077375" cy="2523768"/>
          </a:xfrm>
          <a:prstGeom prst="rect">
            <a:avLst/>
          </a:prstGeom>
          <a:noFill/>
        </p:spPr>
        <p:txBody>
          <a:bodyPr wrap="square" rtlCol="0">
            <a:spAutoFit/>
          </a:bodyPr>
          <a:lstStyle/>
          <a:p>
            <a:r>
              <a:rPr lang="en-US" sz="1400" dirty="0">
                <a:solidFill>
                  <a:schemeClr val="bg1"/>
                </a:solidFill>
              </a:rPr>
              <a:t>Piano di </a:t>
            </a:r>
            <a:r>
              <a:rPr lang="en-US" sz="1400" dirty="0" err="1">
                <a:solidFill>
                  <a:schemeClr val="bg1"/>
                </a:solidFill>
              </a:rPr>
              <a:t>attività</a:t>
            </a:r>
            <a:r>
              <a:rPr lang="en-US" sz="1400" dirty="0">
                <a:solidFill>
                  <a:schemeClr val="bg1"/>
                </a:solidFill>
              </a:rPr>
              <a:t> </a:t>
            </a:r>
            <a:r>
              <a:rPr lang="en-US" sz="1800" dirty="0" err="1">
                <a:solidFill>
                  <a:schemeClr val="bg1"/>
                </a:solidFill>
              </a:rPr>
              <a:t>annuale</a:t>
            </a:r>
            <a:r>
              <a:rPr lang="en-US" sz="1800" dirty="0">
                <a:solidFill>
                  <a:schemeClr val="bg1"/>
                </a:solidFill>
              </a:rPr>
              <a:t> per la tutela </a:t>
            </a:r>
            <a:r>
              <a:rPr lang="en-US" sz="1800" dirty="0" err="1">
                <a:solidFill>
                  <a:schemeClr val="bg1"/>
                </a:solidFill>
              </a:rPr>
              <a:t>dei</a:t>
            </a:r>
            <a:r>
              <a:rPr lang="en-US" sz="1800" dirty="0">
                <a:solidFill>
                  <a:schemeClr val="bg1"/>
                </a:solidFill>
              </a:rPr>
              <a:t> </a:t>
            </a:r>
            <a:r>
              <a:rPr lang="en-US" sz="1800" dirty="0" err="1">
                <a:solidFill>
                  <a:schemeClr val="bg1"/>
                </a:solidFill>
              </a:rPr>
              <a:t>consumatori</a:t>
            </a:r>
            <a:r>
              <a:rPr lang="en-US" sz="1800" dirty="0">
                <a:solidFill>
                  <a:schemeClr val="bg1"/>
                </a:solidFill>
              </a:rPr>
              <a:t> e </a:t>
            </a:r>
            <a:r>
              <a:rPr lang="en-US" sz="1800" dirty="0" err="1">
                <a:solidFill>
                  <a:schemeClr val="bg1"/>
                </a:solidFill>
              </a:rPr>
              <a:t>degli</a:t>
            </a:r>
            <a:r>
              <a:rPr lang="en-US" sz="1800" dirty="0">
                <a:solidFill>
                  <a:schemeClr val="bg1"/>
                </a:solidFill>
              </a:rPr>
              <a:t> </a:t>
            </a:r>
            <a:r>
              <a:rPr lang="en-US" sz="1800" dirty="0" err="1">
                <a:solidFill>
                  <a:schemeClr val="bg1"/>
                </a:solidFill>
              </a:rPr>
              <a:t>utenti</a:t>
            </a:r>
            <a:r>
              <a:rPr lang="en-US" sz="1800" dirty="0">
                <a:solidFill>
                  <a:schemeClr val="bg1"/>
                </a:solidFill>
              </a:rPr>
              <a:t> – </a:t>
            </a:r>
            <a:r>
              <a:rPr lang="en-US" sz="1800" dirty="0" err="1">
                <a:solidFill>
                  <a:schemeClr val="bg1"/>
                </a:solidFill>
              </a:rPr>
              <a:t>Annualità</a:t>
            </a:r>
            <a:r>
              <a:rPr lang="en-US" sz="1800" dirty="0">
                <a:solidFill>
                  <a:schemeClr val="bg1"/>
                </a:solidFill>
              </a:rPr>
              <a:t> 2020 ai sensi del DGR 726 del 29 </a:t>
            </a:r>
            <a:r>
              <a:rPr lang="en-US" sz="1800" dirty="0" err="1">
                <a:solidFill>
                  <a:schemeClr val="bg1"/>
                </a:solidFill>
              </a:rPr>
              <a:t>ottobre</a:t>
            </a:r>
            <a:r>
              <a:rPr lang="en-US" sz="1800" dirty="0">
                <a:solidFill>
                  <a:schemeClr val="bg1"/>
                </a:solidFill>
              </a:rPr>
              <a:t> 2020 </a:t>
            </a:r>
            <a:br>
              <a:rPr lang="en-US" sz="4800" dirty="0">
                <a:solidFill>
                  <a:schemeClr val="bg1"/>
                </a:solidFill>
              </a:rPr>
            </a:br>
            <a:endParaRPr lang="it-IT" dirty="0">
              <a:solidFill>
                <a:schemeClr val="bg1"/>
              </a:solidFill>
            </a:endParaRPr>
          </a:p>
        </p:txBody>
      </p:sp>
      <p:pic>
        <p:nvPicPr>
          <p:cNvPr id="6" name="Immagine 5">
            <a:extLst>
              <a:ext uri="{FF2B5EF4-FFF2-40B4-BE49-F238E27FC236}">
                <a16:creationId xmlns:a16="http://schemas.microsoft.com/office/drawing/2014/main" id="{A241E39A-8EC8-4BCD-85D6-9B087CF2E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286" y="3897122"/>
            <a:ext cx="1774142" cy="1968543"/>
          </a:xfrm>
          <a:prstGeom prst="rect">
            <a:avLst/>
          </a:prstGeom>
        </p:spPr>
      </p:pic>
    </p:spTree>
    <p:extLst>
      <p:ext uri="{BB962C8B-B14F-4D97-AF65-F5344CB8AC3E}">
        <p14:creationId xmlns:p14="http://schemas.microsoft.com/office/powerpoint/2010/main" val="81876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9BE6609-382F-476A-B660-AFEA17C91738}"/>
              </a:ext>
            </a:extLst>
          </p:cNvPr>
          <p:cNvSpPr>
            <a:spLocks noGrp="1"/>
          </p:cNvSpPr>
          <p:nvPr>
            <p:ph type="title"/>
          </p:nvPr>
        </p:nvSpPr>
        <p:spPr>
          <a:xfrm>
            <a:off x="6340673" y="256464"/>
            <a:ext cx="5248219" cy="1677885"/>
          </a:xfrm>
        </p:spPr>
        <p:txBody>
          <a:bodyPr anchor="b">
            <a:normAutofit/>
          </a:bodyPr>
          <a:lstStyle/>
          <a:p>
            <a:r>
              <a:rPr lang="it-IT" sz="3600" dirty="0">
                <a:solidFill>
                  <a:schemeClr val="bg1"/>
                </a:solidFill>
              </a:rPr>
              <a:t>ALCUNI ESEMPI DI RINCARI NEL PRIMO PERIODO DI EMERGENZA SANITARIA </a:t>
            </a:r>
          </a:p>
        </p:txBody>
      </p:sp>
      <p:grpSp>
        <p:nvGrpSpPr>
          <p:cNvPr id="21" name="Group 20">
            <a:extLst>
              <a:ext uri="{FF2B5EF4-FFF2-40B4-BE49-F238E27FC236}">
                <a16:creationId xmlns:a16="http://schemas.microsoft.com/office/drawing/2014/main" id="{698DC1B4-9C49-491A-B0C4-CF9ABED0C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2" name="Freeform: Shape 2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4" name="Segnaposto contenuto 3">
            <a:extLst>
              <a:ext uri="{FF2B5EF4-FFF2-40B4-BE49-F238E27FC236}">
                <a16:creationId xmlns:a16="http://schemas.microsoft.com/office/drawing/2014/main" id="{D9CB90BE-EF19-4CD6-9C8E-51772F3A22F2}"/>
              </a:ext>
            </a:extLst>
          </p:cNvPr>
          <p:cNvPicPr>
            <a:picLocks noChangeAspect="1"/>
          </p:cNvPicPr>
          <p:nvPr/>
        </p:nvPicPr>
        <p:blipFill rotWithShape="1">
          <a:blip r:embed="rId2"/>
          <a:srcRect l="3804" r="9197" b="1"/>
          <a:stretch/>
        </p:blipFill>
        <p:spPr>
          <a:xfrm>
            <a:off x="989407" y="172091"/>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5" name="Group 24">
            <a:extLst>
              <a:ext uri="{FF2B5EF4-FFF2-40B4-BE49-F238E27FC236}">
                <a16:creationId xmlns:a16="http://schemas.microsoft.com/office/drawing/2014/main" id="{E5C89038-920A-4C2C-96CF-80507027B6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0064" y="2828266"/>
            <a:ext cx="805908" cy="805908"/>
            <a:chOff x="817371" y="4276255"/>
            <a:chExt cx="413564" cy="413564"/>
          </a:xfrm>
          <a:solidFill>
            <a:srgbClr val="FFFFFF"/>
          </a:solidFill>
        </p:grpSpPr>
        <p:sp>
          <p:nvSpPr>
            <p:cNvPr id="26" name="Graphic 212">
              <a:extLst>
                <a:ext uri="{FF2B5EF4-FFF2-40B4-BE49-F238E27FC236}">
                  <a16:creationId xmlns:a16="http://schemas.microsoft.com/office/drawing/2014/main" id="{8D8F13C5-4B99-432F-A339-372E57EB6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Graphic 212">
              <a:extLst>
                <a:ext uri="{FF2B5EF4-FFF2-40B4-BE49-F238E27FC236}">
                  <a16:creationId xmlns:a16="http://schemas.microsoft.com/office/drawing/2014/main" id="{413EEA21-9A3A-47C8-A94C-D6EFE2EF5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29" name="Group 28">
            <a:extLst>
              <a:ext uri="{FF2B5EF4-FFF2-40B4-BE49-F238E27FC236}">
                <a16:creationId xmlns:a16="http://schemas.microsoft.com/office/drawing/2014/main" id="{9A15111C-2752-4649-B55B-B93FF93F97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0064" y="2823516"/>
            <a:ext cx="805908" cy="805908"/>
            <a:chOff x="817371" y="4276255"/>
            <a:chExt cx="413564" cy="413564"/>
          </a:xfrm>
          <a:solidFill>
            <a:schemeClr val="accent2">
              <a:alpha val="30000"/>
            </a:schemeClr>
          </a:solidFill>
        </p:grpSpPr>
        <p:sp>
          <p:nvSpPr>
            <p:cNvPr id="30" name="Graphic 212">
              <a:extLst>
                <a:ext uri="{FF2B5EF4-FFF2-40B4-BE49-F238E27FC236}">
                  <a16:creationId xmlns:a16="http://schemas.microsoft.com/office/drawing/2014/main" id="{877E3FF1-E4B8-49CB-9DD6-7D2067808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Graphic 212">
              <a:extLst>
                <a:ext uri="{FF2B5EF4-FFF2-40B4-BE49-F238E27FC236}">
                  <a16:creationId xmlns:a16="http://schemas.microsoft.com/office/drawing/2014/main" id="{945D9A4A-CCDB-40CE-BD57-15BE15B87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16" name="Content Placeholder 15">
            <a:extLst>
              <a:ext uri="{FF2B5EF4-FFF2-40B4-BE49-F238E27FC236}">
                <a16:creationId xmlns:a16="http://schemas.microsoft.com/office/drawing/2014/main" id="{267C9BE9-0831-4B48-AAE5-FD5E80CA2033}"/>
              </a:ext>
            </a:extLst>
          </p:cNvPr>
          <p:cNvSpPr>
            <a:spLocks noGrp="1"/>
          </p:cNvSpPr>
          <p:nvPr>
            <p:ph idx="1"/>
          </p:nvPr>
        </p:nvSpPr>
        <p:spPr>
          <a:xfrm>
            <a:off x="6278173" y="2071242"/>
            <a:ext cx="5217173" cy="4351338"/>
          </a:xfrm>
        </p:spPr>
        <p:txBody>
          <a:bodyPr>
            <a:normAutofit/>
          </a:bodyPr>
          <a:lstStyle/>
          <a:p>
            <a:pPr marL="0" indent="0">
              <a:buNone/>
            </a:pPr>
            <a:r>
              <a:rPr lang="en-US" b="1" dirty="0">
                <a:solidFill>
                  <a:schemeClr val="bg1"/>
                </a:solidFill>
              </a:rPr>
              <a:t>MASCHERINE</a:t>
            </a:r>
            <a:r>
              <a:rPr lang="en-US" dirty="0">
                <a:solidFill>
                  <a:schemeClr val="bg1"/>
                </a:solidFill>
              </a:rPr>
              <a:t>: </a:t>
            </a:r>
            <a:r>
              <a:rPr lang="it-IT" b="0" i="0" dirty="0">
                <a:solidFill>
                  <a:schemeClr val="bg1"/>
                </a:solidFill>
                <a:effectLst/>
                <a:latin typeface="Noto Sans"/>
              </a:rPr>
              <a:t>prima della pandemia una mascherina costava 8-10 centesimi, a partire da marzo 2020, invece, abbiamo constatato, tramite migliaia di segnalazioni, un aumento dei prezzi, a volte addirittura del mille per cento.</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9" name="Immagine 8" descr="Immagine che contiene testo&#10;&#10;Descrizione generata automaticamente">
            <a:extLst>
              <a:ext uri="{FF2B5EF4-FFF2-40B4-BE49-F238E27FC236}">
                <a16:creationId xmlns:a16="http://schemas.microsoft.com/office/drawing/2014/main" id="{4EA04148-F4BE-4FCC-8468-DE48D55ED60F}"/>
              </a:ext>
            </a:extLst>
          </p:cNvPr>
          <p:cNvPicPr>
            <a:picLocks noChangeAspect="1"/>
          </p:cNvPicPr>
          <p:nvPr/>
        </p:nvPicPr>
        <p:blipFill rotWithShape="1">
          <a:blip r:embed="rId3">
            <a:extLst>
              <a:ext uri="{28A0092B-C50C-407E-A947-70E740481C1C}">
                <a14:useLocalDpi xmlns:a14="http://schemas.microsoft.com/office/drawing/2010/main" val="0"/>
              </a:ext>
            </a:extLst>
          </a:blip>
          <a:srcRect l="16627" r="27125" b="2"/>
          <a:stretch/>
        </p:blipFill>
        <p:spPr>
          <a:xfrm>
            <a:off x="1828492" y="3481328"/>
            <a:ext cx="3018716"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pic>
        <p:nvPicPr>
          <p:cNvPr id="11" name="Immagine 10" descr="Immagine che contiene testo, ricevuta&#10;&#10;Descrizione generata automaticamente">
            <a:extLst>
              <a:ext uri="{FF2B5EF4-FFF2-40B4-BE49-F238E27FC236}">
                <a16:creationId xmlns:a16="http://schemas.microsoft.com/office/drawing/2014/main" id="{566C02F0-F9E9-49C4-95BD-4F36942A4DAD}"/>
              </a:ext>
            </a:extLst>
          </p:cNvPr>
          <p:cNvPicPr>
            <a:picLocks noChangeAspect="1"/>
          </p:cNvPicPr>
          <p:nvPr/>
        </p:nvPicPr>
        <p:blipFill rotWithShape="1">
          <a:blip r:embed="rId4">
            <a:extLst>
              <a:ext uri="{28A0092B-C50C-407E-A947-70E740481C1C}">
                <a14:useLocalDpi xmlns:a14="http://schemas.microsoft.com/office/drawing/2010/main" val="0"/>
              </a:ext>
            </a:extLst>
          </a:blip>
          <a:srcRect t="22118" b="13382"/>
          <a:stretch/>
        </p:blipFill>
        <p:spPr>
          <a:xfrm>
            <a:off x="3820702" y="1675969"/>
            <a:ext cx="2167719" cy="2167719"/>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3"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4" name="Freeform: Shape 33">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CasellaDiTesto 4">
            <a:extLst>
              <a:ext uri="{FF2B5EF4-FFF2-40B4-BE49-F238E27FC236}">
                <a16:creationId xmlns:a16="http://schemas.microsoft.com/office/drawing/2014/main" id="{9420E352-F48B-4704-A1A5-AFC2EA9DC482}"/>
              </a:ext>
            </a:extLst>
          </p:cNvPr>
          <p:cNvSpPr txBox="1"/>
          <p:nvPr/>
        </p:nvSpPr>
        <p:spPr>
          <a:xfrm>
            <a:off x="6340673" y="5067735"/>
            <a:ext cx="5005562" cy="830997"/>
          </a:xfrm>
          <a:prstGeom prst="rect">
            <a:avLst/>
          </a:prstGeom>
          <a:solidFill>
            <a:schemeClr val="accent2">
              <a:lumMod val="60000"/>
              <a:lumOff val="40000"/>
            </a:schemeClr>
          </a:solidFill>
        </p:spPr>
        <p:txBody>
          <a:bodyPr wrap="square" rtlCol="0">
            <a:spAutoFit/>
          </a:bodyPr>
          <a:lstStyle/>
          <a:p>
            <a:r>
              <a:rPr lang="it-IT" sz="2400" b="1" dirty="0">
                <a:solidFill>
                  <a:srgbClr val="000000"/>
                </a:solidFill>
                <a:latin typeface="Montserrat"/>
              </a:rPr>
              <a:t>M</a:t>
            </a:r>
            <a:r>
              <a:rPr lang="it-IT" sz="2400" b="1" i="0" dirty="0">
                <a:solidFill>
                  <a:srgbClr val="000000"/>
                </a:solidFill>
                <a:effectLst/>
                <a:latin typeface="Montserrat"/>
              </a:rPr>
              <a:t>olto difficile trovare le mascherine: vendute a prezzi maggiorati</a:t>
            </a:r>
            <a:endParaRPr lang="it-IT" sz="2400" dirty="0"/>
          </a:p>
        </p:txBody>
      </p:sp>
      <p:pic>
        <p:nvPicPr>
          <p:cNvPr id="28" name="Immagine 27">
            <a:extLst>
              <a:ext uri="{FF2B5EF4-FFF2-40B4-BE49-F238E27FC236}">
                <a16:creationId xmlns:a16="http://schemas.microsoft.com/office/drawing/2014/main" id="{C9D9290A-4255-421A-9D51-ABAD54364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 y="5454429"/>
            <a:ext cx="1710242" cy="1403571"/>
          </a:xfrm>
          <a:prstGeom prst="rect">
            <a:avLst/>
          </a:prstGeom>
        </p:spPr>
      </p:pic>
    </p:spTree>
    <p:extLst>
      <p:ext uri="{BB962C8B-B14F-4D97-AF65-F5344CB8AC3E}">
        <p14:creationId xmlns:p14="http://schemas.microsoft.com/office/powerpoint/2010/main" val="356930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aphic 38">
            <a:extLst>
              <a:ext uri="{FF2B5EF4-FFF2-40B4-BE49-F238E27FC236}">
                <a16:creationId xmlns:a16="http://schemas.microsoft.com/office/drawing/2014/main" id="{F0E417D8-88AA-4184-A08D-DEF97C6C9E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5795" y="1690979"/>
            <a:ext cx="1910252" cy="709660"/>
            <a:chOff x="2267504" y="2540250"/>
            <a:chExt cx="1990951" cy="739640"/>
          </a:xfrm>
          <a:solidFill>
            <a:schemeClr val="bg1"/>
          </a:solidFill>
        </p:grpSpPr>
        <p:sp>
          <p:nvSpPr>
            <p:cNvPr id="12" name="Freeform: Shape 11">
              <a:extLst>
                <a:ext uri="{FF2B5EF4-FFF2-40B4-BE49-F238E27FC236}">
                  <a16:creationId xmlns:a16="http://schemas.microsoft.com/office/drawing/2014/main" id="{FCB4E045-9FB0-41C4-AC74-479EA20D8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6" name="Freeform: Shape 12">
              <a:extLst>
                <a:ext uri="{FF2B5EF4-FFF2-40B4-BE49-F238E27FC236}">
                  <a16:creationId xmlns:a16="http://schemas.microsoft.com/office/drawing/2014/main" id="{D21C7A48-09EB-4AF0-84CB-7EE408C2C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7" name="Rectangle 14">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2953"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6">
            <a:extLst>
              <a:ext uri="{FF2B5EF4-FFF2-40B4-BE49-F238E27FC236}">
                <a16:creationId xmlns:a16="http://schemas.microsoft.com/office/drawing/2014/main" id="{3B6E5F32-B5B2-45E3-9C18-BBC9005C4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2953" y="1187311"/>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45E68B-E61B-4EAE-9672-3A52AEC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6263" y="1119679"/>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EBF730F2-0194-4567-BDE0-3E3175796F9A}"/>
              </a:ext>
            </a:extLst>
          </p:cNvPr>
          <p:cNvSpPr>
            <a:spLocks noGrp="1"/>
          </p:cNvSpPr>
          <p:nvPr>
            <p:ph type="title"/>
          </p:nvPr>
        </p:nvSpPr>
        <p:spPr>
          <a:xfrm>
            <a:off x="3882788" y="1397000"/>
            <a:ext cx="4502041" cy="3008397"/>
          </a:xfrm>
        </p:spPr>
        <p:txBody>
          <a:bodyPr vert="horz" lIns="91440" tIns="45720" rIns="91440" bIns="45720" rtlCol="0" anchor="b">
            <a:normAutofit/>
          </a:bodyPr>
          <a:lstStyle/>
          <a:p>
            <a:pPr algn="ctr"/>
            <a:endParaRPr lang="en-US" sz="5400" kern="1200" dirty="0">
              <a:solidFill>
                <a:schemeClr val="bg1"/>
              </a:solidFill>
              <a:latin typeface="+mj-lt"/>
              <a:ea typeface="+mj-ea"/>
              <a:cs typeface="+mj-cs"/>
            </a:endParaRPr>
          </a:p>
        </p:txBody>
      </p:sp>
      <p:sp>
        <p:nvSpPr>
          <p:cNvPr id="21" name="Graphic 212">
            <a:extLst>
              <a:ext uri="{FF2B5EF4-FFF2-40B4-BE49-F238E27FC236}">
                <a16:creationId xmlns:a16="http://schemas.microsoft.com/office/drawing/2014/main" id="{63DD1BD1-81FE-4F15-A934-E9AE94AE9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1689" y="823301"/>
            <a:ext cx="760800" cy="7608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120AB9A0-C0C4-43DA-9A34-FA3A4079D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1689" y="823301"/>
            <a:ext cx="760800" cy="7608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Oval 24">
            <a:extLst>
              <a:ext uri="{FF2B5EF4-FFF2-40B4-BE49-F238E27FC236}">
                <a16:creationId xmlns:a16="http://schemas.microsoft.com/office/drawing/2014/main" id="{98815DD1-EC9D-4BE1-846B-8BEF57D39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352" y="3643495"/>
            <a:ext cx="584612" cy="584612"/>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CB78D2B9-C9C4-4A37-A12C-A09FC1158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6352" y="3643495"/>
            <a:ext cx="584612" cy="584612"/>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aphic 4">
            <a:extLst>
              <a:ext uri="{FF2B5EF4-FFF2-40B4-BE49-F238E27FC236}">
                <a16:creationId xmlns:a16="http://schemas.microsoft.com/office/drawing/2014/main" id="{DFC7EBB5-848C-4B1C-BE84-4CF07E905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59707" y="3876466"/>
            <a:ext cx="1056155" cy="1056156"/>
            <a:chOff x="5829300" y="3162300"/>
            <a:chExt cx="532256" cy="532257"/>
          </a:xfrm>
          <a:solidFill>
            <a:schemeClr val="bg1"/>
          </a:solidFill>
        </p:grpSpPr>
        <p:sp>
          <p:nvSpPr>
            <p:cNvPr id="30" name="Freeform: Shape 29">
              <a:extLst>
                <a:ext uri="{FF2B5EF4-FFF2-40B4-BE49-F238E27FC236}">
                  <a16:creationId xmlns:a16="http://schemas.microsoft.com/office/drawing/2014/main" id="{0F8315F3-A078-427A-92BE-34EC9E574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3DFAF5C-63B0-43FB-80BE-CC45D99F5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AD937F2-A44A-479C-A7EB-4EE7686A9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834CC3-9461-418F-A593-FC09CD79B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D68AA1C-0667-46EE-A8BE-CAAA3EAF9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0F403B5-430A-450F-97C1-73160966C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B38EBB0-5161-46F3-83D7-D9F478B1A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7EDFA5-AD01-40BE-91A2-A0C178622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6E0C47E-FE2F-4A8C-942E-1026D02D3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A309DA7-4C25-40F5-AC21-DA06D9C98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290F5FA-D4BF-4264-A8E9-365566EC7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7FD6B5-9B47-4500-9D65-7BD217301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CA06612-80DE-4467-A50C-0CB390D67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pic>
        <p:nvPicPr>
          <p:cNvPr id="43" name="Picture 6" descr="Visualizza immagine di origine">
            <a:extLst>
              <a:ext uri="{FF2B5EF4-FFF2-40B4-BE49-F238E27FC236}">
                <a16:creationId xmlns:a16="http://schemas.microsoft.com/office/drawing/2014/main" id="{5B59DAAC-6BD1-4F21-8AD4-B9C2FE1AE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05"/>
          <a:stretch/>
        </p:blipFill>
        <p:spPr bwMode="auto">
          <a:xfrm>
            <a:off x="3790765" y="1218381"/>
            <a:ext cx="4663839" cy="426095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08743ED-04A7-491D-B2C3-58EDEAE71387}"/>
              </a:ext>
            </a:extLst>
          </p:cNvPr>
          <p:cNvSpPr txBox="1"/>
          <p:nvPr/>
        </p:nvSpPr>
        <p:spPr>
          <a:xfrm>
            <a:off x="9685537" y="1899821"/>
            <a:ext cx="2166151" cy="3416320"/>
          </a:xfrm>
          <a:prstGeom prst="rect">
            <a:avLst/>
          </a:prstGeom>
          <a:solidFill>
            <a:schemeClr val="accent2">
              <a:lumMod val="60000"/>
              <a:lumOff val="40000"/>
            </a:schemeClr>
          </a:solidFill>
        </p:spPr>
        <p:txBody>
          <a:bodyPr wrap="square" rtlCol="0">
            <a:spAutoFit/>
          </a:bodyPr>
          <a:lstStyle/>
          <a:p>
            <a:pPr algn="ctr"/>
            <a:r>
              <a:rPr lang="it-IT" b="0" i="0" dirty="0">
                <a:solidFill>
                  <a:srgbClr val="1C1C1C"/>
                </a:solidFill>
                <a:effectLst/>
                <a:latin typeface="Calluna"/>
              </a:rPr>
              <a:t>Le Fiamme Gialle hanno scoperto anche chi vendeva </a:t>
            </a:r>
            <a:r>
              <a:rPr lang="it-IT" i="0" u="none" strike="noStrike" dirty="0">
                <a:effectLst/>
                <a:latin typeface="Calluna"/>
                <a:hlinkClick r:id="rId3"/>
              </a:rPr>
              <a:t>mascherine</a:t>
            </a:r>
            <a:r>
              <a:rPr lang="it-IT" b="0" i="0" dirty="0">
                <a:solidFill>
                  <a:srgbClr val="1C1C1C"/>
                </a:solidFill>
                <a:effectLst/>
                <a:latin typeface="Calluna"/>
              </a:rPr>
              <a:t> in confezioni da 50 pezzi al costo di circa 80-100 euro a scatola, con un rincaro che raggiungeva la cifra massima del 4000 per cento.</a:t>
            </a:r>
            <a:endParaRPr lang="it-IT" dirty="0"/>
          </a:p>
        </p:txBody>
      </p:sp>
      <p:pic>
        <p:nvPicPr>
          <p:cNvPr id="48" name="Immagine 47">
            <a:extLst>
              <a:ext uri="{FF2B5EF4-FFF2-40B4-BE49-F238E27FC236}">
                <a16:creationId xmlns:a16="http://schemas.microsoft.com/office/drawing/2014/main" id="{BA317064-EE97-4B02-A2F1-0B3489CA2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 y="5454429"/>
            <a:ext cx="1710242" cy="1403571"/>
          </a:xfrm>
          <a:prstGeom prst="rect">
            <a:avLst/>
          </a:prstGeom>
        </p:spPr>
      </p:pic>
      <p:sp>
        <p:nvSpPr>
          <p:cNvPr id="10" name="CasellaDiTesto 9">
            <a:extLst>
              <a:ext uri="{FF2B5EF4-FFF2-40B4-BE49-F238E27FC236}">
                <a16:creationId xmlns:a16="http://schemas.microsoft.com/office/drawing/2014/main" id="{33C05DFF-8E54-422E-9ACF-54E6E15BF7E6}"/>
              </a:ext>
            </a:extLst>
          </p:cNvPr>
          <p:cNvSpPr txBox="1"/>
          <p:nvPr/>
        </p:nvSpPr>
        <p:spPr>
          <a:xfrm>
            <a:off x="361659" y="291492"/>
            <a:ext cx="2858610" cy="584775"/>
          </a:xfrm>
          <a:prstGeom prst="rect">
            <a:avLst/>
          </a:prstGeom>
          <a:solidFill>
            <a:schemeClr val="accent2">
              <a:lumMod val="60000"/>
              <a:lumOff val="40000"/>
            </a:schemeClr>
          </a:solidFill>
        </p:spPr>
        <p:txBody>
          <a:bodyPr wrap="square" rtlCol="0">
            <a:spAutoFit/>
          </a:bodyPr>
          <a:lstStyle/>
          <a:p>
            <a:r>
              <a:rPr lang="it-IT" sz="3200" dirty="0"/>
              <a:t>ALTRI ESEMPI…</a:t>
            </a:r>
          </a:p>
        </p:txBody>
      </p:sp>
    </p:spTree>
    <p:extLst>
      <p:ext uri="{BB962C8B-B14F-4D97-AF65-F5344CB8AC3E}">
        <p14:creationId xmlns:p14="http://schemas.microsoft.com/office/powerpoint/2010/main" val="27861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9" name="Freeform: Shape 1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4" name="Freeform: Shape 2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0" name="Immagine 19">
            <a:extLst>
              <a:ext uri="{FF2B5EF4-FFF2-40B4-BE49-F238E27FC236}">
                <a16:creationId xmlns:a16="http://schemas.microsoft.com/office/drawing/2014/main" id="{08189E60-8342-4536-9762-99A65496C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0" y="2523848"/>
            <a:ext cx="7345017" cy="3185436"/>
          </a:xfrm>
          <a:prstGeom prst="rect">
            <a:avLst/>
          </a:prstGeom>
        </p:spPr>
      </p:pic>
      <p:pic>
        <p:nvPicPr>
          <p:cNvPr id="22" name="Picture 2" descr="Visualizza immagine di origine">
            <a:extLst>
              <a:ext uri="{FF2B5EF4-FFF2-40B4-BE49-F238E27FC236}">
                <a16:creationId xmlns:a16="http://schemas.microsoft.com/office/drawing/2014/main" id="{B7F5F3F3-27E6-473C-9511-5296CA0D7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83" r="25418" b="1"/>
          <a:stretch/>
        </p:blipFill>
        <p:spPr bwMode="auto">
          <a:xfrm>
            <a:off x="7822097" y="1639957"/>
            <a:ext cx="3795313" cy="3685425"/>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7B15C80-5BAE-4829-ACEC-E22EE3451E89}"/>
              </a:ext>
            </a:extLst>
          </p:cNvPr>
          <p:cNvSpPr txBox="1"/>
          <p:nvPr/>
        </p:nvSpPr>
        <p:spPr>
          <a:xfrm>
            <a:off x="2400362" y="732391"/>
            <a:ext cx="8552671" cy="369332"/>
          </a:xfrm>
          <a:prstGeom prst="rect">
            <a:avLst/>
          </a:prstGeom>
          <a:noFill/>
        </p:spPr>
        <p:txBody>
          <a:bodyPr wrap="square" rtlCol="0">
            <a:spAutoFit/>
          </a:bodyPr>
          <a:lstStyle/>
          <a:p>
            <a:r>
              <a:rPr lang="it-IT" dirty="0">
                <a:solidFill>
                  <a:schemeClr val="bg1"/>
                </a:solidFill>
              </a:rPr>
              <a:t>ORD. 11/2020: FINE APRILE 2020 PREZZI CALMIERATI DELLE MASCHERINE CHIRURGICHE</a:t>
            </a:r>
          </a:p>
        </p:txBody>
      </p:sp>
      <p:pic>
        <p:nvPicPr>
          <p:cNvPr id="29" name="Immagine 28">
            <a:extLst>
              <a:ext uri="{FF2B5EF4-FFF2-40B4-BE49-F238E27FC236}">
                <a16:creationId xmlns:a16="http://schemas.microsoft.com/office/drawing/2014/main" id="{594E4E63-910E-4C8E-8389-281F1F390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 y="5454429"/>
            <a:ext cx="1710242" cy="1403571"/>
          </a:xfrm>
          <a:prstGeom prst="rect">
            <a:avLst/>
          </a:prstGeom>
        </p:spPr>
      </p:pic>
    </p:spTree>
    <p:extLst>
      <p:ext uri="{BB962C8B-B14F-4D97-AF65-F5344CB8AC3E}">
        <p14:creationId xmlns:p14="http://schemas.microsoft.com/office/powerpoint/2010/main" val="375692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8103" y="-2967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33574554-84CF-4FF0-B1BF-553245CC65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48" name="Freeform: Shape 47">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9" name="Freeform: Shape 48">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51" name="Freeform: Shape 50">
            <a:extLst>
              <a:ext uri="{FF2B5EF4-FFF2-40B4-BE49-F238E27FC236}">
                <a16:creationId xmlns:a16="http://schemas.microsoft.com/office/drawing/2014/main" id="{76C5E6D3-976B-41A7-B008-5BB4ADF44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7246" y="-26707"/>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5243" y="-26706"/>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23D4322-A22B-45EA-B96E-095C5D39CDBF}"/>
              </a:ext>
            </a:extLst>
          </p:cNvPr>
          <p:cNvSpPr>
            <a:spLocks noGrp="1"/>
          </p:cNvSpPr>
          <p:nvPr>
            <p:ph type="title"/>
          </p:nvPr>
        </p:nvSpPr>
        <p:spPr>
          <a:xfrm>
            <a:off x="1785298" y="594804"/>
            <a:ext cx="4024032" cy="3079733"/>
          </a:xfrm>
        </p:spPr>
        <p:txBody>
          <a:bodyPr vert="horz" lIns="91440" tIns="45720" rIns="91440" bIns="45720" rtlCol="0" anchor="b">
            <a:noAutofit/>
          </a:bodyPr>
          <a:lstStyle/>
          <a:p>
            <a:pPr algn="just"/>
            <a:r>
              <a:rPr lang="en-US" sz="2400" b="1" dirty="0">
                <a:solidFill>
                  <a:schemeClr val="bg1"/>
                </a:solidFill>
              </a:rPr>
              <a:t>GUANTI MONOUSO </a:t>
            </a:r>
            <a:r>
              <a:rPr lang="it-IT" sz="2400" i="0" dirty="0">
                <a:solidFill>
                  <a:schemeClr val="bg1"/>
                </a:solidFill>
                <a:effectLst/>
                <a:latin typeface="Calluna"/>
              </a:rPr>
              <a:t>IN LATTICE</a:t>
            </a:r>
            <a:r>
              <a:rPr lang="it-IT" sz="2400" dirty="0">
                <a:solidFill>
                  <a:schemeClr val="bg1"/>
                </a:solidFill>
                <a:latin typeface="Calluna"/>
              </a:rPr>
              <a:t>:</a:t>
            </a:r>
            <a:r>
              <a:rPr lang="it-IT" sz="2400" b="0" i="0" dirty="0">
                <a:solidFill>
                  <a:schemeClr val="bg1"/>
                </a:solidFill>
                <a:effectLst/>
                <a:latin typeface="Calluna"/>
              </a:rPr>
              <a:t> venduti a confezioni da 100 </a:t>
            </a:r>
            <a:r>
              <a:rPr lang="it-IT" sz="2400" dirty="0">
                <a:solidFill>
                  <a:schemeClr val="bg1"/>
                </a:solidFill>
                <a:latin typeface="Calluna"/>
              </a:rPr>
              <a:t>c</a:t>
            </a:r>
            <a:r>
              <a:rPr lang="it-IT" sz="2400" b="0" i="0" dirty="0">
                <a:solidFill>
                  <a:schemeClr val="bg1"/>
                </a:solidFill>
                <a:effectLst/>
                <a:latin typeface="Calluna"/>
              </a:rPr>
              <a:t>on aumenti che vanno dal 150 al 400 percento. Quelli che fino a pochi mesi prima costavano al massimo 5 euro a scatola, ad inizio pandemia sono arrivati anche a cifre intorno ai 15€.</a:t>
            </a:r>
            <a:endParaRPr lang="en-US" sz="2400" dirty="0">
              <a:solidFill>
                <a:schemeClr val="bg1"/>
              </a:solidFill>
            </a:endParaRPr>
          </a:p>
        </p:txBody>
      </p:sp>
      <p:sp>
        <p:nvSpPr>
          <p:cNvPr id="55"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7" name="Graphic 212">
            <a:extLst>
              <a:ext uri="{FF2B5EF4-FFF2-40B4-BE49-F238E27FC236}">
                <a16:creationId xmlns:a16="http://schemas.microsoft.com/office/drawing/2014/main" id="{2A8D3863-50D5-4235-9082-36776BF4F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32" name="Picture 31" descr="Scrivania rosa con strumenti medici">
            <a:extLst>
              <a:ext uri="{FF2B5EF4-FFF2-40B4-BE49-F238E27FC236}">
                <a16:creationId xmlns:a16="http://schemas.microsoft.com/office/drawing/2014/main" id="{2A6006FD-F72B-43D9-9783-5B630842087B}"/>
              </a:ext>
            </a:extLst>
          </p:cNvPr>
          <p:cNvPicPr>
            <a:picLocks noChangeAspect="1"/>
          </p:cNvPicPr>
          <p:nvPr/>
        </p:nvPicPr>
        <p:blipFill rotWithShape="1">
          <a:blip r:embed="rId2"/>
          <a:srcRect l="29888" r="2" b="2"/>
          <a:stretch/>
        </p:blipFill>
        <p:spPr>
          <a:xfrm>
            <a:off x="6601854" y="2313765"/>
            <a:ext cx="4773089" cy="4544235"/>
          </a:xfrm>
          <a:custGeom>
            <a:avLst/>
            <a:gdLst/>
            <a:ahLst/>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p:spPr>
      </p:pic>
      <p:grpSp>
        <p:nvGrpSpPr>
          <p:cNvPr id="5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49330" y="2740963"/>
            <a:ext cx="1054466" cy="469689"/>
            <a:chOff x="9841624" y="4115729"/>
            <a:chExt cx="602169" cy="268223"/>
          </a:xfrm>
          <a:solidFill>
            <a:schemeClr val="bg1"/>
          </a:solidFill>
        </p:grpSpPr>
        <p:sp>
          <p:nvSpPr>
            <p:cNvPr id="60" name="Freeform: Shape 5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66" name="Oval 6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a:extLst>
              <a:ext uri="{FF2B5EF4-FFF2-40B4-BE49-F238E27FC236}">
                <a16:creationId xmlns:a16="http://schemas.microsoft.com/office/drawing/2014/main" id="{E9306212-88FA-45BF-ABA3-1454AC42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9124" y="5424608"/>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7" name="Immagine 36">
            <a:extLst>
              <a:ext uri="{FF2B5EF4-FFF2-40B4-BE49-F238E27FC236}">
                <a16:creationId xmlns:a16="http://schemas.microsoft.com/office/drawing/2014/main" id="{ED5935D8-2401-416F-8E95-386277CD7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 y="5454429"/>
            <a:ext cx="1710242" cy="1403571"/>
          </a:xfrm>
          <a:prstGeom prst="rect">
            <a:avLst/>
          </a:prstGeom>
        </p:spPr>
      </p:pic>
    </p:spTree>
    <p:extLst>
      <p:ext uri="{BB962C8B-B14F-4D97-AF65-F5344CB8AC3E}">
        <p14:creationId xmlns:p14="http://schemas.microsoft.com/office/powerpoint/2010/main" val="44465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B0E2A5-0E80-424A-B361-819BB39AC71E}"/>
              </a:ext>
            </a:extLst>
          </p:cNvPr>
          <p:cNvSpPr>
            <a:spLocks noGrp="1"/>
          </p:cNvSpPr>
          <p:nvPr>
            <p:ph type="title"/>
          </p:nvPr>
        </p:nvSpPr>
        <p:spPr>
          <a:xfrm>
            <a:off x="838200" y="4669978"/>
            <a:ext cx="4391024" cy="1173700"/>
          </a:xfrm>
        </p:spPr>
        <p:txBody>
          <a:bodyPr vert="horz" lIns="91440" tIns="45720" rIns="91440" bIns="45720" rtlCol="0" anchor="t">
            <a:normAutofit fontScale="90000"/>
          </a:bodyPr>
          <a:lstStyle/>
          <a:p>
            <a:r>
              <a:rPr lang="en-US" sz="4000" kern="1200" dirty="0">
                <a:solidFill>
                  <a:schemeClr val="bg1"/>
                </a:solidFill>
                <a:latin typeface="+mj-lt"/>
                <a:ea typeface="+mj-ea"/>
                <a:cs typeface="+mj-cs"/>
              </a:rPr>
              <a:t>GEL IGIENIZZANTE </a:t>
            </a: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PER LE MANI:</a:t>
            </a:r>
          </a:p>
        </p:txBody>
      </p:sp>
      <p:pic>
        <p:nvPicPr>
          <p:cNvPr id="33" name="Picture 2" descr="Visualizza immagine di origine">
            <a:extLst>
              <a:ext uri="{FF2B5EF4-FFF2-40B4-BE49-F238E27FC236}">
                <a16:creationId xmlns:a16="http://schemas.microsoft.com/office/drawing/2014/main" id="{29E9EBDA-12D3-44D7-8DC8-75115A8B30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57" b="25345"/>
          <a:stretch/>
        </p:blipFill>
        <p:spPr bwMode="auto">
          <a:xfrm>
            <a:off x="0" y="-77336"/>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56" name="Freeform: Shape 6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6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8" name="Content Placeholder 57">
            <a:extLst>
              <a:ext uri="{FF2B5EF4-FFF2-40B4-BE49-F238E27FC236}">
                <a16:creationId xmlns:a16="http://schemas.microsoft.com/office/drawing/2014/main" id="{C9D9533E-EF62-4CAA-921B-564BBAB07585}"/>
              </a:ext>
            </a:extLst>
          </p:cNvPr>
          <p:cNvSpPr>
            <a:spLocks noGrp="1"/>
          </p:cNvSpPr>
          <p:nvPr>
            <p:ph idx="1"/>
          </p:nvPr>
        </p:nvSpPr>
        <p:spPr>
          <a:xfrm>
            <a:off x="5664201" y="4669978"/>
            <a:ext cx="5692774" cy="1173700"/>
          </a:xfrm>
        </p:spPr>
        <p:txBody>
          <a:bodyPr>
            <a:normAutofit/>
          </a:bodyPr>
          <a:lstStyle/>
          <a:p>
            <a:pPr marL="0" indent="0">
              <a:buNone/>
            </a:pPr>
            <a:r>
              <a:rPr lang="it-IT" sz="1600" b="1" i="0" dirty="0">
                <a:solidFill>
                  <a:schemeClr val="bg1"/>
                </a:solidFill>
                <a:effectLst/>
                <a:latin typeface="title-regular"/>
              </a:rPr>
              <a:t>ROMA: Rincari dal 270% al 330% sui dispositivi di protezione e gel disinfettanti messi in vendita nelle farmacie che hanno subito controlli dopo le innumerevoli segnalazioni dei cittadini vittime di speculazioni.</a:t>
            </a:r>
            <a:endParaRPr lang="en-US" sz="2400" dirty="0">
              <a:solidFill>
                <a:schemeClr val="bg1"/>
              </a:solidFill>
            </a:endParaRPr>
          </a:p>
        </p:txBody>
      </p:sp>
      <p:pic>
        <p:nvPicPr>
          <p:cNvPr id="49" name="Immagine 48">
            <a:extLst>
              <a:ext uri="{FF2B5EF4-FFF2-40B4-BE49-F238E27FC236}">
                <a16:creationId xmlns:a16="http://schemas.microsoft.com/office/drawing/2014/main" id="{8E5E0D9A-5082-4E10-BC33-7BAA0F4F1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210351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Immagine 34" descr="Immagine che contiene testo, interni&#10;&#10;Descrizione generata automaticamente">
            <a:extLst>
              <a:ext uri="{FF2B5EF4-FFF2-40B4-BE49-F238E27FC236}">
                <a16:creationId xmlns:a16="http://schemas.microsoft.com/office/drawing/2014/main" id="{0EE2BE9F-1535-4D78-9ACF-D6F2EB77AD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88" r="23543" b="-4"/>
          <a:stretch/>
        </p:blipFill>
        <p:spPr>
          <a:xfrm>
            <a:off x="2440834" y="401255"/>
            <a:ext cx="2665189" cy="2665189"/>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sp>
        <p:nvSpPr>
          <p:cNvPr id="42" name="Oval 41">
            <a:extLst>
              <a:ext uri="{FF2B5EF4-FFF2-40B4-BE49-F238E27FC236}">
                <a16:creationId xmlns:a16="http://schemas.microsoft.com/office/drawing/2014/main" id="{8EEB3127-4A39-4F76-935D-6AC8D51AC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8F2E216-6526-433B-8072-DEE222DC9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1925092"/>
            <a:ext cx="4288094" cy="428809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FDE56D4-697A-4474-B722-91B2A3896C36}"/>
              </a:ext>
            </a:extLst>
          </p:cNvPr>
          <p:cNvSpPr>
            <a:spLocks noGrp="1"/>
          </p:cNvSpPr>
          <p:nvPr>
            <p:ph type="title"/>
          </p:nvPr>
        </p:nvSpPr>
        <p:spPr>
          <a:xfrm>
            <a:off x="838201" y="2567199"/>
            <a:ext cx="4031808" cy="3053052"/>
          </a:xfrm>
        </p:spPr>
        <p:txBody>
          <a:bodyPr>
            <a:normAutofit/>
          </a:bodyPr>
          <a:lstStyle/>
          <a:p>
            <a:pPr algn="ctr"/>
            <a:r>
              <a:rPr lang="it-IT" dirty="0">
                <a:solidFill>
                  <a:schemeClr val="bg1"/>
                </a:solidFill>
              </a:rPr>
              <a:t>TAMPONI </a:t>
            </a:r>
            <a:br>
              <a:rPr lang="it-IT" dirty="0">
                <a:solidFill>
                  <a:schemeClr val="bg1"/>
                </a:solidFill>
              </a:rPr>
            </a:br>
            <a:r>
              <a:rPr lang="it-IT" dirty="0">
                <a:solidFill>
                  <a:schemeClr val="bg1"/>
                </a:solidFill>
              </a:rPr>
              <a:t>E</a:t>
            </a:r>
            <a:br>
              <a:rPr lang="it-IT" dirty="0">
                <a:solidFill>
                  <a:schemeClr val="bg1"/>
                </a:solidFill>
              </a:rPr>
            </a:br>
            <a:r>
              <a:rPr lang="it-IT" dirty="0">
                <a:solidFill>
                  <a:schemeClr val="bg1"/>
                </a:solidFill>
              </a:rPr>
              <a:t>SIEROLOGICI</a:t>
            </a:r>
          </a:p>
        </p:txBody>
      </p:sp>
      <p:grpSp>
        <p:nvGrpSpPr>
          <p:cNvPr id="48"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49" name="Freeform: Shape 48">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52" name="Graphic 4">
            <a:extLst>
              <a:ext uri="{FF2B5EF4-FFF2-40B4-BE49-F238E27FC236}">
                <a16:creationId xmlns:a16="http://schemas.microsoft.com/office/drawing/2014/main" id="{0AD1D347-1879-4D73-8825-EB52119D1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53" name="Freeform: Shape 52">
              <a:extLst>
                <a:ext uri="{FF2B5EF4-FFF2-40B4-BE49-F238E27FC236}">
                  <a16:creationId xmlns:a16="http://schemas.microsoft.com/office/drawing/2014/main" id="{7F1D1C6D-7D18-44AC-80B7-823AD45FD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70CF9AD-9B31-49A2-8AF5-69B249840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E9D0A03-A290-4C8D-8498-85F0E5B1A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F4661E7-465D-4874-BC3A-E55093CD3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B79F073-B639-485B-93F6-958951EF3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153A942-5C48-4EF4-AA18-82AC90C55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EA4BCEE-B2B4-4870-B921-B3C0D729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1271C20-03BB-47FA-A17B-09825E723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2C689A3-3820-4AFE-950D-CDA05D968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EB9DAC1-A980-4285-9059-16D6B748C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D286A4C-6E67-462D-8807-EEF90F4C5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7CABE22-D7D1-4970-BE8D-8E7B26FAA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A59EB07-44AA-4839-A550-764F0C1C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7BD093-A681-4C0E-89E1-28B79FDC5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54D3B41-D31B-418C-98E8-3DA9F7BE0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2C9153D-F851-40ED-A291-F586E67A8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14F8536-E81B-4336-9991-6F1B3447E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BCE3D87-8E1E-4E3C-B336-E161FE142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E57FCB1-61DD-4742-9F4E-0622EE262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AC07452-C190-4DFF-9A85-7E0494E63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DC1E49D-0160-40EF-B62C-3682A0113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FF01E4E-41B3-4E3A-9069-2C00F199A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C155535-D387-426C-8835-08EA1625D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30D8708-8C20-411A-99F6-39B7A15D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72CE489-867A-498C-85D0-99ED8A50D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3A369D6-BC7C-46B6-9802-41F7FE32F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735936F-8515-4CF4-A1E4-7466BFAD3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52E14F4-2A50-4876-A835-D7B7B7F05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AD1B584-BCD9-47C1-BF94-A9B03E0A5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E78B189-4AAE-4308-BE2A-561CE6E26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34F693D-9FD0-4BF4-9BCA-CAA391EE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C8A20BE-5976-437A-94F2-7869D1D4C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2797F1A-9D8B-4AC7-8A7E-C088A7B61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B8BB9ED-3A10-495E-A450-4573A83A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84AAD79-9D91-4601-AE6B-E3CC0AC23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6966F3D-45BD-4D12-8447-B9669E9AD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19B4C07-AFE8-42F6-8060-AB4FD27F8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BCBEC46-CA76-424D-AE21-335765D37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2244D96-1DD8-4D90-B4DA-58056941D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BFFC670-5D4A-4609-979B-30BE38D3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BA6EA23-F2B4-49FA-86BB-40794E01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9E16F95-4ED7-4D4A-A1FB-A9FFE338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602585-A0C4-419E-9F64-E17CC3004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0EC182-6DF1-4FF2-9C46-E24857CE3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71D4C4B-3242-45D7-BBC6-3168AF117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C43A586-0AEE-4520-8AE3-78557E8D5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81E1E2-63F4-44A6-8FD4-E0031DDB0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209E85B-A99A-4679-B958-DFD6FAC39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AD3B901-0837-4EB4-B0BD-B5317762B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07F6141-18B7-42F5-AB8A-095FA602A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85154CE-9C1F-421D-A58A-D337E3179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9AAA97-B6F9-4CB6-B294-955DE265B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696AC66-45F9-4D0A-978B-EBAFCBA8B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8064064-C0D3-4A54-9D36-EB2759F07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96DAF67-B510-431C-81CE-598A220ED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DFF3B41-BD0E-4E80-BE32-AAB566084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E1C296D-C2BB-405E-A9E1-CD0C777E6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E012E94-1E82-4743-9646-D27796E3D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506F7E7-8613-4F49-9B22-E8B9A8F8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67EFAB5-5519-4B20-B488-61E36535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A46CD3C-8282-430D-84A6-668594635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9F667CC-51FA-4373-BF89-FDA9E6F57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2824720-77CA-4EFE-9B9B-F3C5DA5ECE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AAD48D1-498E-407D-8773-B32DA5177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3761232-AC0F-4415-8849-2CE14A66E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9671C34-F1B1-4964-861B-05E12FC14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D215CD-DE5C-4A36-8294-B856C4DFF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4F60611-ACD0-4AE1-9FF4-655DEF77E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4878BD8-4838-4CE8-8CED-48C75E453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D34C671-92D6-4570-BDA7-7047026CD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4ADB496-4E8C-4F69-A20E-AC11036CB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05521A6-994C-4653-BE99-FCE71F6D1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0F93860-B875-4D68-ACE0-2F8F7CAAD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4CF85EE-C965-4602-9DB3-B22125155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AC91C65-14F2-4458-A79D-647B28E04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1958A69-ABD1-441F-817D-8868D3E79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5B41124-1179-4F9F-8B23-B94A98BA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44F475B-8586-4535-86BE-7FB5F76C6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85243B3-5329-4312-9C9F-FBC77AF48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7C78038-CD15-4BEE-8688-B22F822C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1EB7F4-2569-4602-A5DC-ECF750A64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5AFCDCE-A4B9-4DFD-A39D-6C4513C47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869FF3F-68C9-4316-AF81-44CCC551BC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AD11538-8098-4355-8DDD-D681DFAC3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0F3F997E-AED9-480A-A0E8-2593AF3C1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621AF23-CD1C-4A82-934F-1C051FE78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F7C8D23-402E-4902-9877-2933C68B3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66214BF-105C-4C50-A658-BB800D624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B657FB8-0889-47B9-9F7A-35C6F5E43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02347C2-D097-4E47-9E71-D0AC7E0B2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F0D715C-2DC6-4444-95E7-C9E31D654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E98A78E-FE40-406F-BB29-CE723A4A2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5623FBB-A3DE-4893-B1E4-09BFE6EB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8BD75D0-FB16-44AA-8F4B-9319502DD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5B25A8E-2993-4CE5-A81A-932105A42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8D167B-C705-4729-899E-AC9AE463C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70FBA7C-F842-4775-B83D-AEC5F14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C68FA78-D012-4A89-8B7E-3CF189316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F14C2D5-2A65-48C1-AC1C-D4C29BBA9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2D4725A-DD05-406E-84D7-50DAC6BFB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F292F3E-E6A6-41E9-9AF9-DF240E914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52F5E4F-6F5D-4FF5-AADC-77BF4906C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A96C5C-38D5-4D0F-9A75-F1C485604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13E386-079B-4951-BD48-B86432246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9C52A50-FC6F-4CF8-96ED-B16AC428B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0AD79090-842D-4363-9CDB-03CA19DB2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B923BC0-6A72-4261-907F-568CEF3D9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82D956C-7F2C-45F4-8EB5-B9637909A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5AF71042-41A5-405B-A14C-9E194529D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C068DA5-7174-4664-9C13-4F7ABAFC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0525F2C-C937-4BE3-AF79-3540A6E1C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CA46F03-C9C9-4425-82A8-2110001F4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D21589A-A316-4E71-B638-D33C4141B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0B918FA-95C1-4373-B66D-56936BB79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BF04F9E-EC09-43BE-A049-082DE1531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5A8838D-5812-49CE-80E4-E0CE11424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9B4036-BE45-42C0-929B-42932369A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913D5-5568-4901-883B-8C42A8F3D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1B52038-9622-4802-81BA-ACC19847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0DEAC10-5A6B-47AD-A728-CE2C8CF13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1B38B28-66AD-4A02-AE15-F762137B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BAF1CE8-3AF3-4FF2-8F0B-3BC7A4740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D9937F5-39C5-49BB-A3F1-21D0730B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48A61DC-ED1D-4B72-828E-9FD85AF26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A89B28D-13E0-46C3-AB20-6DBEDB61D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17F470D-67A6-475E-9F1C-9D1FCD4DF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0C116B5B-C2BF-4A29-920C-0E6D2A86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77DFF22-98A9-4A00-B45B-BA0024E4B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33D6D17-E307-4F26-9F91-607B2D1B9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044F5F0-FB5F-4364-A17D-B476349E1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C51E13B0-54FA-4C07-A08D-0035E29D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23AA2A7-69AA-4892-8D19-6786784B8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22409CA-4103-489E-9A88-9E822AC42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941B7FE-F0B4-4717-BE8E-31EE09F5C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A36A1CD-E7E3-400D-BBA9-1B8363460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2D8F4BE-D92B-483E-8049-5FDA3FD40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7725CAB-E398-42F8-A5E5-8ACED1B61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782EF470-319A-4DCA-AB6F-B4441DD59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CBF0AE1-7C37-4F3E-B37A-44CAD6900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7EE399C-60A0-43AB-AD85-CAEDD25A8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DEF9E1C-0288-422F-9D39-B2B97B0BD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9FD4213-CE93-46E6-A356-5C9B681A6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2AF21C6-5C6A-4ADC-98CE-0C897306F1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7C50FF0-A4F6-4B10-91CC-CC456891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F34FC9E-632A-4B97-AB95-812ABD859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943D9D5-E01E-4A32-A5D1-AD61A32EC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5F93C502-F4AC-4D2C-A43D-85093C59A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FCADD6C-627D-43CE-9413-A793AAA08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7838A6E-823E-4306-9088-5AFE0912E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F20A74B-CE15-4678-8E60-8983D4B53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B4409F0-44F9-411F-8711-53B028783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4A642A9-686F-402A-920C-EDB02B2FE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B2B4D5D4-0C5C-4D98-9738-D245840A7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70D7430-18D9-4B8F-9F7A-308C70193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64FC2A4-5817-4FA0-A4A7-6653D1DA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4DCF9E7-E283-43A0-9C25-F7001626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24478FE-2D73-495D-A2CE-6D1D87C25A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24EF5F2-46E7-4950-93D0-371415B7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1E76799-6B37-47A7-B311-D4AD1BB56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8E48635-AD82-4B9C-BD64-E19D0DCD3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FE8012D-8F5A-48C7-A667-EF1782E17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4D6A3A1-CDCE-458B-B3ED-792E80025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D8FB40D-7336-4F24-9F28-25EC9AE6C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75683C3C-C038-49EA-9635-AC7B82AF2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6286FF4B-0471-47B5-AA6C-8BA5CC04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CEB73580-6577-4A7A-A7EA-E79093D9D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9E97866D-632F-4778-992C-F2750D608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5A7AC897-3ADD-4A69-A122-EA6F8EFD2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6C3FE79-4EEC-4CF3-92A0-F6BC9F8B4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Segnaposto contenuto 2">
            <a:extLst>
              <a:ext uri="{FF2B5EF4-FFF2-40B4-BE49-F238E27FC236}">
                <a16:creationId xmlns:a16="http://schemas.microsoft.com/office/drawing/2014/main" id="{D6AD849D-B21A-4B7D-9DCE-4E7652D6E9F4}"/>
              </a:ext>
            </a:extLst>
          </p:cNvPr>
          <p:cNvSpPr>
            <a:spLocks noGrp="1"/>
          </p:cNvSpPr>
          <p:nvPr>
            <p:ph idx="1"/>
          </p:nvPr>
        </p:nvSpPr>
        <p:spPr>
          <a:xfrm>
            <a:off x="6577705" y="1401178"/>
            <a:ext cx="4974771" cy="4351338"/>
          </a:xfrm>
        </p:spPr>
        <p:txBody>
          <a:bodyPr>
            <a:normAutofit fontScale="92500" lnSpcReduction="10000"/>
          </a:bodyPr>
          <a:lstStyle/>
          <a:p>
            <a:pPr marL="0" indent="0" algn="l">
              <a:buNone/>
            </a:pPr>
            <a:r>
              <a:rPr lang="it-IT" dirty="0">
                <a:solidFill>
                  <a:schemeClr val="bg1"/>
                </a:solidFill>
                <a:latin typeface="Montserrat"/>
              </a:rPr>
              <a:t>Il tampone ed il sierologico sono un</a:t>
            </a:r>
            <a:r>
              <a:rPr lang="it-IT" b="0" i="0" dirty="0">
                <a:solidFill>
                  <a:schemeClr val="bg1"/>
                </a:solidFill>
                <a:effectLst/>
                <a:latin typeface="Montserrat"/>
              </a:rPr>
              <a:t> tipo di test che può essere effettuato da chi può aver bisogno di certificare la propria</a:t>
            </a:r>
            <a:r>
              <a:rPr lang="it-IT" b="1" i="0" dirty="0">
                <a:solidFill>
                  <a:schemeClr val="bg1"/>
                </a:solidFill>
                <a:effectLst/>
                <a:latin typeface="Montserrat"/>
              </a:rPr>
              <a:t> negatività al virus</a:t>
            </a:r>
            <a:r>
              <a:rPr lang="it-IT" b="0" i="0" dirty="0">
                <a:solidFill>
                  <a:schemeClr val="bg1"/>
                </a:solidFill>
                <a:effectLst/>
                <a:latin typeface="Montserrat"/>
              </a:rPr>
              <a:t> o valore anticorpale, anche non rientrando nella casistica per cui questo esame viene erogato dal servizio pubblico.</a:t>
            </a:r>
          </a:p>
          <a:p>
            <a:pPr marL="0" indent="0" algn="l">
              <a:buNone/>
            </a:pPr>
            <a:endParaRPr lang="it-IT" dirty="0">
              <a:solidFill>
                <a:schemeClr val="bg1"/>
              </a:solidFill>
              <a:latin typeface="Montserrat"/>
            </a:endParaRPr>
          </a:p>
          <a:p>
            <a:pPr marL="0" indent="0" algn="l">
              <a:buNone/>
            </a:pPr>
            <a:r>
              <a:rPr lang="it-IT" dirty="0">
                <a:solidFill>
                  <a:schemeClr val="bg1"/>
                </a:solidFill>
                <a:latin typeface="Montserrat"/>
              </a:rPr>
              <a:t>Pertanto, in entrambi i casi, il pagamento è a carico del consumatore. </a:t>
            </a:r>
            <a:endParaRPr lang="it-IT" dirty="0">
              <a:solidFill>
                <a:schemeClr val="bg1"/>
              </a:solidFill>
            </a:endParaRPr>
          </a:p>
        </p:txBody>
      </p:sp>
      <p:pic>
        <p:nvPicPr>
          <p:cNvPr id="222" name="Segnaposto contenuto 4" descr="Immagine che contiene interni, persona, mano&#10;&#10;Descrizione generata automaticamente">
            <a:extLst>
              <a:ext uri="{FF2B5EF4-FFF2-40B4-BE49-F238E27FC236}">
                <a16:creationId xmlns:a16="http://schemas.microsoft.com/office/drawing/2014/main" id="{7A313021-84DB-44B3-A77C-51102483379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2953" r="298" b="1"/>
          <a:stretch/>
        </p:blipFill>
        <p:spPr>
          <a:xfrm>
            <a:off x="3994075" y="2589799"/>
            <a:ext cx="2392083" cy="2241464"/>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pic>
        <p:nvPicPr>
          <p:cNvPr id="223" name="Immagine 222">
            <a:extLst>
              <a:ext uri="{FF2B5EF4-FFF2-40B4-BE49-F238E27FC236}">
                <a16:creationId xmlns:a16="http://schemas.microsoft.com/office/drawing/2014/main" id="{1D099C38-7AF0-43F0-9A3C-CE456697D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127720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Immagine 34" descr="Immagine che contiene testo, interni&#10;&#10;Descrizione generata automaticamente">
            <a:extLst>
              <a:ext uri="{FF2B5EF4-FFF2-40B4-BE49-F238E27FC236}">
                <a16:creationId xmlns:a16="http://schemas.microsoft.com/office/drawing/2014/main" id="{0EE2BE9F-1535-4D78-9ACF-D6F2EB77AD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88" r="23543" b="-4"/>
          <a:stretch/>
        </p:blipFill>
        <p:spPr>
          <a:xfrm>
            <a:off x="2440834" y="401255"/>
            <a:ext cx="2665189" cy="2665189"/>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sp>
        <p:nvSpPr>
          <p:cNvPr id="42" name="Oval 41">
            <a:extLst>
              <a:ext uri="{FF2B5EF4-FFF2-40B4-BE49-F238E27FC236}">
                <a16:creationId xmlns:a16="http://schemas.microsoft.com/office/drawing/2014/main" id="{8EEB3127-4A39-4F76-935D-6AC8D51AC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8F2E216-6526-433B-8072-DEE222DC9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1925092"/>
            <a:ext cx="4288094" cy="428809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FDE56D4-697A-4474-B722-91B2A3896C36}"/>
              </a:ext>
            </a:extLst>
          </p:cNvPr>
          <p:cNvSpPr>
            <a:spLocks noGrp="1"/>
          </p:cNvSpPr>
          <p:nvPr>
            <p:ph type="title"/>
          </p:nvPr>
        </p:nvSpPr>
        <p:spPr>
          <a:xfrm>
            <a:off x="838201" y="2567199"/>
            <a:ext cx="4031808" cy="3053052"/>
          </a:xfrm>
        </p:spPr>
        <p:txBody>
          <a:bodyPr>
            <a:normAutofit/>
          </a:bodyPr>
          <a:lstStyle/>
          <a:p>
            <a:pPr algn="ctr"/>
            <a:r>
              <a:rPr lang="it-IT" dirty="0">
                <a:solidFill>
                  <a:schemeClr val="bg1"/>
                </a:solidFill>
              </a:rPr>
              <a:t>TAMPONI </a:t>
            </a:r>
            <a:br>
              <a:rPr lang="it-IT" dirty="0">
                <a:solidFill>
                  <a:schemeClr val="bg1"/>
                </a:solidFill>
              </a:rPr>
            </a:br>
            <a:r>
              <a:rPr lang="it-IT" dirty="0">
                <a:solidFill>
                  <a:schemeClr val="bg1"/>
                </a:solidFill>
              </a:rPr>
              <a:t>E</a:t>
            </a:r>
            <a:br>
              <a:rPr lang="it-IT" dirty="0">
                <a:solidFill>
                  <a:schemeClr val="bg1"/>
                </a:solidFill>
              </a:rPr>
            </a:br>
            <a:r>
              <a:rPr lang="it-IT" dirty="0">
                <a:solidFill>
                  <a:schemeClr val="bg1"/>
                </a:solidFill>
              </a:rPr>
              <a:t>SIEROLOGICI</a:t>
            </a:r>
          </a:p>
        </p:txBody>
      </p:sp>
      <p:grpSp>
        <p:nvGrpSpPr>
          <p:cNvPr id="48"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49" name="Freeform: Shape 48">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52" name="Graphic 4">
            <a:extLst>
              <a:ext uri="{FF2B5EF4-FFF2-40B4-BE49-F238E27FC236}">
                <a16:creationId xmlns:a16="http://schemas.microsoft.com/office/drawing/2014/main" id="{0AD1D347-1879-4D73-8825-EB52119D1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53" name="Freeform: Shape 52">
              <a:extLst>
                <a:ext uri="{FF2B5EF4-FFF2-40B4-BE49-F238E27FC236}">
                  <a16:creationId xmlns:a16="http://schemas.microsoft.com/office/drawing/2014/main" id="{7F1D1C6D-7D18-44AC-80B7-823AD45FD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70CF9AD-9B31-49A2-8AF5-69B249840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E9D0A03-A290-4C8D-8498-85F0E5B1A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F4661E7-465D-4874-BC3A-E55093CD3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B79F073-B639-485B-93F6-958951EF3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153A942-5C48-4EF4-AA18-82AC90C55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EA4BCEE-B2B4-4870-B921-B3C0D729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1271C20-03BB-47FA-A17B-09825E723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2C689A3-3820-4AFE-950D-CDA05D968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EB9DAC1-A980-4285-9059-16D6B748C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D286A4C-6E67-462D-8807-EEF90F4C5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7CABE22-D7D1-4970-BE8D-8E7B26FAA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A59EB07-44AA-4839-A550-764F0C1C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7BD093-A681-4C0E-89E1-28B79FDC5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54D3B41-D31B-418C-98E8-3DA9F7BE0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2C9153D-F851-40ED-A291-F586E67A8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14F8536-E81B-4336-9991-6F1B3447E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BCE3D87-8E1E-4E3C-B336-E161FE142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E57FCB1-61DD-4742-9F4E-0622EE262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AC07452-C190-4DFF-9A85-7E0494E63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DC1E49D-0160-40EF-B62C-3682A0113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FF01E4E-41B3-4E3A-9069-2C00F199A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C155535-D387-426C-8835-08EA1625D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30D8708-8C20-411A-99F6-39B7A15D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72CE489-867A-498C-85D0-99ED8A50D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3A369D6-BC7C-46B6-9802-41F7FE32F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735936F-8515-4CF4-A1E4-7466BFAD3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52E14F4-2A50-4876-A835-D7B7B7F05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AD1B584-BCD9-47C1-BF94-A9B03E0A5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E78B189-4AAE-4308-BE2A-561CE6E26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34F693D-9FD0-4BF4-9BCA-CAA391EE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C8A20BE-5976-437A-94F2-7869D1D4C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2797F1A-9D8B-4AC7-8A7E-C088A7B61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B8BB9ED-3A10-495E-A450-4573A83A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84AAD79-9D91-4601-AE6B-E3CC0AC23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6966F3D-45BD-4D12-8447-B9669E9AD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19B4C07-AFE8-42F6-8060-AB4FD27F8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BCBEC46-CA76-424D-AE21-335765D37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2244D96-1DD8-4D90-B4DA-58056941D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BFFC670-5D4A-4609-979B-30BE38D3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BA6EA23-F2B4-49FA-86BB-40794E01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9E16F95-4ED7-4D4A-A1FB-A9FFE338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602585-A0C4-419E-9F64-E17CC3004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0EC182-6DF1-4FF2-9C46-E24857CE3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71D4C4B-3242-45D7-BBC6-3168AF117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C43A586-0AEE-4520-8AE3-78557E8D5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81E1E2-63F4-44A6-8FD4-E0031DDB0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209E85B-A99A-4679-B958-DFD6FAC39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AD3B901-0837-4EB4-B0BD-B5317762B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07F6141-18B7-42F5-AB8A-095FA602A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85154CE-9C1F-421D-A58A-D337E3179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9AAA97-B6F9-4CB6-B294-955DE265B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696AC66-45F9-4D0A-978B-EBAFCBA8B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8064064-C0D3-4A54-9D36-EB2759F07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96DAF67-B510-431C-81CE-598A220ED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DFF3B41-BD0E-4E80-BE32-AAB566084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E1C296D-C2BB-405E-A9E1-CD0C777E6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E012E94-1E82-4743-9646-D27796E3D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506F7E7-8613-4F49-9B22-E8B9A8F8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67EFAB5-5519-4B20-B488-61E36535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A46CD3C-8282-430D-84A6-668594635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9F667CC-51FA-4373-BF89-FDA9E6F57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2824720-77CA-4EFE-9B9B-F3C5DA5ECE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AAD48D1-498E-407D-8773-B32DA5177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3761232-AC0F-4415-8849-2CE14A66E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9671C34-F1B1-4964-861B-05E12FC14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D215CD-DE5C-4A36-8294-B856C4DFF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4F60611-ACD0-4AE1-9FF4-655DEF77E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4878BD8-4838-4CE8-8CED-48C75E453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D34C671-92D6-4570-BDA7-7047026CD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4ADB496-4E8C-4F69-A20E-AC11036CB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05521A6-994C-4653-BE99-FCE71F6D1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0F93860-B875-4D68-ACE0-2F8F7CAAD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4CF85EE-C965-4602-9DB3-B22125155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AC91C65-14F2-4458-A79D-647B28E04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1958A69-ABD1-441F-817D-8868D3E79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5B41124-1179-4F9F-8B23-B94A98BA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44F475B-8586-4535-86BE-7FB5F76C6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85243B3-5329-4312-9C9F-FBC77AF48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7C78038-CD15-4BEE-8688-B22F822C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1EB7F4-2569-4602-A5DC-ECF750A64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5AFCDCE-A4B9-4DFD-A39D-6C4513C47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869FF3F-68C9-4316-AF81-44CCC551BC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AD11538-8098-4355-8DDD-D681DFAC3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0F3F997E-AED9-480A-A0E8-2593AF3C1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621AF23-CD1C-4A82-934F-1C051FE78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F7C8D23-402E-4902-9877-2933C68B3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66214BF-105C-4C50-A658-BB800D624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B657FB8-0889-47B9-9F7A-35C6F5E43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02347C2-D097-4E47-9E71-D0AC7E0B2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F0D715C-2DC6-4444-95E7-C9E31D654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E98A78E-FE40-406F-BB29-CE723A4A2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5623FBB-A3DE-4893-B1E4-09BFE6EB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8BD75D0-FB16-44AA-8F4B-9319502DD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5B25A8E-2993-4CE5-A81A-932105A42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8D167B-C705-4729-899E-AC9AE463C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70FBA7C-F842-4775-B83D-AEC5F14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C68FA78-D012-4A89-8B7E-3CF189316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F14C2D5-2A65-48C1-AC1C-D4C29BBA9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2D4725A-DD05-406E-84D7-50DAC6BFB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F292F3E-E6A6-41E9-9AF9-DF240E914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52F5E4F-6F5D-4FF5-AADC-77BF4906C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A96C5C-38D5-4D0F-9A75-F1C485604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13E386-079B-4951-BD48-B86432246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9C52A50-FC6F-4CF8-96ED-B16AC428B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0AD79090-842D-4363-9CDB-03CA19DB2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B923BC0-6A72-4261-907F-568CEF3D9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82D956C-7F2C-45F4-8EB5-B9637909A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5AF71042-41A5-405B-A14C-9E194529D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C068DA5-7174-4664-9C13-4F7ABAFC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0525F2C-C937-4BE3-AF79-3540A6E1C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CA46F03-C9C9-4425-82A8-2110001F4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D21589A-A316-4E71-B638-D33C4141B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0B918FA-95C1-4373-B66D-56936BB79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BF04F9E-EC09-43BE-A049-082DE1531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5A8838D-5812-49CE-80E4-E0CE11424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9B4036-BE45-42C0-929B-42932369A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913D5-5568-4901-883B-8C42A8F3D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1B52038-9622-4802-81BA-ACC19847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0DEAC10-5A6B-47AD-A728-CE2C8CF13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1B38B28-66AD-4A02-AE15-F762137B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BAF1CE8-3AF3-4FF2-8F0B-3BC7A4740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D9937F5-39C5-49BB-A3F1-21D0730B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48A61DC-ED1D-4B72-828E-9FD85AF26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A89B28D-13E0-46C3-AB20-6DBEDB61D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17F470D-67A6-475E-9F1C-9D1FCD4DF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0C116B5B-C2BF-4A29-920C-0E6D2A86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77DFF22-98A9-4A00-B45B-BA0024E4B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33D6D17-E307-4F26-9F91-607B2D1B9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044F5F0-FB5F-4364-A17D-B476349E1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C51E13B0-54FA-4C07-A08D-0035E29D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23AA2A7-69AA-4892-8D19-6786784B8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22409CA-4103-489E-9A88-9E822AC42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941B7FE-F0B4-4717-BE8E-31EE09F5C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A36A1CD-E7E3-400D-BBA9-1B8363460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2D8F4BE-D92B-483E-8049-5FDA3FD40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7725CAB-E398-42F8-A5E5-8ACED1B61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782EF470-319A-4DCA-AB6F-B4441DD59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CBF0AE1-7C37-4F3E-B37A-44CAD6900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7EE399C-60A0-43AB-AD85-CAEDD25A8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DEF9E1C-0288-422F-9D39-B2B97B0BD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9FD4213-CE93-46E6-A356-5C9B681A6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2AF21C6-5C6A-4ADC-98CE-0C897306F1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7C50FF0-A4F6-4B10-91CC-CC456891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F34FC9E-632A-4B97-AB95-812ABD859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943D9D5-E01E-4A32-A5D1-AD61A32EC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5F93C502-F4AC-4D2C-A43D-85093C59A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FCADD6C-627D-43CE-9413-A793AAA08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7838A6E-823E-4306-9088-5AFE0912E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F20A74B-CE15-4678-8E60-8983D4B53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B4409F0-44F9-411F-8711-53B028783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4A642A9-686F-402A-920C-EDB02B2FE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B2B4D5D4-0C5C-4D98-9738-D245840A7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70D7430-18D9-4B8F-9F7A-308C70193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64FC2A4-5817-4FA0-A4A7-6653D1DA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4DCF9E7-E283-43A0-9C25-F7001626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24478FE-2D73-495D-A2CE-6D1D87C25A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24EF5F2-46E7-4950-93D0-371415B7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1E76799-6B37-47A7-B311-D4AD1BB56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8E48635-AD82-4B9C-BD64-E19D0DCD3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FE8012D-8F5A-48C7-A667-EF1782E17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4D6A3A1-CDCE-458B-B3ED-792E80025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D8FB40D-7336-4F24-9F28-25EC9AE6C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75683C3C-C038-49EA-9635-AC7B82AF2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6286FF4B-0471-47B5-AA6C-8BA5CC04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CEB73580-6577-4A7A-A7EA-E79093D9D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9E97866D-632F-4778-992C-F2750D608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5A7AC897-3ADD-4A69-A122-EA6F8EFD2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6C3FE79-4EEC-4CF3-92A0-F6BC9F8B4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Segnaposto contenuto 2">
            <a:extLst>
              <a:ext uri="{FF2B5EF4-FFF2-40B4-BE49-F238E27FC236}">
                <a16:creationId xmlns:a16="http://schemas.microsoft.com/office/drawing/2014/main" id="{D6AD849D-B21A-4B7D-9DCE-4E7652D6E9F4}"/>
              </a:ext>
            </a:extLst>
          </p:cNvPr>
          <p:cNvSpPr>
            <a:spLocks noGrp="1"/>
          </p:cNvSpPr>
          <p:nvPr>
            <p:ph idx="1"/>
          </p:nvPr>
        </p:nvSpPr>
        <p:spPr>
          <a:xfrm>
            <a:off x="6618527" y="1825277"/>
            <a:ext cx="4974771" cy="4351338"/>
          </a:xfrm>
        </p:spPr>
        <p:txBody>
          <a:bodyPr>
            <a:normAutofit fontScale="92500" lnSpcReduction="10000"/>
          </a:bodyPr>
          <a:lstStyle/>
          <a:p>
            <a:pPr algn="just"/>
            <a:r>
              <a:rPr lang="it-IT" b="0" i="0" dirty="0">
                <a:solidFill>
                  <a:schemeClr val="bg1"/>
                </a:solidFill>
                <a:effectLst/>
                <a:latin typeface="Times New Roman" panose="02020603050405020304" pitchFamily="18" charset="0"/>
                <a:cs typeface="Times New Roman" panose="02020603050405020304" pitchFamily="18" charset="0"/>
              </a:rPr>
              <a:t>Il Lazio ha definito per il tampone molecolare un prezzo massimo di 60 euro: si tratta del prezzo decisamente più basso della media che abbiamo rilevato in tutte le regioni. </a:t>
            </a:r>
          </a:p>
          <a:p>
            <a:pPr algn="just"/>
            <a:r>
              <a:rPr lang="it-IT" b="0" i="0" dirty="0">
                <a:solidFill>
                  <a:schemeClr val="bg1"/>
                </a:solidFill>
                <a:effectLst/>
                <a:latin typeface="Times New Roman" panose="02020603050405020304" pitchFamily="18" charset="0"/>
                <a:cs typeface="Times New Roman" panose="02020603050405020304" pitchFamily="18" charset="0"/>
              </a:rPr>
              <a:t>Inoltre, la Regione ha introdotto una </a:t>
            </a:r>
            <a:r>
              <a:rPr lang="it-IT" b="1" i="0" u="none" strike="noStrike"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regolamentazione</a:t>
            </a:r>
            <a:r>
              <a:rPr lang="it-IT" b="0" i="0" dirty="0">
                <a:solidFill>
                  <a:schemeClr val="bg1"/>
                </a:solidFill>
                <a:effectLst/>
                <a:latin typeface="Times New Roman" panose="02020603050405020304" pitchFamily="18" charset="0"/>
                <a:cs typeface="Times New Roman" panose="02020603050405020304" pitchFamily="18" charset="0"/>
              </a:rPr>
              <a:t> dei test rapidi presso strutture private nei primi mesi dello scorso novembre. Il prezzo è </a:t>
            </a:r>
            <a:r>
              <a:rPr lang="it-IT" b="1" i="0" u="none" strike="noStrike"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fissato a 22€ </a:t>
            </a:r>
            <a:r>
              <a:rPr lang="it-IT" b="0" i="0" dirty="0">
                <a:solidFill>
                  <a:schemeClr val="bg1"/>
                </a:solidFill>
                <a:effectLst/>
                <a:latin typeface="Times New Roman" panose="02020603050405020304" pitchFamily="18" charset="0"/>
                <a:cs typeface="Times New Roman" panose="02020603050405020304" pitchFamily="18" charset="0"/>
              </a:rPr>
              <a:t> </a:t>
            </a:r>
            <a:endParaRPr lang="it-IT" dirty="0">
              <a:solidFill>
                <a:schemeClr val="bg1"/>
              </a:solidFill>
              <a:latin typeface="Times New Roman" panose="02020603050405020304" pitchFamily="18" charset="0"/>
              <a:cs typeface="Times New Roman" panose="02020603050405020304" pitchFamily="18" charset="0"/>
            </a:endParaRPr>
          </a:p>
          <a:p>
            <a:endParaRPr lang="it-IT" dirty="0">
              <a:solidFill>
                <a:schemeClr val="bg1"/>
              </a:solidFill>
            </a:endParaRPr>
          </a:p>
        </p:txBody>
      </p:sp>
      <p:pic>
        <p:nvPicPr>
          <p:cNvPr id="222" name="Segnaposto contenuto 4" descr="Immagine che contiene interni, persona, mano&#10;&#10;Descrizione generata automaticamente">
            <a:extLst>
              <a:ext uri="{FF2B5EF4-FFF2-40B4-BE49-F238E27FC236}">
                <a16:creationId xmlns:a16="http://schemas.microsoft.com/office/drawing/2014/main" id="{7A313021-84DB-44B3-A77C-51102483379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2953" r="298" b="1"/>
          <a:stretch/>
        </p:blipFill>
        <p:spPr>
          <a:xfrm>
            <a:off x="3994075" y="2589799"/>
            <a:ext cx="2392083" cy="2241464"/>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pic>
        <p:nvPicPr>
          <p:cNvPr id="224" name="Immagine 223">
            <a:extLst>
              <a:ext uri="{FF2B5EF4-FFF2-40B4-BE49-F238E27FC236}">
                <a16:creationId xmlns:a16="http://schemas.microsoft.com/office/drawing/2014/main" id="{C0146B74-7578-4C32-BCC1-A9703B1D43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
        <p:nvSpPr>
          <p:cNvPr id="6" name="CasellaDiTesto 5">
            <a:extLst>
              <a:ext uri="{FF2B5EF4-FFF2-40B4-BE49-F238E27FC236}">
                <a16:creationId xmlns:a16="http://schemas.microsoft.com/office/drawing/2014/main" id="{A9F8A813-DC3B-4A32-AEE0-F2CC20C9AACD}"/>
              </a:ext>
            </a:extLst>
          </p:cNvPr>
          <p:cNvSpPr txBox="1"/>
          <p:nvPr/>
        </p:nvSpPr>
        <p:spPr>
          <a:xfrm>
            <a:off x="6577705" y="189785"/>
            <a:ext cx="4974771" cy="954107"/>
          </a:xfrm>
          <a:prstGeom prst="rect">
            <a:avLst/>
          </a:prstGeom>
          <a:solidFill>
            <a:schemeClr val="accent2">
              <a:lumMod val="40000"/>
              <a:lumOff val="60000"/>
            </a:schemeClr>
          </a:solidFill>
        </p:spPr>
        <p:txBody>
          <a:bodyPr wrap="square" rtlCol="0">
            <a:spAutoFit/>
          </a:bodyPr>
          <a:lstStyle/>
          <a:p>
            <a:r>
              <a:rPr lang="it-IT" sz="2800" b="0" i="0" dirty="0">
                <a:solidFill>
                  <a:schemeClr val="bg1"/>
                </a:solidFill>
                <a:effectLst/>
                <a:latin typeface="Arial" panose="020B0604020202020204" pitchFamily="34" charset="0"/>
              </a:rPr>
              <a:t>Regione che vai, prezzo dei </a:t>
            </a:r>
            <a:r>
              <a:rPr lang="it-IT" sz="2800" b="1" i="0" u="sng" dirty="0">
                <a:solidFill>
                  <a:schemeClr val="bg1"/>
                </a:solidFill>
                <a:effectLst/>
                <a:latin typeface="inherit"/>
                <a:hlinkClick r:id="rId9">
                  <a:extLst>
                    <a:ext uri="{A12FA001-AC4F-418D-AE19-62706E023703}">
                      <ahyp:hlinkClr xmlns:ahyp="http://schemas.microsoft.com/office/drawing/2018/hyperlinkcolor" val="tx"/>
                    </a:ext>
                  </a:extLst>
                </a:hlinkClick>
              </a:rPr>
              <a:t>tamponi</a:t>
            </a:r>
            <a:r>
              <a:rPr lang="it-IT" sz="2800" b="0" i="0" dirty="0">
                <a:solidFill>
                  <a:schemeClr val="bg1"/>
                </a:solidFill>
                <a:effectLst/>
                <a:latin typeface="Arial" panose="020B0604020202020204" pitchFamily="34" charset="0"/>
              </a:rPr>
              <a:t> che trovi</a:t>
            </a:r>
            <a:endParaRPr lang="it-IT" sz="2800" dirty="0"/>
          </a:p>
        </p:txBody>
      </p:sp>
    </p:spTree>
    <p:extLst>
      <p:ext uri="{BB962C8B-B14F-4D97-AF65-F5344CB8AC3E}">
        <p14:creationId xmlns:p14="http://schemas.microsoft.com/office/powerpoint/2010/main" val="347437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5" name="Rectangle 14">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23" name="Rectangle 15">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5" name="Freeform: Shape 17">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magine 6">
            <a:extLst>
              <a:ext uri="{FF2B5EF4-FFF2-40B4-BE49-F238E27FC236}">
                <a16:creationId xmlns:a16="http://schemas.microsoft.com/office/drawing/2014/main" id="{9BA992DB-7B77-4BD3-85AA-653CFADCD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530" y="562507"/>
            <a:ext cx="3540863" cy="1046152"/>
          </a:xfrm>
          <a:prstGeom prst="rect">
            <a:avLst/>
          </a:prstGeom>
        </p:spPr>
      </p:pic>
      <p:sp>
        <p:nvSpPr>
          <p:cNvPr id="8" name="CasellaDiTesto 7">
            <a:extLst>
              <a:ext uri="{FF2B5EF4-FFF2-40B4-BE49-F238E27FC236}">
                <a16:creationId xmlns:a16="http://schemas.microsoft.com/office/drawing/2014/main" id="{ECF44812-CAA9-4691-BFD9-53E0949DDAFD}"/>
              </a:ext>
            </a:extLst>
          </p:cNvPr>
          <p:cNvSpPr txBox="1"/>
          <p:nvPr/>
        </p:nvSpPr>
        <p:spPr>
          <a:xfrm>
            <a:off x="8533830" y="3217319"/>
            <a:ext cx="3478696" cy="2031325"/>
          </a:xfrm>
          <a:prstGeom prst="rect">
            <a:avLst/>
          </a:prstGeom>
          <a:noFill/>
        </p:spPr>
        <p:txBody>
          <a:bodyPr wrap="square" rtlCol="0">
            <a:spAutoFit/>
          </a:bodyPr>
          <a:lstStyle/>
          <a:p>
            <a:r>
              <a:rPr lang="it-IT" dirty="0"/>
              <a:t>Accordo Regione Lazio e Associazione di Categoria Farmacie Convenzionate, Determinazione n. G13092 del 6/11/2020</a:t>
            </a:r>
          </a:p>
          <a:p>
            <a:r>
              <a:rPr lang="it-IT" dirty="0"/>
              <a:t>PREZZI MASSIMI:</a:t>
            </a:r>
          </a:p>
          <a:p>
            <a:pPr marL="285750" indent="-285750">
              <a:buFontTx/>
              <a:buChar char="-"/>
            </a:pPr>
            <a:r>
              <a:rPr lang="it-IT" dirty="0"/>
              <a:t>SIEROLOGICO 20,00€</a:t>
            </a:r>
          </a:p>
          <a:p>
            <a:pPr marL="285750" indent="-285750">
              <a:buFontTx/>
              <a:buChar char="-"/>
            </a:pPr>
            <a:r>
              <a:rPr lang="it-IT" dirty="0"/>
              <a:t>TEST ANTIGENICO 22,00 €</a:t>
            </a:r>
          </a:p>
        </p:txBody>
      </p:sp>
      <p:sp>
        <p:nvSpPr>
          <p:cNvPr id="10" name="Segnaposto contenuto 9">
            <a:extLst>
              <a:ext uri="{FF2B5EF4-FFF2-40B4-BE49-F238E27FC236}">
                <a16:creationId xmlns:a16="http://schemas.microsoft.com/office/drawing/2014/main" id="{7274AA93-482B-4F4F-9CE7-8A5220AE5DA1}"/>
              </a:ext>
            </a:extLst>
          </p:cNvPr>
          <p:cNvSpPr>
            <a:spLocks noGrp="1"/>
          </p:cNvSpPr>
          <p:nvPr>
            <p:ph idx="1"/>
          </p:nvPr>
        </p:nvSpPr>
        <p:spPr>
          <a:xfrm>
            <a:off x="756264" y="3429000"/>
            <a:ext cx="5926584" cy="2536281"/>
          </a:xfrm>
        </p:spPr>
        <p:txBody>
          <a:bodyPr/>
          <a:lstStyle/>
          <a:p>
            <a:pPr marL="0" indent="0" algn="just">
              <a:buNone/>
            </a:pPr>
            <a:r>
              <a:rPr lang="it-IT" sz="2800" b="0" i="0" dirty="0">
                <a:solidFill>
                  <a:schemeClr val="bg1"/>
                </a:solidFill>
                <a:effectLst/>
                <a:latin typeface="Roboto"/>
              </a:rPr>
              <a:t>Nella prima ondata della pandemia, nel caso di tampone effettuato da un privato, il costo poteva andare da </a:t>
            </a:r>
            <a:r>
              <a:rPr lang="it-IT" sz="2800" b="1" i="0" dirty="0">
                <a:solidFill>
                  <a:schemeClr val="bg1"/>
                </a:solidFill>
                <a:effectLst/>
                <a:latin typeface="Roboto"/>
              </a:rPr>
              <a:t>60 a 120 euro</a:t>
            </a:r>
            <a:r>
              <a:rPr lang="it-IT" sz="2800" b="0" i="0" dirty="0">
                <a:solidFill>
                  <a:schemeClr val="bg1"/>
                </a:solidFill>
                <a:effectLst/>
                <a:latin typeface="Roboto"/>
              </a:rPr>
              <a:t>, ma in alcuni casi è arrivato anche a 200 euro. </a:t>
            </a:r>
            <a:endParaRPr lang="it-IT" dirty="0"/>
          </a:p>
        </p:txBody>
      </p:sp>
      <p:pic>
        <p:nvPicPr>
          <p:cNvPr id="26" name="Immagine 25">
            <a:extLst>
              <a:ext uri="{FF2B5EF4-FFF2-40B4-BE49-F238E27FC236}">
                <a16:creationId xmlns:a16="http://schemas.microsoft.com/office/drawing/2014/main" id="{291F78FB-64F3-4DA4-B560-7C38A27D2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344195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olo 1">
            <a:extLst>
              <a:ext uri="{FF2B5EF4-FFF2-40B4-BE49-F238E27FC236}">
                <a16:creationId xmlns:a16="http://schemas.microsoft.com/office/drawing/2014/main" id="{7AB3AA6C-9FA5-48FB-BC5E-11603D4E3304}"/>
              </a:ext>
            </a:extLst>
          </p:cNvPr>
          <p:cNvSpPr>
            <a:spLocks noGrp="1"/>
          </p:cNvSpPr>
          <p:nvPr>
            <p:ph type="title"/>
          </p:nvPr>
        </p:nvSpPr>
        <p:spPr>
          <a:xfrm>
            <a:off x="838200" y="1391619"/>
            <a:ext cx="4905401" cy="4042196"/>
          </a:xfrm>
        </p:spPr>
        <p:txBody>
          <a:bodyPr>
            <a:normAutofit/>
          </a:bodyPr>
          <a:lstStyle/>
          <a:p>
            <a:pPr algn="ctr"/>
            <a:r>
              <a:rPr lang="it-IT" dirty="0">
                <a:solidFill>
                  <a:schemeClr val="bg1"/>
                </a:solidFill>
              </a:rPr>
              <a:t>SITUAZIONE ATTUALE –</a:t>
            </a:r>
            <a:br>
              <a:rPr lang="it-IT" dirty="0">
                <a:solidFill>
                  <a:schemeClr val="bg1"/>
                </a:solidFill>
              </a:rPr>
            </a:br>
            <a:r>
              <a:rPr lang="it-IT" dirty="0">
                <a:solidFill>
                  <a:schemeClr val="bg1"/>
                </a:solidFill>
              </a:rPr>
              <a:t>TAMPONI E SIEROLOGICI</a:t>
            </a:r>
          </a:p>
        </p:txBody>
      </p:sp>
      <p:sp>
        <p:nvSpPr>
          <p:cNvPr id="3" name="Segnaposto contenuto 2">
            <a:extLst>
              <a:ext uri="{FF2B5EF4-FFF2-40B4-BE49-F238E27FC236}">
                <a16:creationId xmlns:a16="http://schemas.microsoft.com/office/drawing/2014/main" id="{81DA7AD0-E1FC-4A99-831F-38E4A6443AC1}"/>
              </a:ext>
            </a:extLst>
          </p:cNvPr>
          <p:cNvSpPr>
            <a:spLocks noGrp="1"/>
          </p:cNvSpPr>
          <p:nvPr>
            <p:ph idx="1"/>
          </p:nvPr>
        </p:nvSpPr>
        <p:spPr>
          <a:xfrm>
            <a:off x="6680086" y="1677397"/>
            <a:ext cx="4974771" cy="4351338"/>
          </a:xfrm>
        </p:spPr>
        <p:txBody>
          <a:bodyPr>
            <a:normAutofit/>
          </a:bodyPr>
          <a:lstStyle/>
          <a:p>
            <a:pPr marL="0" indent="0" algn="just">
              <a:buNone/>
            </a:pPr>
            <a:r>
              <a:rPr lang="it-IT" b="0" i="0" dirty="0">
                <a:solidFill>
                  <a:schemeClr val="bg1"/>
                </a:solidFill>
                <a:effectLst/>
                <a:latin typeface="Arial" panose="020B0604020202020204" pitchFamily="34" charset="0"/>
              </a:rPr>
              <a:t>Tra pubblico e privato non c'è differenza, il prezzo è sempre lo stesso anche negli ospedali e nei drive in: 22 euro. Per il sierologico, che permette di vedere se si è avuto il Covid e sapere se si hanno degli anticorpi contro il virus, il costo è minore ed è fissato a 20 euro. </a:t>
            </a:r>
            <a:endParaRPr lang="it-IT" dirty="0">
              <a:solidFill>
                <a:schemeClr val="bg1"/>
              </a:solidFill>
            </a:endParaRPr>
          </a:p>
        </p:txBody>
      </p:sp>
      <p:pic>
        <p:nvPicPr>
          <p:cNvPr id="38" name="Immagine 37">
            <a:extLst>
              <a:ext uri="{FF2B5EF4-FFF2-40B4-BE49-F238E27FC236}">
                <a16:creationId xmlns:a16="http://schemas.microsoft.com/office/drawing/2014/main" id="{51695CDD-28DC-4AE8-9DE7-1D0C32137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7" y="5525710"/>
            <a:ext cx="1702963" cy="1403571"/>
          </a:xfrm>
          <a:prstGeom prst="rect">
            <a:avLst/>
          </a:prstGeom>
        </p:spPr>
      </p:pic>
      <p:sp>
        <p:nvSpPr>
          <p:cNvPr id="7" name="CasellaDiTesto 6">
            <a:extLst>
              <a:ext uri="{FF2B5EF4-FFF2-40B4-BE49-F238E27FC236}">
                <a16:creationId xmlns:a16="http://schemas.microsoft.com/office/drawing/2014/main" id="{C36AE96A-F36F-4E39-B290-AE4542C5382D}"/>
              </a:ext>
            </a:extLst>
          </p:cNvPr>
          <p:cNvSpPr txBox="1"/>
          <p:nvPr/>
        </p:nvSpPr>
        <p:spPr>
          <a:xfrm>
            <a:off x="6743048" y="386467"/>
            <a:ext cx="4705165" cy="923330"/>
          </a:xfrm>
          <a:prstGeom prst="rect">
            <a:avLst/>
          </a:prstGeom>
          <a:solidFill>
            <a:schemeClr val="accent2">
              <a:lumMod val="40000"/>
              <a:lumOff val="60000"/>
            </a:schemeClr>
          </a:solidFill>
        </p:spPr>
        <p:txBody>
          <a:bodyPr wrap="square" rtlCol="0">
            <a:spAutoFit/>
          </a:bodyPr>
          <a:lstStyle/>
          <a:p>
            <a:r>
              <a:rPr lang="it-IT" dirty="0">
                <a:solidFill>
                  <a:schemeClr val="bg1"/>
                </a:solidFill>
                <a:latin typeface="Montserrat"/>
              </a:rPr>
              <a:t>C</a:t>
            </a:r>
            <a:r>
              <a:rPr lang="it-IT" b="0" i="0" dirty="0">
                <a:solidFill>
                  <a:schemeClr val="bg1"/>
                </a:solidFill>
                <a:effectLst/>
                <a:latin typeface="Montserrat"/>
              </a:rPr>
              <a:t>asistica per cui questo esame viene erogato dal servizio pubblico.</a:t>
            </a:r>
          </a:p>
          <a:p>
            <a:endParaRPr lang="it-IT" dirty="0"/>
          </a:p>
        </p:txBody>
      </p:sp>
    </p:spTree>
    <p:extLst>
      <p:ext uri="{BB962C8B-B14F-4D97-AF65-F5344CB8AC3E}">
        <p14:creationId xmlns:p14="http://schemas.microsoft.com/office/powerpoint/2010/main" val="4055822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E8BF0C67-DF85-430A-B677-74D959439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34" name="Rectangle 9">
            <a:extLst>
              <a:ext uri="{FF2B5EF4-FFF2-40B4-BE49-F238E27FC236}">
                <a16:creationId xmlns:a16="http://schemas.microsoft.com/office/drawing/2014/main" id="{751BAC80-2398-422A-9AA2-2489F01EF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useBgFill="1">
        <p:nvSpPr>
          <p:cNvPr id="35" name="Freeform: Shape 11">
            <a:extLst>
              <a:ext uri="{FF2B5EF4-FFF2-40B4-BE49-F238E27FC236}">
                <a16:creationId xmlns:a16="http://schemas.microsoft.com/office/drawing/2014/main" id="{34A3EF12-7620-4D66-ACFC-B9F71BAD8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6401" y="0"/>
            <a:ext cx="10095599" cy="6858000"/>
          </a:xfrm>
          <a:custGeom>
            <a:avLst/>
            <a:gdLst>
              <a:gd name="connsiteX0" fmla="*/ 0 w 10095599"/>
              <a:gd name="connsiteY0" fmla="*/ 0 h 6858000"/>
              <a:gd name="connsiteX1" fmla="*/ 7448352 w 10095599"/>
              <a:gd name="connsiteY1" fmla="*/ 0 h 6858000"/>
              <a:gd name="connsiteX2" fmla="*/ 9446485 w 10095599"/>
              <a:gd name="connsiteY2" fmla="*/ 0 h 6858000"/>
              <a:gd name="connsiteX3" fmla="*/ 10095599 w 10095599"/>
              <a:gd name="connsiteY3" fmla="*/ 0 h 6858000"/>
              <a:gd name="connsiteX4" fmla="*/ 10095599 w 10095599"/>
              <a:gd name="connsiteY4" fmla="*/ 6858000 h 6858000"/>
              <a:gd name="connsiteX5" fmla="*/ 9446485 w 10095599"/>
              <a:gd name="connsiteY5" fmla="*/ 6858000 h 6858000"/>
              <a:gd name="connsiteX6" fmla="*/ 7448352 w 10095599"/>
              <a:gd name="connsiteY6" fmla="*/ 6858000 h 6858000"/>
              <a:gd name="connsiteX7" fmla="*/ 0 w 10095599"/>
              <a:gd name="connsiteY7" fmla="*/ 6858000 h 6858000"/>
              <a:gd name="connsiteX8" fmla="*/ 1587 w 10095599"/>
              <a:gd name="connsiteY8" fmla="*/ 6789738 h 6858000"/>
              <a:gd name="connsiteX9" fmla="*/ 9525 w 10095599"/>
              <a:gd name="connsiteY9" fmla="*/ 6729413 h 6858000"/>
              <a:gd name="connsiteX10" fmla="*/ 20637 w 10095599"/>
              <a:gd name="connsiteY10" fmla="*/ 6677025 h 6858000"/>
              <a:gd name="connsiteX11" fmla="*/ 34925 w 10095599"/>
              <a:gd name="connsiteY11" fmla="*/ 6630988 h 6858000"/>
              <a:gd name="connsiteX12" fmla="*/ 50800 w 10095599"/>
              <a:gd name="connsiteY12" fmla="*/ 6589713 h 6858000"/>
              <a:gd name="connsiteX13" fmla="*/ 69850 w 10095599"/>
              <a:gd name="connsiteY13" fmla="*/ 6553200 h 6858000"/>
              <a:gd name="connsiteX14" fmla="*/ 88900 w 10095599"/>
              <a:gd name="connsiteY14" fmla="*/ 6515100 h 6858000"/>
              <a:gd name="connsiteX15" fmla="*/ 107950 w 10095599"/>
              <a:gd name="connsiteY15" fmla="*/ 6477000 h 6858000"/>
              <a:gd name="connsiteX16" fmla="*/ 123825 w 10095599"/>
              <a:gd name="connsiteY16" fmla="*/ 6440488 h 6858000"/>
              <a:gd name="connsiteX17" fmla="*/ 139700 w 10095599"/>
              <a:gd name="connsiteY17" fmla="*/ 6399213 h 6858000"/>
              <a:gd name="connsiteX18" fmla="*/ 155575 w 10095599"/>
              <a:gd name="connsiteY18" fmla="*/ 6353175 h 6858000"/>
              <a:gd name="connsiteX19" fmla="*/ 166687 w 10095599"/>
              <a:gd name="connsiteY19" fmla="*/ 6300788 h 6858000"/>
              <a:gd name="connsiteX20" fmla="*/ 173037 w 10095599"/>
              <a:gd name="connsiteY20" fmla="*/ 6240463 h 6858000"/>
              <a:gd name="connsiteX21" fmla="*/ 176212 w 10095599"/>
              <a:gd name="connsiteY21" fmla="*/ 6172200 h 6858000"/>
              <a:gd name="connsiteX22" fmla="*/ 173037 w 10095599"/>
              <a:gd name="connsiteY22" fmla="*/ 6103938 h 6858000"/>
              <a:gd name="connsiteX23" fmla="*/ 166687 w 10095599"/>
              <a:gd name="connsiteY23" fmla="*/ 6043613 h 6858000"/>
              <a:gd name="connsiteX24" fmla="*/ 155575 w 10095599"/>
              <a:gd name="connsiteY24" fmla="*/ 5991225 h 6858000"/>
              <a:gd name="connsiteX25" fmla="*/ 139700 w 10095599"/>
              <a:gd name="connsiteY25" fmla="*/ 5945188 h 6858000"/>
              <a:gd name="connsiteX26" fmla="*/ 123825 w 10095599"/>
              <a:gd name="connsiteY26" fmla="*/ 5903913 h 6858000"/>
              <a:gd name="connsiteX27" fmla="*/ 107950 w 10095599"/>
              <a:gd name="connsiteY27" fmla="*/ 5867400 h 6858000"/>
              <a:gd name="connsiteX28" fmla="*/ 88900 w 10095599"/>
              <a:gd name="connsiteY28" fmla="*/ 5829300 h 6858000"/>
              <a:gd name="connsiteX29" fmla="*/ 69850 w 10095599"/>
              <a:gd name="connsiteY29" fmla="*/ 5791200 h 6858000"/>
              <a:gd name="connsiteX30" fmla="*/ 50800 w 10095599"/>
              <a:gd name="connsiteY30" fmla="*/ 5754688 h 6858000"/>
              <a:gd name="connsiteX31" fmla="*/ 34925 w 10095599"/>
              <a:gd name="connsiteY31" fmla="*/ 5713413 h 6858000"/>
              <a:gd name="connsiteX32" fmla="*/ 20637 w 10095599"/>
              <a:gd name="connsiteY32" fmla="*/ 5667375 h 6858000"/>
              <a:gd name="connsiteX33" fmla="*/ 9525 w 10095599"/>
              <a:gd name="connsiteY33" fmla="*/ 5614988 h 6858000"/>
              <a:gd name="connsiteX34" fmla="*/ 1587 w 10095599"/>
              <a:gd name="connsiteY34" fmla="*/ 5554663 h 6858000"/>
              <a:gd name="connsiteX35" fmla="*/ 0 w 10095599"/>
              <a:gd name="connsiteY35" fmla="*/ 5486400 h 6858000"/>
              <a:gd name="connsiteX36" fmla="*/ 1587 w 10095599"/>
              <a:gd name="connsiteY36" fmla="*/ 5418138 h 6858000"/>
              <a:gd name="connsiteX37" fmla="*/ 9525 w 10095599"/>
              <a:gd name="connsiteY37" fmla="*/ 5357813 h 6858000"/>
              <a:gd name="connsiteX38" fmla="*/ 20637 w 10095599"/>
              <a:gd name="connsiteY38" fmla="*/ 5305425 h 6858000"/>
              <a:gd name="connsiteX39" fmla="*/ 34925 w 10095599"/>
              <a:gd name="connsiteY39" fmla="*/ 5259388 h 6858000"/>
              <a:gd name="connsiteX40" fmla="*/ 50800 w 10095599"/>
              <a:gd name="connsiteY40" fmla="*/ 5218113 h 6858000"/>
              <a:gd name="connsiteX41" fmla="*/ 69850 w 10095599"/>
              <a:gd name="connsiteY41" fmla="*/ 5181600 h 6858000"/>
              <a:gd name="connsiteX42" fmla="*/ 88900 w 10095599"/>
              <a:gd name="connsiteY42" fmla="*/ 5143500 h 6858000"/>
              <a:gd name="connsiteX43" fmla="*/ 107950 w 10095599"/>
              <a:gd name="connsiteY43" fmla="*/ 5105400 h 6858000"/>
              <a:gd name="connsiteX44" fmla="*/ 123825 w 10095599"/>
              <a:gd name="connsiteY44" fmla="*/ 5068888 h 6858000"/>
              <a:gd name="connsiteX45" fmla="*/ 139700 w 10095599"/>
              <a:gd name="connsiteY45" fmla="*/ 5027613 h 6858000"/>
              <a:gd name="connsiteX46" fmla="*/ 155575 w 10095599"/>
              <a:gd name="connsiteY46" fmla="*/ 4981575 h 6858000"/>
              <a:gd name="connsiteX47" fmla="*/ 166687 w 10095599"/>
              <a:gd name="connsiteY47" fmla="*/ 4929188 h 6858000"/>
              <a:gd name="connsiteX48" fmla="*/ 173037 w 10095599"/>
              <a:gd name="connsiteY48" fmla="*/ 4868863 h 6858000"/>
              <a:gd name="connsiteX49" fmla="*/ 176212 w 10095599"/>
              <a:gd name="connsiteY49" fmla="*/ 4800600 h 6858000"/>
              <a:gd name="connsiteX50" fmla="*/ 173037 w 10095599"/>
              <a:gd name="connsiteY50" fmla="*/ 4732338 h 6858000"/>
              <a:gd name="connsiteX51" fmla="*/ 166687 w 10095599"/>
              <a:gd name="connsiteY51" fmla="*/ 4672013 h 6858000"/>
              <a:gd name="connsiteX52" fmla="*/ 155575 w 10095599"/>
              <a:gd name="connsiteY52" fmla="*/ 4619625 h 6858000"/>
              <a:gd name="connsiteX53" fmla="*/ 139700 w 10095599"/>
              <a:gd name="connsiteY53" fmla="*/ 4573588 h 6858000"/>
              <a:gd name="connsiteX54" fmla="*/ 123825 w 10095599"/>
              <a:gd name="connsiteY54" fmla="*/ 4532313 h 6858000"/>
              <a:gd name="connsiteX55" fmla="*/ 107950 w 10095599"/>
              <a:gd name="connsiteY55" fmla="*/ 4495800 h 6858000"/>
              <a:gd name="connsiteX56" fmla="*/ 69850 w 10095599"/>
              <a:gd name="connsiteY56" fmla="*/ 4419600 h 6858000"/>
              <a:gd name="connsiteX57" fmla="*/ 50800 w 10095599"/>
              <a:gd name="connsiteY57" fmla="*/ 4383088 h 6858000"/>
              <a:gd name="connsiteX58" fmla="*/ 34925 w 10095599"/>
              <a:gd name="connsiteY58" fmla="*/ 4341813 h 6858000"/>
              <a:gd name="connsiteX59" fmla="*/ 20637 w 10095599"/>
              <a:gd name="connsiteY59" fmla="*/ 4295775 h 6858000"/>
              <a:gd name="connsiteX60" fmla="*/ 9525 w 10095599"/>
              <a:gd name="connsiteY60" fmla="*/ 4243388 h 6858000"/>
              <a:gd name="connsiteX61" fmla="*/ 1587 w 10095599"/>
              <a:gd name="connsiteY61" fmla="*/ 4183063 h 6858000"/>
              <a:gd name="connsiteX62" fmla="*/ 0 w 10095599"/>
              <a:gd name="connsiteY62" fmla="*/ 4114800 h 6858000"/>
              <a:gd name="connsiteX63" fmla="*/ 1587 w 10095599"/>
              <a:gd name="connsiteY63" fmla="*/ 4046538 h 6858000"/>
              <a:gd name="connsiteX64" fmla="*/ 9525 w 10095599"/>
              <a:gd name="connsiteY64" fmla="*/ 3986213 h 6858000"/>
              <a:gd name="connsiteX65" fmla="*/ 20637 w 10095599"/>
              <a:gd name="connsiteY65" fmla="*/ 3933825 h 6858000"/>
              <a:gd name="connsiteX66" fmla="*/ 34925 w 10095599"/>
              <a:gd name="connsiteY66" fmla="*/ 3887788 h 6858000"/>
              <a:gd name="connsiteX67" fmla="*/ 50800 w 10095599"/>
              <a:gd name="connsiteY67" fmla="*/ 3846513 h 6858000"/>
              <a:gd name="connsiteX68" fmla="*/ 69850 w 10095599"/>
              <a:gd name="connsiteY68" fmla="*/ 3810000 h 6858000"/>
              <a:gd name="connsiteX69" fmla="*/ 88900 w 10095599"/>
              <a:gd name="connsiteY69" fmla="*/ 3771900 h 6858000"/>
              <a:gd name="connsiteX70" fmla="*/ 107950 w 10095599"/>
              <a:gd name="connsiteY70" fmla="*/ 3733800 h 6858000"/>
              <a:gd name="connsiteX71" fmla="*/ 123825 w 10095599"/>
              <a:gd name="connsiteY71" fmla="*/ 3697288 h 6858000"/>
              <a:gd name="connsiteX72" fmla="*/ 139700 w 10095599"/>
              <a:gd name="connsiteY72" fmla="*/ 3656013 h 6858000"/>
              <a:gd name="connsiteX73" fmla="*/ 155575 w 10095599"/>
              <a:gd name="connsiteY73" fmla="*/ 3609975 h 6858000"/>
              <a:gd name="connsiteX74" fmla="*/ 166687 w 10095599"/>
              <a:gd name="connsiteY74" fmla="*/ 3557588 h 6858000"/>
              <a:gd name="connsiteX75" fmla="*/ 173037 w 10095599"/>
              <a:gd name="connsiteY75" fmla="*/ 3497263 h 6858000"/>
              <a:gd name="connsiteX76" fmla="*/ 176212 w 10095599"/>
              <a:gd name="connsiteY76" fmla="*/ 3427413 h 6858000"/>
              <a:gd name="connsiteX77" fmla="*/ 173037 w 10095599"/>
              <a:gd name="connsiteY77" fmla="*/ 3360738 h 6858000"/>
              <a:gd name="connsiteX78" fmla="*/ 166687 w 10095599"/>
              <a:gd name="connsiteY78" fmla="*/ 3300413 h 6858000"/>
              <a:gd name="connsiteX79" fmla="*/ 155575 w 10095599"/>
              <a:gd name="connsiteY79" fmla="*/ 3248025 h 6858000"/>
              <a:gd name="connsiteX80" fmla="*/ 139700 w 10095599"/>
              <a:gd name="connsiteY80" fmla="*/ 3201988 h 6858000"/>
              <a:gd name="connsiteX81" fmla="*/ 123825 w 10095599"/>
              <a:gd name="connsiteY81" fmla="*/ 3160713 h 6858000"/>
              <a:gd name="connsiteX82" fmla="*/ 107950 w 10095599"/>
              <a:gd name="connsiteY82" fmla="*/ 3124200 h 6858000"/>
              <a:gd name="connsiteX83" fmla="*/ 88900 w 10095599"/>
              <a:gd name="connsiteY83" fmla="*/ 3086100 h 6858000"/>
              <a:gd name="connsiteX84" fmla="*/ 69850 w 10095599"/>
              <a:gd name="connsiteY84" fmla="*/ 3048000 h 6858000"/>
              <a:gd name="connsiteX85" fmla="*/ 50800 w 10095599"/>
              <a:gd name="connsiteY85" fmla="*/ 3011488 h 6858000"/>
              <a:gd name="connsiteX86" fmla="*/ 34925 w 10095599"/>
              <a:gd name="connsiteY86" fmla="*/ 2970213 h 6858000"/>
              <a:gd name="connsiteX87" fmla="*/ 20637 w 10095599"/>
              <a:gd name="connsiteY87" fmla="*/ 2924175 h 6858000"/>
              <a:gd name="connsiteX88" fmla="*/ 9525 w 10095599"/>
              <a:gd name="connsiteY88" fmla="*/ 2871788 h 6858000"/>
              <a:gd name="connsiteX89" fmla="*/ 1587 w 10095599"/>
              <a:gd name="connsiteY89" fmla="*/ 2811463 h 6858000"/>
              <a:gd name="connsiteX90" fmla="*/ 0 w 10095599"/>
              <a:gd name="connsiteY90" fmla="*/ 2743200 h 6858000"/>
              <a:gd name="connsiteX91" fmla="*/ 1587 w 10095599"/>
              <a:gd name="connsiteY91" fmla="*/ 2674938 h 6858000"/>
              <a:gd name="connsiteX92" fmla="*/ 9525 w 10095599"/>
              <a:gd name="connsiteY92" fmla="*/ 2614613 h 6858000"/>
              <a:gd name="connsiteX93" fmla="*/ 20637 w 10095599"/>
              <a:gd name="connsiteY93" fmla="*/ 2562225 h 6858000"/>
              <a:gd name="connsiteX94" fmla="*/ 34925 w 10095599"/>
              <a:gd name="connsiteY94" fmla="*/ 2516188 h 6858000"/>
              <a:gd name="connsiteX95" fmla="*/ 50800 w 10095599"/>
              <a:gd name="connsiteY95" fmla="*/ 2474913 h 6858000"/>
              <a:gd name="connsiteX96" fmla="*/ 69850 w 10095599"/>
              <a:gd name="connsiteY96" fmla="*/ 2438400 h 6858000"/>
              <a:gd name="connsiteX97" fmla="*/ 88900 w 10095599"/>
              <a:gd name="connsiteY97" fmla="*/ 2400300 h 6858000"/>
              <a:gd name="connsiteX98" fmla="*/ 107950 w 10095599"/>
              <a:gd name="connsiteY98" fmla="*/ 2362200 h 6858000"/>
              <a:gd name="connsiteX99" fmla="*/ 123825 w 10095599"/>
              <a:gd name="connsiteY99" fmla="*/ 2325688 h 6858000"/>
              <a:gd name="connsiteX100" fmla="*/ 139700 w 10095599"/>
              <a:gd name="connsiteY100" fmla="*/ 2284413 h 6858000"/>
              <a:gd name="connsiteX101" fmla="*/ 155575 w 10095599"/>
              <a:gd name="connsiteY101" fmla="*/ 2238375 h 6858000"/>
              <a:gd name="connsiteX102" fmla="*/ 166687 w 10095599"/>
              <a:gd name="connsiteY102" fmla="*/ 2185988 h 6858000"/>
              <a:gd name="connsiteX103" fmla="*/ 173037 w 10095599"/>
              <a:gd name="connsiteY103" fmla="*/ 2125663 h 6858000"/>
              <a:gd name="connsiteX104" fmla="*/ 176212 w 10095599"/>
              <a:gd name="connsiteY104" fmla="*/ 2057400 h 6858000"/>
              <a:gd name="connsiteX105" fmla="*/ 173037 w 10095599"/>
              <a:gd name="connsiteY105" fmla="*/ 1989138 h 6858000"/>
              <a:gd name="connsiteX106" fmla="*/ 166687 w 10095599"/>
              <a:gd name="connsiteY106" fmla="*/ 1928813 h 6858000"/>
              <a:gd name="connsiteX107" fmla="*/ 155575 w 10095599"/>
              <a:gd name="connsiteY107" fmla="*/ 1876425 h 6858000"/>
              <a:gd name="connsiteX108" fmla="*/ 139700 w 10095599"/>
              <a:gd name="connsiteY108" fmla="*/ 1830388 h 6858000"/>
              <a:gd name="connsiteX109" fmla="*/ 123825 w 10095599"/>
              <a:gd name="connsiteY109" fmla="*/ 1789113 h 6858000"/>
              <a:gd name="connsiteX110" fmla="*/ 107950 w 10095599"/>
              <a:gd name="connsiteY110" fmla="*/ 1752600 h 6858000"/>
              <a:gd name="connsiteX111" fmla="*/ 88900 w 10095599"/>
              <a:gd name="connsiteY111" fmla="*/ 1714500 h 6858000"/>
              <a:gd name="connsiteX112" fmla="*/ 69850 w 10095599"/>
              <a:gd name="connsiteY112" fmla="*/ 1676400 h 6858000"/>
              <a:gd name="connsiteX113" fmla="*/ 50800 w 10095599"/>
              <a:gd name="connsiteY113" fmla="*/ 1639888 h 6858000"/>
              <a:gd name="connsiteX114" fmla="*/ 34925 w 10095599"/>
              <a:gd name="connsiteY114" fmla="*/ 1598613 h 6858000"/>
              <a:gd name="connsiteX115" fmla="*/ 20637 w 10095599"/>
              <a:gd name="connsiteY115" fmla="*/ 1552575 h 6858000"/>
              <a:gd name="connsiteX116" fmla="*/ 9525 w 10095599"/>
              <a:gd name="connsiteY116" fmla="*/ 1500188 h 6858000"/>
              <a:gd name="connsiteX117" fmla="*/ 1587 w 10095599"/>
              <a:gd name="connsiteY117" fmla="*/ 1439863 h 6858000"/>
              <a:gd name="connsiteX118" fmla="*/ 0 w 10095599"/>
              <a:gd name="connsiteY118" fmla="*/ 1371600 h 6858000"/>
              <a:gd name="connsiteX119" fmla="*/ 1587 w 10095599"/>
              <a:gd name="connsiteY119" fmla="*/ 1303338 h 6858000"/>
              <a:gd name="connsiteX120" fmla="*/ 9525 w 10095599"/>
              <a:gd name="connsiteY120" fmla="*/ 1243013 h 6858000"/>
              <a:gd name="connsiteX121" fmla="*/ 20637 w 10095599"/>
              <a:gd name="connsiteY121" fmla="*/ 1190625 h 6858000"/>
              <a:gd name="connsiteX122" fmla="*/ 34925 w 10095599"/>
              <a:gd name="connsiteY122" fmla="*/ 1144588 h 6858000"/>
              <a:gd name="connsiteX123" fmla="*/ 50800 w 10095599"/>
              <a:gd name="connsiteY123" fmla="*/ 1103313 h 6858000"/>
              <a:gd name="connsiteX124" fmla="*/ 69850 w 10095599"/>
              <a:gd name="connsiteY124" fmla="*/ 1066800 h 6858000"/>
              <a:gd name="connsiteX125" fmla="*/ 88900 w 10095599"/>
              <a:gd name="connsiteY125" fmla="*/ 1028700 h 6858000"/>
              <a:gd name="connsiteX126" fmla="*/ 107950 w 10095599"/>
              <a:gd name="connsiteY126" fmla="*/ 990600 h 6858000"/>
              <a:gd name="connsiteX127" fmla="*/ 123825 w 10095599"/>
              <a:gd name="connsiteY127" fmla="*/ 954088 h 6858000"/>
              <a:gd name="connsiteX128" fmla="*/ 139700 w 10095599"/>
              <a:gd name="connsiteY128" fmla="*/ 912813 h 6858000"/>
              <a:gd name="connsiteX129" fmla="*/ 155575 w 10095599"/>
              <a:gd name="connsiteY129" fmla="*/ 866775 h 6858000"/>
              <a:gd name="connsiteX130" fmla="*/ 166687 w 10095599"/>
              <a:gd name="connsiteY130" fmla="*/ 814388 h 6858000"/>
              <a:gd name="connsiteX131" fmla="*/ 173037 w 10095599"/>
              <a:gd name="connsiteY131" fmla="*/ 754063 h 6858000"/>
              <a:gd name="connsiteX132" fmla="*/ 176212 w 10095599"/>
              <a:gd name="connsiteY132" fmla="*/ 685800 h 6858000"/>
              <a:gd name="connsiteX133" fmla="*/ 173037 w 10095599"/>
              <a:gd name="connsiteY133" fmla="*/ 617538 h 6858000"/>
              <a:gd name="connsiteX134" fmla="*/ 166687 w 10095599"/>
              <a:gd name="connsiteY134" fmla="*/ 557213 h 6858000"/>
              <a:gd name="connsiteX135" fmla="*/ 155575 w 10095599"/>
              <a:gd name="connsiteY135" fmla="*/ 504825 h 6858000"/>
              <a:gd name="connsiteX136" fmla="*/ 139700 w 10095599"/>
              <a:gd name="connsiteY136" fmla="*/ 458788 h 6858000"/>
              <a:gd name="connsiteX137" fmla="*/ 123825 w 10095599"/>
              <a:gd name="connsiteY137" fmla="*/ 417513 h 6858000"/>
              <a:gd name="connsiteX138" fmla="*/ 107950 w 10095599"/>
              <a:gd name="connsiteY138" fmla="*/ 381000 h 6858000"/>
              <a:gd name="connsiteX139" fmla="*/ 88900 w 10095599"/>
              <a:gd name="connsiteY139" fmla="*/ 342900 h 6858000"/>
              <a:gd name="connsiteX140" fmla="*/ 69850 w 10095599"/>
              <a:gd name="connsiteY140" fmla="*/ 304800 h 6858000"/>
              <a:gd name="connsiteX141" fmla="*/ 50800 w 10095599"/>
              <a:gd name="connsiteY141" fmla="*/ 268288 h 6858000"/>
              <a:gd name="connsiteX142" fmla="*/ 34925 w 10095599"/>
              <a:gd name="connsiteY142" fmla="*/ 227013 h 6858000"/>
              <a:gd name="connsiteX143" fmla="*/ 20637 w 10095599"/>
              <a:gd name="connsiteY143" fmla="*/ 180975 h 6858000"/>
              <a:gd name="connsiteX144" fmla="*/ 9525 w 10095599"/>
              <a:gd name="connsiteY144" fmla="*/ 128588 h 6858000"/>
              <a:gd name="connsiteX145" fmla="*/ 1587 w 10095599"/>
              <a:gd name="connsiteY145"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0095599" h="6858000">
                <a:moveTo>
                  <a:pt x="0" y="0"/>
                </a:moveTo>
                <a:lnTo>
                  <a:pt x="7448352" y="0"/>
                </a:lnTo>
                <a:lnTo>
                  <a:pt x="9446485" y="0"/>
                </a:lnTo>
                <a:lnTo>
                  <a:pt x="10095599" y="0"/>
                </a:lnTo>
                <a:lnTo>
                  <a:pt x="10095599" y="6858000"/>
                </a:lnTo>
                <a:lnTo>
                  <a:pt x="9446485" y="6858000"/>
                </a:lnTo>
                <a:lnTo>
                  <a:pt x="7448352"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76C82DE-0D51-43DD-BE53-16667A275C5C}"/>
              </a:ext>
            </a:extLst>
          </p:cNvPr>
          <p:cNvSpPr>
            <a:spLocks noGrp="1"/>
          </p:cNvSpPr>
          <p:nvPr>
            <p:ph type="title"/>
          </p:nvPr>
        </p:nvSpPr>
        <p:spPr>
          <a:xfrm>
            <a:off x="2797628" y="662400"/>
            <a:ext cx="8632372" cy="1113295"/>
          </a:xfrm>
        </p:spPr>
        <p:txBody>
          <a:bodyPr anchor="t">
            <a:normAutofit/>
          </a:bodyPr>
          <a:lstStyle/>
          <a:p>
            <a:pPr algn="ctr"/>
            <a:r>
              <a:rPr lang="it-IT" dirty="0"/>
              <a:t>SANIFICAZIONI AMBIENTI</a:t>
            </a:r>
          </a:p>
        </p:txBody>
      </p:sp>
      <p:sp>
        <p:nvSpPr>
          <p:cNvPr id="3" name="Segnaposto contenuto 2">
            <a:extLst>
              <a:ext uri="{FF2B5EF4-FFF2-40B4-BE49-F238E27FC236}">
                <a16:creationId xmlns:a16="http://schemas.microsoft.com/office/drawing/2014/main" id="{9496957E-116F-4837-AB56-678D73CA5B91}"/>
              </a:ext>
            </a:extLst>
          </p:cNvPr>
          <p:cNvSpPr>
            <a:spLocks noGrp="1"/>
          </p:cNvSpPr>
          <p:nvPr>
            <p:ph idx="1"/>
          </p:nvPr>
        </p:nvSpPr>
        <p:spPr>
          <a:xfrm>
            <a:off x="2797628" y="2286000"/>
            <a:ext cx="8632372" cy="3909600"/>
          </a:xfrm>
        </p:spPr>
        <p:txBody>
          <a:bodyPr>
            <a:normAutofit/>
          </a:bodyPr>
          <a:lstStyle/>
          <a:p>
            <a:pPr marL="0" indent="0">
              <a:buNone/>
            </a:pPr>
            <a:endParaRPr lang="it-IT" sz="2000" b="0" i="0" dirty="0">
              <a:solidFill>
                <a:srgbClr val="222222"/>
              </a:solidFill>
              <a:effectLst/>
              <a:latin typeface="Barlow"/>
            </a:endParaRPr>
          </a:p>
          <a:p>
            <a:pPr marL="0" indent="0" algn="just">
              <a:buNone/>
            </a:pPr>
            <a:r>
              <a:rPr lang="it-IT" sz="2000" dirty="0"/>
              <a:t>Nel corso della Pandemia da Covid 19, l’attenzione per la sicurezza e l’igiene personale è divenuta fondamentale, specialmente nei luoghi a forte rischio di infettività. </a:t>
            </a:r>
          </a:p>
          <a:p>
            <a:pPr marL="0" indent="0" algn="just">
              <a:buNone/>
            </a:pPr>
            <a:r>
              <a:rPr lang="it-IT" sz="2000" b="0" i="0" dirty="0">
                <a:solidFill>
                  <a:srgbClr val="222222"/>
                </a:solidFill>
                <a:effectLst/>
                <a:latin typeface="Barlow"/>
              </a:rPr>
              <a:t>Le nuove disposizioni sulla Fase 2 prevedono l’obbligo di sanificazione per una moltitudine di ambienti, una situazione che ha generato il caos in tutta Italia, con prezzi folli richiesti a imprese, condomini e negozi vari, e tariffe che arrivano fino 25 euro al metro cubo a fronte di listini attorno a 1,5 euro al metro cubo del periodo </a:t>
            </a:r>
            <a:r>
              <a:rPr lang="it-IT" sz="2000" b="0" i="0" dirty="0" err="1">
                <a:solidFill>
                  <a:srgbClr val="222222"/>
                </a:solidFill>
                <a:effectLst/>
                <a:latin typeface="Barlow"/>
              </a:rPr>
              <a:t>pre</a:t>
            </a:r>
            <a:r>
              <a:rPr lang="it-IT" sz="2000" b="0" i="0" dirty="0">
                <a:solidFill>
                  <a:srgbClr val="222222"/>
                </a:solidFill>
                <a:effectLst/>
                <a:latin typeface="Barlow"/>
              </a:rPr>
              <a:t>-Covid. L’obbligo di sanificazione ha poi moltiplicato il numero di aziende che si sono improvvisate ‘specializzate’ nel campo, e che promuovono interventi di sanificazione pur non essendo dotate di alcuna autorizzazione in tal senso.</a:t>
            </a:r>
            <a:endParaRPr lang="it-IT" sz="2000" dirty="0"/>
          </a:p>
          <a:p>
            <a:pPr marL="0" indent="0">
              <a:buNone/>
            </a:pPr>
            <a:endParaRPr lang="it-IT" sz="2000" dirty="0">
              <a:solidFill>
                <a:schemeClr val="tx1">
                  <a:alpha val="60000"/>
                </a:schemeClr>
              </a:solidFill>
            </a:endParaRPr>
          </a:p>
        </p:txBody>
      </p:sp>
      <p:pic>
        <p:nvPicPr>
          <p:cNvPr id="28" name="Immagine 27">
            <a:extLst>
              <a:ext uri="{FF2B5EF4-FFF2-40B4-BE49-F238E27FC236}">
                <a16:creationId xmlns:a16="http://schemas.microsoft.com/office/drawing/2014/main" id="{4D5C459E-7859-497B-8915-5EDF73E5F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111117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02695268-C478-4602-A4DB-DB29FF49578E}"/>
              </a:ext>
            </a:extLst>
          </p:cNvPr>
          <p:cNvPicPr>
            <a:picLocks noChangeAspect="1"/>
          </p:cNvPicPr>
          <p:nvPr/>
        </p:nvPicPr>
        <p:blipFill>
          <a:blip r:embed="rId2"/>
          <a:stretch>
            <a:fillRect/>
          </a:stretch>
        </p:blipFill>
        <p:spPr>
          <a:xfrm>
            <a:off x="10023439" y="4890486"/>
            <a:ext cx="1590203" cy="1585018"/>
          </a:xfrm>
          <a:prstGeom prst="rect">
            <a:avLst/>
          </a:prstGeom>
        </p:spPr>
      </p:pic>
      <p:cxnSp>
        <p:nvCxnSpPr>
          <p:cNvPr id="22" name="Straight Connector 21">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549374A4-9643-4C0A-ABC7-6DE2D15E3ED6}"/>
              </a:ext>
            </a:extLst>
          </p:cNvPr>
          <p:cNvSpPr txBox="1"/>
          <p:nvPr/>
        </p:nvSpPr>
        <p:spPr>
          <a:xfrm>
            <a:off x="4379976" y="5010912"/>
            <a:ext cx="6976872" cy="1344168"/>
          </a:xfrm>
          <a:prstGeom prst="rect">
            <a:avLst/>
          </a:prstGeom>
        </p:spPr>
        <p:txBody>
          <a:bodyPr vert="horz" lIns="91440" tIns="45720" rIns="91440" bIns="45720" rtlCol="0" anchor="ctr">
            <a:normAutofit/>
          </a:bodyPr>
          <a:lstStyle/>
          <a:p>
            <a:pPr>
              <a:lnSpc>
                <a:spcPct val="90000"/>
              </a:lnSpc>
              <a:spcAft>
                <a:spcPts val="600"/>
              </a:spcAft>
            </a:pPr>
            <a:r>
              <a:rPr lang="en-US" sz="1700" dirty="0">
                <a:solidFill>
                  <a:schemeClr val="bg1"/>
                </a:solidFill>
              </a:rPr>
              <a:t>RELATORI</a:t>
            </a:r>
          </a:p>
          <a:p>
            <a:pPr>
              <a:lnSpc>
                <a:spcPct val="90000"/>
              </a:lnSpc>
              <a:spcAft>
                <a:spcPts val="600"/>
              </a:spcAft>
            </a:pPr>
            <a:r>
              <a:rPr lang="en-US" sz="1700" dirty="0">
                <a:solidFill>
                  <a:schemeClr val="bg1"/>
                </a:solidFill>
              </a:rPr>
              <a:t>ING. FEDERICO BERTI</a:t>
            </a:r>
          </a:p>
          <a:p>
            <a:pPr>
              <a:lnSpc>
                <a:spcPct val="90000"/>
              </a:lnSpc>
              <a:spcAft>
                <a:spcPts val="600"/>
              </a:spcAft>
            </a:pPr>
            <a:r>
              <a:rPr lang="en-US" sz="1700" dirty="0">
                <a:solidFill>
                  <a:schemeClr val="bg1"/>
                </a:solidFill>
              </a:rPr>
              <a:t>AVV.TI ALESSANDRO DI LALLO E SALVATORE FAZIO</a:t>
            </a:r>
          </a:p>
        </p:txBody>
      </p:sp>
      <p:sp>
        <p:nvSpPr>
          <p:cNvPr id="8" name="CasellaDiTesto 7">
            <a:extLst>
              <a:ext uri="{FF2B5EF4-FFF2-40B4-BE49-F238E27FC236}">
                <a16:creationId xmlns:a16="http://schemas.microsoft.com/office/drawing/2014/main" id="{B8BBCE72-B6C8-494A-959A-E86EA7F6364E}"/>
              </a:ext>
            </a:extLst>
          </p:cNvPr>
          <p:cNvSpPr txBox="1"/>
          <p:nvPr/>
        </p:nvSpPr>
        <p:spPr>
          <a:xfrm>
            <a:off x="392584" y="2797201"/>
            <a:ext cx="11548872" cy="1665071"/>
          </a:xfrm>
          <a:prstGeom prst="rect">
            <a:avLst/>
          </a:prstGeom>
          <a:noFill/>
        </p:spPr>
        <p:txBody>
          <a:bodyPr wrap="square" rtlCol="0">
            <a:spAutoFit/>
          </a:bodyPr>
          <a:lstStyle/>
          <a:p>
            <a:pPr algn="just" fontAlgn="base">
              <a:lnSpc>
                <a:spcPct val="90000"/>
              </a:lnSpc>
              <a:spcAft>
                <a:spcPts val="600"/>
              </a:spcAft>
            </a:pPr>
            <a:r>
              <a:rPr lang="en-US" b="1" i="0" dirty="0">
                <a:effectLst/>
              </a:rPr>
              <a:t>La </a:t>
            </a:r>
            <a:r>
              <a:rPr lang="en-US" b="1" i="0" dirty="0" err="1">
                <a:effectLst/>
              </a:rPr>
              <a:t>Regione</a:t>
            </a:r>
            <a:r>
              <a:rPr lang="en-US" b="1" i="0" dirty="0">
                <a:effectLst/>
              </a:rPr>
              <a:t> Lazio </a:t>
            </a:r>
            <a:r>
              <a:rPr lang="en-US" b="1" i="0" dirty="0" err="1">
                <a:effectLst/>
              </a:rPr>
              <a:t>promuove</a:t>
            </a:r>
            <a:r>
              <a:rPr lang="en-US" b="1" i="0" dirty="0">
                <a:effectLst/>
              </a:rPr>
              <a:t> e </a:t>
            </a:r>
            <a:r>
              <a:rPr lang="en-US" b="1" i="0" dirty="0" err="1">
                <a:effectLst/>
              </a:rPr>
              <a:t>riconosce</a:t>
            </a:r>
            <a:r>
              <a:rPr lang="en-US" b="1" i="0" dirty="0">
                <a:effectLst/>
              </a:rPr>
              <a:t> la </a:t>
            </a:r>
            <a:r>
              <a:rPr lang="en-US" b="1" i="0" dirty="0" err="1">
                <a:effectLst/>
              </a:rPr>
              <a:t>più</a:t>
            </a:r>
            <a:r>
              <a:rPr lang="en-US" b="1" i="0" dirty="0">
                <a:effectLst/>
              </a:rPr>
              <a:t> </a:t>
            </a:r>
            <a:r>
              <a:rPr lang="en-US" b="1" i="0" dirty="0" err="1">
                <a:effectLst/>
              </a:rPr>
              <a:t>ampia</a:t>
            </a:r>
            <a:r>
              <a:rPr lang="en-US" b="1" i="0" dirty="0">
                <a:effectLst/>
              </a:rPr>
              <a:t> tutela </a:t>
            </a:r>
            <a:r>
              <a:rPr lang="en-US" b="1" i="0" dirty="0" err="1">
                <a:effectLst/>
              </a:rPr>
              <a:t>dei</a:t>
            </a:r>
            <a:r>
              <a:rPr lang="en-US" b="1" i="0" dirty="0">
                <a:effectLst/>
              </a:rPr>
              <a:t> </a:t>
            </a:r>
            <a:r>
              <a:rPr lang="en-US" b="1" i="0" dirty="0" err="1">
                <a:effectLst/>
              </a:rPr>
              <a:t>diritti</a:t>
            </a:r>
            <a:r>
              <a:rPr lang="en-US" b="1" i="0" dirty="0">
                <a:effectLst/>
              </a:rPr>
              <a:t> e </a:t>
            </a:r>
            <a:r>
              <a:rPr lang="en-US" b="1" i="0" dirty="0" err="1">
                <a:effectLst/>
              </a:rPr>
              <a:t>degli</a:t>
            </a:r>
            <a:r>
              <a:rPr lang="en-US" b="1" i="0" dirty="0">
                <a:effectLst/>
              </a:rPr>
              <a:t> </a:t>
            </a:r>
            <a:r>
              <a:rPr lang="en-US" b="1" i="0" dirty="0" err="1">
                <a:effectLst/>
              </a:rPr>
              <a:t>interessi</a:t>
            </a:r>
            <a:r>
              <a:rPr lang="en-US" b="1" i="0" dirty="0">
                <a:effectLst/>
              </a:rPr>
              <a:t> </a:t>
            </a:r>
            <a:r>
              <a:rPr lang="en-US" b="1" i="0" dirty="0" err="1">
                <a:effectLst/>
              </a:rPr>
              <a:t>dei</a:t>
            </a:r>
            <a:r>
              <a:rPr lang="en-US" b="1" i="0" dirty="0">
                <a:effectLst/>
              </a:rPr>
              <a:t> </a:t>
            </a:r>
            <a:r>
              <a:rPr lang="en-US" b="1" i="0" dirty="0" err="1">
                <a:effectLst/>
              </a:rPr>
              <a:t>cittadini</a:t>
            </a:r>
            <a:r>
              <a:rPr lang="en-US" b="1" i="0" dirty="0">
                <a:effectLst/>
              </a:rPr>
              <a:t> in </a:t>
            </a:r>
            <a:r>
              <a:rPr lang="en-US" b="1" i="0" dirty="0" err="1">
                <a:effectLst/>
              </a:rPr>
              <a:t>qualità</a:t>
            </a:r>
            <a:r>
              <a:rPr lang="en-US" b="1" i="0" dirty="0">
                <a:effectLst/>
              </a:rPr>
              <a:t> di </a:t>
            </a:r>
            <a:r>
              <a:rPr lang="en-US" b="1" i="0" dirty="0" err="1">
                <a:effectLst/>
              </a:rPr>
              <a:t>consumatori</a:t>
            </a:r>
            <a:r>
              <a:rPr lang="en-US" b="1" i="0" dirty="0">
                <a:effectLst/>
              </a:rPr>
              <a:t> ed </a:t>
            </a:r>
            <a:r>
              <a:rPr lang="en-US" b="1" i="0" dirty="0" err="1">
                <a:effectLst/>
              </a:rPr>
              <a:t>utenti</a:t>
            </a:r>
            <a:r>
              <a:rPr lang="en-US" b="1" i="0" dirty="0">
                <a:effectLst/>
              </a:rPr>
              <a:t> di </a:t>
            </a:r>
            <a:r>
              <a:rPr lang="en-US" b="1" i="0" dirty="0" err="1">
                <a:effectLst/>
              </a:rPr>
              <a:t>beni</a:t>
            </a:r>
            <a:r>
              <a:rPr lang="en-US" b="1" i="0" dirty="0">
                <a:effectLst/>
              </a:rPr>
              <a:t> e </a:t>
            </a:r>
            <a:r>
              <a:rPr lang="en-US" b="1" i="0" dirty="0" err="1">
                <a:effectLst/>
              </a:rPr>
              <a:t>servizi</a:t>
            </a:r>
            <a:r>
              <a:rPr lang="en-US" b="1" i="0" dirty="0">
                <a:effectLst/>
              </a:rPr>
              <a:t>, </a:t>
            </a:r>
            <a:r>
              <a:rPr lang="en-US" b="1" i="0" dirty="0" err="1">
                <a:effectLst/>
              </a:rPr>
              <a:t>svolgendo</a:t>
            </a:r>
            <a:r>
              <a:rPr lang="en-US" b="1" i="0" dirty="0">
                <a:effectLst/>
              </a:rPr>
              <a:t> </a:t>
            </a:r>
            <a:r>
              <a:rPr lang="en-US" b="1" i="0" dirty="0" err="1">
                <a:effectLst/>
              </a:rPr>
              <a:t>attività</a:t>
            </a:r>
            <a:r>
              <a:rPr lang="en-US" b="1" i="0" dirty="0">
                <a:effectLst/>
              </a:rPr>
              <a:t> di </a:t>
            </a:r>
            <a:r>
              <a:rPr lang="en-US" b="1" i="0" dirty="0" err="1">
                <a:effectLst/>
              </a:rPr>
              <a:t>informazione</a:t>
            </a:r>
            <a:r>
              <a:rPr lang="en-US" b="1" i="0" dirty="0">
                <a:effectLst/>
              </a:rPr>
              <a:t>, </a:t>
            </a:r>
            <a:r>
              <a:rPr lang="en-US" b="1" i="0" dirty="0" err="1">
                <a:effectLst/>
              </a:rPr>
              <a:t>formazione</a:t>
            </a:r>
            <a:r>
              <a:rPr lang="en-US" b="1" i="0" dirty="0">
                <a:effectLst/>
              </a:rPr>
              <a:t>, </a:t>
            </a:r>
            <a:r>
              <a:rPr lang="en-US" b="1" i="0" dirty="0" err="1">
                <a:effectLst/>
              </a:rPr>
              <a:t>educazione</a:t>
            </a:r>
            <a:r>
              <a:rPr lang="en-US" b="1" i="0" dirty="0">
                <a:effectLst/>
              </a:rPr>
              <a:t> ed </a:t>
            </a:r>
            <a:r>
              <a:rPr lang="en-US" b="1" i="0" dirty="0" err="1">
                <a:effectLst/>
              </a:rPr>
              <a:t>assistenza</a:t>
            </a:r>
            <a:r>
              <a:rPr lang="en-US" b="1" i="0" dirty="0">
                <a:effectLst/>
              </a:rPr>
              <a:t> in </a:t>
            </a:r>
            <a:r>
              <a:rPr lang="en-US" b="1" i="0" dirty="0" err="1">
                <a:effectLst/>
              </a:rPr>
              <a:t>materia</a:t>
            </a:r>
            <a:r>
              <a:rPr lang="en-US" b="1" i="0" dirty="0">
                <a:effectLst/>
              </a:rPr>
              <a:t> di tutela </a:t>
            </a:r>
            <a:r>
              <a:rPr lang="en-US" b="1" i="0" dirty="0" err="1">
                <a:effectLst/>
              </a:rPr>
              <a:t>dei</a:t>
            </a:r>
            <a:r>
              <a:rPr lang="en-US" b="1" i="0" dirty="0">
                <a:effectLst/>
              </a:rPr>
              <a:t> </a:t>
            </a:r>
            <a:r>
              <a:rPr lang="en-US" b="1" i="0" dirty="0" err="1">
                <a:effectLst/>
              </a:rPr>
              <a:t>diritti</a:t>
            </a:r>
            <a:r>
              <a:rPr lang="en-US" b="1" i="0" dirty="0">
                <a:effectLst/>
              </a:rPr>
              <a:t> e </a:t>
            </a:r>
            <a:r>
              <a:rPr lang="en-US" b="1" i="0" dirty="0" err="1">
                <a:effectLst/>
              </a:rPr>
              <a:t>degli</a:t>
            </a:r>
            <a:r>
              <a:rPr lang="en-US" b="1" i="0" dirty="0">
                <a:effectLst/>
              </a:rPr>
              <a:t> </a:t>
            </a:r>
            <a:r>
              <a:rPr lang="en-US" b="1" i="0" dirty="0" err="1">
                <a:effectLst/>
              </a:rPr>
              <a:t>interessi</a:t>
            </a:r>
            <a:r>
              <a:rPr lang="en-US" b="1" i="0" dirty="0">
                <a:effectLst/>
              </a:rPr>
              <a:t> economici e </a:t>
            </a:r>
            <a:r>
              <a:rPr lang="en-US" b="1" i="0" dirty="0" err="1">
                <a:effectLst/>
              </a:rPr>
              <a:t>giuridici</a:t>
            </a:r>
            <a:r>
              <a:rPr lang="en-US" b="1" i="0" dirty="0">
                <a:effectLst/>
              </a:rPr>
              <a:t> </a:t>
            </a:r>
            <a:r>
              <a:rPr lang="en-US" b="1" i="0" dirty="0" err="1">
                <a:effectLst/>
              </a:rPr>
              <a:t>dei</a:t>
            </a:r>
            <a:r>
              <a:rPr lang="en-US" b="1" i="0" dirty="0">
                <a:effectLst/>
              </a:rPr>
              <a:t> </a:t>
            </a:r>
            <a:r>
              <a:rPr lang="en-US" b="1" i="0" dirty="0" err="1">
                <a:effectLst/>
              </a:rPr>
              <a:t>consumatori</a:t>
            </a:r>
            <a:r>
              <a:rPr lang="en-US" b="1" i="0" dirty="0">
                <a:effectLst/>
              </a:rPr>
              <a:t> e </a:t>
            </a:r>
            <a:r>
              <a:rPr lang="en-US" b="1" i="0" dirty="0" err="1">
                <a:effectLst/>
              </a:rPr>
              <a:t>degli</a:t>
            </a:r>
            <a:r>
              <a:rPr lang="en-US" b="1" i="0" dirty="0">
                <a:effectLst/>
              </a:rPr>
              <a:t> </a:t>
            </a:r>
            <a:r>
              <a:rPr lang="en-US" b="1" i="0" dirty="0" err="1">
                <a:effectLst/>
              </a:rPr>
              <a:t>utenti</a:t>
            </a:r>
            <a:r>
              <a:rPr lang="en-US" b="1" i="0" dirty="0">
                <a:effectLst/>
              </a:rPr>
              <a:t>.</a:t>
            </a:r>
            <a:endParaRPr lang="en-US" b="0" i="0" dirty="0">
              <a:effectLst/>
            </a:endParaRPr>
          </a:p>
          <a:p>
            <a:pPr algn="just" fontAlgn="base">
              <a:lnSpc>
                <a:spcPct val="90000"/>
              </a:lnSpc>
              <a:spcAft>
                <a:spcPts val="600"/>
              </a:spcAft>
            </a:pPr>
            <a:r>
              <a:rPr lang="en-US" b="0" i="0" dirty="0">
                <a:effectLst/>
              </a:rPr>
              <a:t>Per le </a:t>
            </a:r>
            <a:r>
              <a:rPr lang="en-US" b="0" i="0" dirty="0" err="1">
                <a:effectLst/>
              </a:rPr>
              <a:t>finalità</a:t>
            </a:r>
            <a:r>
              <a:rPr lang="en-US" b="0" i="0" dirty="0">
                <a:effectLst/>
              </a:rPr>
              <a:t> citate, la </a:t>
            </a:r>
            <a:r>
              <a:rPr lang="en-US" b="0" i="0" dirty="0" err="1">
                <a:effectLst/>
              </a:rPr>
              <a:t>Regione</a:t>
            </a:r>
            <a:r>
              <a:rPr lang="en-US" b="0" i="0" dirty="0">
                <a:effectLst/>
              </a:rPr>
              <a:t> </a:t>
            </a:r>
            <a:r>
              <a:rPr lang="en-US" b="0" i="0" dirty="0" err="1">
                <a:effectLst/>
              </a:rPr>
              <a:t>può</a:t>
            </a:r>
            <a:r>
              <a:rPr lang="en-US" b="0" i="0" dirty="0">
                <a:effectLst/>
              </a:rPr>
              <a:t> </a:t>
            </a:r>
            <a:r>
              <a:rPr lang="en-US" b="0" i="0" dirty="0" err="1">
                <a:effectLst/>
              </a:rPr>
              <a:t>avvalersi</a:t>
            </a:r>
            <a:r>
              <a:rPr lang="en-US" b="0" i="0" dirty="0">
                <a:effectLst/>
              </a:rPr>
              <a:t> </a:t>
            </a:r>
            <a:r>
              <a:rPr lang="en-US" b="0" i="0" dirty="0" err="1">
                <a:effectLst/>
              </a:rPr>
              <a:t>della</a:t>
            </a:r>
            <a:r>
              <a:rPr lang="en-US" b="0" i="0" dirty="0">
                <a:effectLst/>
              </a:rPr>
              <a:t> </a:t>
            </a:r>
            <a:r>
              <a:rPr lang="en-US" b="0" i="0" dirty="0" err="1">
                <a:effectLst/>
              </a:rPr>
              <a:t>collaborazione</a:t>
            </a:r>
            <a:r>
              <a:rPr lang="en-US" b="0" i="0" dirty="0">
                <a:effectLst/>
              </a:rPr>
              <a:t> del </a:t>
            </a:r>
            <a:r>
              <a:rPr lang="en-US" b="0" i="0" dirty="0" err="1">
                <a:effectLst/>
              </a:rPr>
              <a:t>Comitato</a:t>
            </a:r>
            <a:r>
              <a:rPr lang="en-US" b="0" i="0" dirty="0">
                <a:effectLst/>
              </a:rPr>
              <a:t> </a:t>
            </a:r>
            <a:r>
              <a:rPr lang="en-US" b="0" i="0" dirty="0" err="1">
                <a:effectLst/>
              </a:rPr>
              <a:t>Regionale</a:t>
            </a:r>
            <a:r>
              <a:rPr lang="en-US" b="0" i="0" dirty="0">
                <a:effectLst/>
              </a:rPr>
              <a:t> </a:t>
            </a:r>
            <a:r>
              <a:rPr lang="en-US" b="0" i="0" dirty="0" err="1">
                <a:effectLst/>
              </a:rPr>
              <a:t>Consumatori</a:t>
            </a:r>
            <a:r>
              <a:rPr lang="en-US" b="0" i="0" dirty="0">
                <a:effectLst/>
              </a:rPr>
              <a:t> e </a:t>
            </a:r>
            <a:r>
              <a:rPr lang="en-US" b="0" i="0" dirty="0" err="1">
                <a:effectLst/>
              </a:rPr>
              <a:t>Utenti</a:t>
            </a:r>
            <a:r>
              <a:rPr lang="en-US" b="0" i="0" dirty="0">
                <a:effectLst/>
              </a:rPr>
              <a:t>, a cui </a:t>
            </a:r>
            <a:r>
              <a:rPr lang="en-US" b="0" i="0" dirty="0" err="1">
                <a:effectLst/>
              </a:rPr>
              <a:t>partecipano</a:t>
            </a:r>
            <a:r>
              <a:rPr lang="en-US" b="0" i="0" dirty="0">
                <a:effectLst/>
              </a:rPr>
              <a:t> le </a:t>
            </a:r>
            <a:r>
              <a:rPr lang="en-US" b="0" i="0" dirty="0" err="1">
                <a:effectLst/>
              </a:rPr>
              <a:t>Associazioni</a:t>
            </a:r>
            <a:r>
              <a:rPr lang="en-US" b="0" i="0" dirty="0">
                <a:effectLst/>
              </a:rPr>
              <a:t> </a:t>
            </a:r>
            <a:r>
              <a:rPr lang="en-US" b="0" i="0" dirty="0" err="1">
                <a:effectLst/>
              </a:rPr>
              <a:t>dei</a:t>
            </a:r>
            <a:r>
              <a:rPr lang="en-US" b="0" i="0" dirty="0">
                <a:effectLst/>
              </a:rPr>
              <a:t> </a:t>
            </a:r>
            <a:r>
              <a:rPr lang="en-US" b="0" i="0" dirty="0" err="1">
                <a:effectLst/>
              </a:rPr>
              <a:t>Consumatori</a:t>
            </a:r>
            <a:r>
              <a:rPr lang="en-US" b="0" i="0" dirty="0">
                <a:effectLst/>
              </a:rPr>
              <a:t> </a:t>
            </a:r>
            <a:r>
              <a:rPr lang="en-US" b="0" i="0" dirty="0" err="1">
                <a:effectLst/>
              </a:rPr>
              <a:t>accreditate</a:t>
            </a:r>
            <a:r>
              <a:rPr lang="en-US" b="0" i="0" dirty="0">
                <a:effectLst/>
              </a:rPr>
              <a:t> e </a:t>
            </a:r>
            <a:r>
              <a:rPr lang="en-US" b="0" i="0" dirty="0" err="1">
                <a:effectLst/>
              </a:rPr>
              <a:t>che</a:t>
            </a:r>
            <a:r>
              <a:rPr lang="en-US" b="0" i="0" dirty="0">
                <a:effectLst/>
              </a:rPr>
              <a:t> è </a:t>
            </a:r>
            <a:r>
              <a:rPr lang="en-US" b="0" i="0" dirty="0" err="1">
                <a:effectLst/>
              </a:rPr>
              <a:t>presieduto</a:t>
            </a:r>
            <a:r>
              <a:rPr lang="en-US" b="0" i="0" dirty="0">
                <a:effectLst/>
              </a:rPr>
              <a:t> </a:t>
            </a:r>
            <a:r>
              <a:rPr lang="en-US" b="0" i="0" dirty="0" err="1">
                <a:effectLst/>
              </a:rPr>
              <a:t>dell’Assessore</a:t>
            </a:r>
            <a:r>
              <a:rPr lang="en-US" b="0" i="0" dirty="0">
                <a:effectLst/>
              </a:rPr>
              <a:t> </a:t>
            </a:r>
            <a:r>
              <a:rPr lang="en-US" b="0" i="0" dirty="0" err="1">
                <a:effectLst/>
              </a:rPr>
              <a:t>allo</a:t>
            </a:r>
            <a:r>
              <a:rPr lang="en-US" b="0" i="0" dirty="0">
                <a:effectLst/>
              </a:rPr>
              <a:t> </a:t>
            </a:r>
            <a:r>
              <a:rPr lang="en-US" b="0" i="0" dirty="0" err="1">
                <a:effectLst/>
              </a:rPr>
              <a:t>Sviluppo</a:t>
            </a:r>
            <a:r>
              <a:rPr lang="en-US" b="0" i="0" dirty="0">
                <a:effectLst/>
              </a:rPr>
              <a:t> </a:t>
            </a:r>
            <a:r>
              <a:rPr lang="en-US" b="0" i="0" dirty="0" err="1">
                <a:effectLst/>
              </a:rPr>
              <a:t>Economico</a:t>
            </a:r>
            <a:r>
              <a:rPr lang="en-US" b="0" i="0" dirty="0">
                <a:effectLst/>
              </a:rPr>
              <a:t>, </a:t>
            </a:r>
            <a:r>
              <a:rPr lang="en-US" b="0" i="0" dirty="0" err="1">
                <a:effectLst/>
              </a:rPr>
              <a:t>Commercio</a:t>
            </a:r>
            <a:r>
              <a:rPr lang="en-US" b="0" i="0" dirty="0">
                <a:effectLst/>
              </a:rPr>
              <a:t> e </a:t>
            </a:r>
            <a:r>
              <a:rPr lang="en-US" b="0" i="0" dirty="0" err="1">
                <a:effectLst/>
              </a:rPr>
              <a:t>Artigianato</a:t>
            </a:r>
            <a:r>
              <a:rPr lang="en-US" b="0" i="0" dirty="0">
                <a:effectLst/>
              </a:rPr>
              <a:t>, </a:t>
            </a:r>
            <a:r>
              <a:rPr lang="en-US" b="0" i="0" dirty="0" err="1">
                <a:effectLst/>
              </a:rPr>
              <a:t>Ricerca</a:t>
            </a:r>
            <a:r>
              <a:rPr lang="en-US" b="0" i="0" dirty="0">
                <a:effectLst/>
              </a:rPr>
              <a:t>, Start-Up e </a:t>
            </a:r>
            <a:r>
              <a:rPr lang="en-US" b="0" i="0" dirty="0" err="1">
                <a:effectLst/>
              </a:rPr>
              <a:t>Innovazione</a:t>
            </a:r>
            <a:r>
              <a:rPr lang="en-US" b="0" i="0" dirty="0">
                <a:effectLst/>
              </a:rPr>
              <a:t>.</a:t>
            </a:r>
          </a:p>
        </p:txBody>
      </p:sp>
      <p:sp>
        <p:nvSpPr>
          <p:cNvPr id="10" name="CasellaDiTesto 9">
            <a:extLst>
              <a:ext uri="{FF2B5EF4-FFF2-40B4-BE49-F238E27FC236}">
                <a16:creationId xmlns:a16="http://schemas.microsoft.com/office/drawing/2014/main" id="{0A619EE6-AA39-4265-9BA6-EEC832B32F3E}"/>
              </a:ext>
            </a:extLst>
          </p:cNvPr>
          <p:cNvSpPr txBox="1"/>
          <p:nvPr/>
        </p:nvSpPr>
        <p:spPr>
          <a:xfrm>
            <a:off x="392585" y="168676"/>
            <a:ext cx="11548871" cy="1569660"/>
          </a:xfrm>
          <a:prstGeom prst="rect">
            <a:avLst/>
          </a:prstGeom>
          <a:noFill/>
        </p:spPr>
        <p:txBody>
          <a:bodyPr wrap="square" rtlCol="0">
            <a:spAutoFit/>
          </a:bodyPr>
          <a:lstStyle/>
          <a:p>
            <a:pPr algn="ctr"/>
            <a:r>
              <a:rPr lang="it-IT" sz="4800" dirty="0"/>
              <a:t>MONITORAGGIO E CONTROLLO PREZZI AL CONSUMO – REGIONE LAZIO </a:t>
            </a:r>
          </a:p>
        </p:txBody>
      </p:sp>
    </p:spTree>
    <p:extLst>
      <p:ext uri="{BB962C8B-B14F-4D97-AF65-F5344CB8AC3E}">
        <p14:creationId xmlns:p14="http://schemas.microsoft.com/office/powerpoint/2010/main" val="189590102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9">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44" name="Freeform: Shape 11">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45" name="Freeform: Shape 13">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1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17">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2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313A6A7-6F1F-4600-A082-386898E96C89}"/>
              </a:ext>
            </a:extLst>
          </p:cNvPr>
          <p:cNvSpPr>
            <a:spLocks noGrp="1"/>
          </p:cNvSpPr>
          <p:nvPr>
            <p:ph type="title"/>
          </p:nvPr>
        </p:nvSpPr>
        <p:spPr>
          <a:xfrm>
            <a:off x="2886764" y="1590146"/>
            <a:ext cx="6418471" cy="4329485"/>
          </a:xfrm>
        </p:spPr>
        <p:txBody>
          <a:bodyPr vert="horz" lIns="91440" tIns="45720" rIns="91440" bIns="45720" rtlCol="0" anchor="b">
            <a:normAutofit fontScale="90000"/>
          </a:bodyPr>
          <a:lstStyle/>
          <a:p>
            <a:pPr algn="ctr"/>
            <a:r>
              <a:rPr lang="it-IT" sz="3600" dirty="0">
                <a:solidFill>
                  <a:schemeClr val="bg1"/>
                </a:solidFill>
                <a:latin typeface="Barlow"/>
              </a:rPr>
              <a:t>P</a:t>
            </a:r>
            <a:r>
              <a:rPr lang="it-IT" sz="3600" b="0" i="0" dirty="0">
                <a:solidFill>
                  <a:schemeClr val="bg1"/>
                </a:solidFill>
                <a:effectLst/>
                <a:latin typeface="Barlow"/>
              </a:rPr>
              <a:t>ossibili manovre fraudolente e speculative nel settore delle sanificazioni che realizzano i reati di frode in commercio, truffa aggravata, e pratiche commerciali ingannevoli e scorrette.</a:t>
            </a:r>
            <a:br>
              <a:rPr lang="it-IT" sz="3600" dirty="0">
                <a:solidFill>
                  <a:schemeClr val="bg1"/>
                </a:solidFill>
                <a:latin typeface="Barlow"/>
              </a:rPr>
            </a:br>
            <a:br>
              <a:rPr lang="it-IT" sz="3600" dirty="0">
                <a:solidFill>
                  <a:schemeClr val="bg1"/>
                </a:solidFill>
                <a:latin typeface="Barlow"/>
              </a:rPr>
            </a:br>
            <a:br>
              <a:rPr lang="it-IT" sz="3600" b="0" i="0" dirty="0">
                <a:solidFill>
                  <a:srgbClr val="222222"/>
                </a:solidFill>
                <a:effectLst/>
                <a:latin typeface="Barlow"/>
              </a:rPr>
            </a:br>
            <a:endParaRPr lang="en-US" sz="5400" kern="1200" dirty="0">
              <a:solidFill>
                <a:schemeClr val="bg1"/>
              </a:solidFill>
              <a:latin typeface="+mj-lt"/>
              <a:ea typeface="+mj-ea"/>
              <a:cs typeface="+mj-cs"/>
            </a:endParaRPr>
          </a:p>
        </p:txBody>
      </p:sp>
      <p:sp>
        <p:nvSpPr>
          <p:cNvPr id="50"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51"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2"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3" name="Freeform: Shape 29">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54" name="Oval 31">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3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7" name="Freeform: Shape 3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pic>
        <p:nvPicPr>
          <p:cNvPr id="23" name="Immagine 22">
            <a:extLst>
              <a:ext uri="{FF2B5EF4-FFF2-40B4-BE49-F238E27FC236}">
                <a16:creationId xmlns:a16="http://schemas.microsoft.com/office/drawing/2014/main" id="{7791EF3B-53EC-49F4-8E8D-231DDC9CB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48859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9"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Freeform: Shape 15">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2E92D08-AB73-453E-855D-B7A893D6F6B0}"/>
              </a:ext>
            </a:extLst>
          </p:cNvPr>
          <p:cNvSpPr>
            <a:spLocks noGrp="1"/>
          </p:cNvSpPr>
          <p:nvPr>
            <p:ph type="title"/>
          </p:nvPr>
        </p:nvSpPr>
        <p:spPr>
          <a:xfrm>
            <a:off x="2050173" y="1087306"/>
            <a:ext cx="8044891" cy="3289717"/>
          </a:xfrm>
        </p:spPr>
        <p:txBody>
          <a:bodyPr vert="horz" lIns="91440" tIns="45720" rIns="91440" bIns="45720" rtlCol="0" anchor="b">
            <a:noAutofit/>
          </a:bodyPr>
          <a:lstStyle/>
          <a:p>
            <a:pPr algn="just"/>
            <a:r>
              <a:rPr lang="it-IT" sz="2400" dirty="0">
                <a:solidFill>
                  <a:schemeClr val="bg1"/>
                </a:solidFill>
              </a:rPr>
              <a:t>Ad inizio Fase 2 nel web e nei social stava letteralmente esplodendo un business illegale sulla sanificazione: attraverso post ed annunci accattivanti, infatti, diversi </a:t>
            </a:r>
            <a:r>
              <a:rPr lang="it-IT" sz="2400" b="1" dirty="0">
                <a:solidFill>
                  <a:schemeClr val="bg1"/>
                </a:solidFill>
              </a:rPr>
              <a:t>operatori senza i requisiti di legge</a:t>
            </a:r>
            <a:r>
              <a:rPr lang="it-IT" sz="2400" dirty="0">
                <a:solidFill>
                  <a:schemeClr val="bg1"/>
                </a:solidFill>
              </a:rPr>
              <a:t> </a:t>
            </a:r>
            <a:r>
              <a:rPr lang="it-IT" sz="2400" b="1" dirty="0">
                <a:solidFill>
                  <a:schemeClr val="bg1"/>
                </a:solidFill>
              </a:rPr>
              <a:t>propongono</a:t>
            </a:r>
            <a:r>
              <a:rPr lang="it-IT" sz="2400" dirty="0">
                <a:solidFill>
                  <a:schemeClr val="bg1"/>
                </a:solidFill>
              </a:rPr>
              <a:t> a datori di lavoro, amministratori di condominio o a semplici privati,</a:t>
            </a:r>
            <a:r>
              <a:rPr lang="it-IT" sz="2400" b="1" dirty="0">
                <a:solidFill>
                  <a:schemeClr val="bg1"/>
                </a:solidFill>
              </a:rPr>
              <a:t> interventi di sanificazione</a:t>
            </a:r>
            <a:r>
              <a:rPr lang="it-IT" sz="2400" dirty="0">
                <a:solidFill>
                  <a:schemeClr val="bg1"/>
                </a:solidFill>
              </a:rPr>
              <a:t> </a:t>
            </a:r>
            <a:r>
              <a:rPr lang="it-IT" sz="2400" b="1" dirty="0">
                <a:solidFill>
                  <a:schemeClr val="bg1"/>
                </a:solidFill>
              </a:rPr>
              <a:t>senza</a:t>
            </a:r>
            <a:r>
              <a:rPr lang="it-IT" sz="2400" dirty="0">
                <a:solidFill>
                  <a:schemeClr val="bg1"/>
                </a:solidFill>
              </a:rPr>
              <a:t> alcuna </a:t>
            </a:r>
            <a:r>
              <a:rPr lang="it-IT" sz="2400" b="1" dirty="0">
                <a:solidFill>
                  <a:schemeClr val="bg1"/>
                </a:solidFill>
              </a:rPr>
              <a:t>certificazione</a:t>
            </a:r>
            <a:r>
              <a:rPr lang="it-IT" sz="2400" dirty="0">
                <a:solidFill>
                  <a:schemeClr val="bg1"/>
                </a:solidFill>
              </a:rPr>
              <a:t> e senza nessuna garanzia per la salute dei cittadini e dell’ambiente.</a:t>
            </a:r>
            <a:br>
              <a:rPr lang="it-IT" sz="2400" dirty="0">
                <a:solidFill>
                  <a:schemeClr val="bg1"/>
                </a:solidFill>
              </a:rPr>
            </a:br>
            <a:endParaRPr lang="en-US" sz="2400" kern="1200" dirty="0">
              <a:solidFill>
                <a:schemeClr val="bg1"/>
              </a:solidFill>
              <a:latin typeface="+mj-lt"/>
              <a:ea typeface="+mj-ea"/>
              <a:cs typeface="+mj-cs"/>
            </a:endParaRPr>
          </a:p>
        </p:txBody>
      </p:sp>
      <p:sp>
        <p:nvSpPr>
          <p:cNvPr id="28" name="Oval 2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Immagine 20">
            <a:extLst>
              <a:ext uri="{FF2B5EF4-FFF2-40B4-BE49-F238E27FC236}">
                <a16:creationId xmlns:a16="http://schemas.microsoft.com/office/drawing/2014/main" id="{E33CA1A7-2FA3-4AD0-A8AD-092278CC6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pic>
        <p:nvPicPr>
          <p:cNvPr id="23" name="Picture 10" descr="L'immagine può contenere: il seguente testo &quot;LU.MAR &amp; ARCO service pulizie PROMOZIONE ANTIVIRUS SANIFICAZIONE CERTIFICATA FINO A 100MQ PULIZIE OMAGGIO PER UN MESE 120,00 €&quot;">
            <a:extLst>
              <a:ext uri="{FF2B5EF4-FFF2-40B4-BE49-F238E27FC236}">
                <a16:creationId xmlns:a16="http://schemas.microsoft.com/office/drawing/2014/main" id="{7398B41F-DDDA-4BF6-BE9F-1BB283AE18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778" r="1822"/>
          <a:stretch/>
        </p:blipFill>
        <p:spPr bwMode="auto">
          <a:xfrm>
            <a:off x="1898224" y="4180978"/>
            <a:ext cx="2837645" cy="22689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L'immagine può contenere: testo">
            <a:extLst>
              <a:ext uri="{FF2B5EF4-FFF2-40B4-BE49-F238E27FC236}">
                <a16:creationId xmlns:a16="http://schemas.microsoft.com/office/drawing/2014/main" id="{42C6CC2B-A498-435D-9695-2B74A86219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93"/>
          <a:stretch/>
        </p:blipFill>
        <p:spPr bwMode="auto">
          <a:xfrm>
            <a:off x="4823096" y="4126714"/>
            <a:ext cx="2941694" cy="1940790"/>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descr="Immagine che contiene persona, uomo, fotografia, tenendo&#10;&#10;Descrizione generata automaticamente">
            <a:extLst>
              <a:ext uri="{FF2B5EF4-FFF2-40B4-BE49-F238E27FC236}">
                <a16:creationId xmlns:a16="http://schemas.microsoft.com/office/drawing/2014/main" id="{919F4CCC-43C9-4758-9A63-955018E8F7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373" y="4155733"/>
            <a:ext cx="2724700" cy="2424362"/>
          </a:xfrm>
          <a:prstGeom prst="rect">
            <a:avLst/>
          </a:prstGeom>
        </p:spPr>
      </p:pic>
    </p:spTree>
    <p:extLst>
      <p:ext uri="{BB962C8B-B14F-4D97-AF65-F5344CB8AC3E}">
        <p14:creationId xmlns:p14="http://schemas.microsoft.com/office/powerpoint/2010/main" val="374576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D386381-62C0-4994-9797-ACBF4187870C}"/>
              </a:ext>
            </a:extLst>
          </p:cNvPr>
          <p:cNvSpPr>
            <a:spLocks noGrp="1"/>
          </p:cNvSpPr>
          <p:nvPr>
            <p:ph type="title"/>
          </p:nvPr>
        </p:nvSpPr>
        <p:spPr>
          <a:xfrm>
            <a:off x="1242844" y="304590"/>
            <a:ext cx="5995987" cy="554266"/>
          </a:xfrm>
        </p:spPr>
        <p:txBody>
          <a:bodyPr anchor="t">
            <a:normAutofit fontScale="90000"/>
          </a:bodyPr>
          <a:lstStyle/>
          <a:p>
            <a:r>
              <a:rPr lang="it-IT" dirty="0"/>
              <a:t>L’ALLARME SUI PREZZI </a:t>
            </a:r>
          </a:p>
        </p:txBody>
      </p:sp>
      <p:grpSp>
        <p:nvGrpSpPr>
          <p:cNvPr id="27" name="Group 26">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8"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9"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Segnaposto contenuto 2">
            <a:extLst>
              <a:ext uri="{FF2B5EF4-FFF2-40B4-BE49-F238E27FC236}">
                <a16:creationId xmlns:a16="http://schemas.microsoft.com/office/drawing/2014/main" id="{1A94ECC6-7DA3-4B90-8F13-41FF3B55317C}"/>
              </a:ext>
            </a:extLst>
          </p:cNvPr>
          <p:cNvSpPr>
            <a:spLocks noGrp="1"/>
          </p:cNvSpPr>
          <p:nvPr>
            <p:ph idx="1"/>
          </p:nvPr>
        </p:nvSpPr>
        <p:spPr>
          <a:xfrm>
            <a:off x="1222934" y="1163446"/>
            <a:ext cx="6015897" cy="3844800"/>
          </a:xfrm>
        </p:spPr>
        <p:txBody>
          <a:bodyPr>
            <a:normAutofit/>
          </a:bodyPr>
          <a:lstStyle/>
          <a:p>
            <a:r>
              <a:rPr lang="it-IT" sz="2000" dirty="0">
                <a:solidFill>
                  <a:schemeClr val="tx1">
                    <a:alpha val="60000"/>
                  </a:schemeClr>
                </a:solidFill>
              </a:rPr>
              <a:t>«</a:t>
            </a:r>
            <a:r>
              <a:rPr lang="it-IT" sz="2000" i="1" dirty="0">
                <a:solidFill>
                  <a:schemeClr val="tx1">
                    <a:alpha val="60000"/>
                  </a:schemeClr>
                </a:solidFill>
              </a:rPr>
              <a:t>Per sanificare un locale commerciale di 100 mq, ad esempio, occorrono all'incirca 150 euro, più Iva. Man mano che crescono le dimensioni del locale, si abbassa il costo per singolo metro quadrato, circa 0,50/0,80 euro. Prezzo totale, 220 euro più Iva.» P.M. Bacco</a:t>
            </a:r>
          </a:p>
          <a:p>
            <a:r>
              <a:rPr lang="it-IT" sz="2000" dirty="0">
                <a:solidFill>
                  <a:schemeClr val="tx1">
                    <a:alpha val="60000"/>
                  </a:schemeClr>
                </a:solidFill>
              </a:rPr>
              <a:t>La </a:t>
            </a:r>
            <a:r>
              <a:rPr lang="it-IT" sz="2000" b="1" dirty="0">
                <a:solidFill>
                  <a:schemeClr val="tx1">
                    <a:alpha val="60000"/>
                  </a:schemeClr>
                </a:solidFill>
              </a:rPr>
              <a:t>cifra congrua</a:t>
            </a:r>
            <a:r>
              <a:rPr lang="it-IT" sz="2000" dirty="0">
                <a:solidFill>
                  <a:schemeClr val="tx1">
                    <a:alpha val="60000"/>
                  </a:schemeClr>
                </a:solidFill>
              </a:rPr>
              <a:t> calcolata per una corretta sanificazione e il rilascio del certificato è vicina a </a:t>
            </a:r>
            <a:r>
              <a:rPr lang="it-IT" sz="2000" b="1" dirty="0">
                <a:solidFill>
                  <a:schemeClr val="tx1">
                    <a:alpha val="60000"/>
                  </a:schemeClr>
                </a:solidFill>
              </a:rPr>
              <a:t>1,30/1,60 euro al metro quadrato</a:t>
            </a:r>
            <a:r>
              <a:rPr lang="it-IT" sz="2000" dirty="0">
                <a:solidFill>
                  <a:schemeClr val="tx1">
                    <a:alpha val="60000"/>
                  </a:schemeClr>
                </a:solidFill>
              </a:rPr>
              <a:t>. </a:t>
            </a:r>
          </a:p>
          <a:p>
            <a:r>
              <a:rPr lang="it-IT" sz="2000" dirty="0">
                <a:solidFill>
                  <a:schemeClr val="tx1">
                    <a:alpha val="60000"/>
                  </a:schemeClr>
                </a:solidFill>
              </a:rPr>
              <a:t>«</a:t>
            </a:r>
            <a:r>
              <a:rPr lang="it-IT" sz="2000" i="1" dirty="0">
                <a:solidFill>
                  <a:schemeClr val="tx1">
                    <a:alpha val="60000"/>
                  </a:schemeClr>
                </a:solidFill>
              </a:rPr>
              <a:t>se il prezzo richiesto per la sanificazione non copre neanche il pagamento di un tecnico e dei materiali occorrenti è evidente che siamo di fronte a una sanificazioni non a norma</a:t>
            </a:r>
            <a:r>
              <a:rPr lang="it-IT" sz="2000" dirty="0">
                <a:solidFill>
                  <a:schemeClr val="tx1">
                    <a:alpha val="60000"/>
                  </a:schemeClr>
                </a:solidFill>
              </a:rPr>
              <a:t>».</a:t>
            </a:r>
          </a:p>
          <a:p>
            <a:endParaRPr lang="it-IT" sz="2000" i="1" dirty="0">
              <a:solidFill>
                <a:schemeClr val="tx1">
                  <a:alpha val="60000"/>
                </a:schemeClr>
              </a:solidFill>
            </a:endParaRPr>
          </a:p>
          <a:p>
            <a:endParaRPr lang="it-IT" sz="2000" dirty="0">
              <a:solidFill>
                <a:schemeClr val="tx1">
                  <a:alpha val="60000"/>
                </a:schemeClr>
              </a:solidFill>
            </a:endParaRPr>
          </a:p>
        </p:txBody>
      </p:sp>
      <p:pic>
        <p:nvPicPr>
          <p:cNvPr id="17" name="Immagine 16" descr="Immagine che contiene screenshot&#10;&#10;Descrizione generata automaticamente">
            <a:extLst>
              <a:ext uri="{FF2B5EF4-FFF2-40B4-BE49-F238E27FC236}">
                <a16:creationId xmlns:a16="http://schemas.microsoft.com/office/drawing/2014/main" id="{3A0C07B6-3692-4A5E-88FE-CEB58A225A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94" b="2695"/>
          <a:stretch/>
        </p:blipFill>
        <p:spPr>
          <a:xfrm>
            <a:off x="7633428" y="1216665"/>
            <a:ext cx="3914164" cy="4914135"/>
          </a:xfrm>
          <a:prstGeom prst="rect">
            <a:avLst/>
          </a:prstGeom>
        </p:spPr>
      </p:pic>
      <p:pic>
        <p:nvPicPr>
          <p:cNvPr id="24" name="Picture 4" descr="Costi della sanificazione e bonus - Mi Manda Rai Tre | Facebook">
            <a:extLst>
              <a:ext uri="{FF2B5EF4-FFF2-40B4-BE49-F238E27FC236}">
                <a16:creationId xmlns:a16="http://schemas.microsoft.com/office/drawing/2014/main" id="{0192AE44-1930-4B29-A627-56ADB62FC6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56" t="10755" r="4409" b="16792"/>
          <a:stretch/>
        </p:blipFill>
        <p:spPr bwMode="auto">
          <a:xfrm>
            <a:off x="2815397" y="4890052"/>
            <a:ext cx="2850880" cy="1789043"/>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29">
            <a:extLst>
              <a:ext uri="{FF2B5EF4-FFF2-40B4-BE49-F238E27FC236}">
                <a16:creationId xmlns:a16="http://schemas.microsoft.com/office/drawing/2014/main" id="{8FED2501-6610-4D3C-B397-186576FA1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48966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ANIFICAZIONE_JARSRL_3B - JAR srl Farma &amp; Shop Design">
            <a:extLst>
              <a:ext uri="{FF2B5EF4-FFF2-40B4-BE49-F238E27FC236}">
                <a16:creationId xmlns:a16="http://schemas.microsoft.com/office/drawing/2014/main" id="{9C8D36BE-1166-4A1A-AC5D-ACAFEB2108FB}"/>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099" t="54222" r="10375" b="7555"/>
          <a:stretch/>
        </p:blipFill>
        <p:spPr bwMode="auto">
          <a:xfrm>
            <a:off x="1645527" y="643467"/>
            <a:ext cx="8900945" cy="557106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04FFAF88-7652-4515-A83D-2835732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117598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67197B1-D2DE-47E4-AA98-DAB1BA072921}"/>
              </a:ext>
            </a:extLst>
          </p:cNvPr>
          <p:cNvSpPr>
            <a:spLocks noGrp="1"/>
          </p:cNvSpPr>
          <p:nvPr>
            <p:ph type="title"/>
          </p:nvPr>
        </p:nvSpPr>
        <p:spPr>
          <a:xfrm>
            <a:off x="838200" y="1748452"/>
            <a:ext cx="4974771" cy="3587786"/>
          </a:xfrm>
        </p:spPr>
        <p:txBody>
          <a:bodyPr>
            <a:normAutofit fontScale="90000"/>
          </a:bodyPr>
          <a:lstStyle/>
          <a:p>
            <a:pPr algn="ctr"/>
            <a:r>
              <a:rPr lang="it-IT" dirty="0">
                <a:solidFill>
                  <a:schemeClr val="bg1"/>
                </a:solidFill>
              </a:rPr>
              <a:t>COM’E’ OGGI LA SITUAZIONE DEI PREZZI DEI PRODOTTI FINORA ANALIZZATI?</a:t>
            </a:r>
            <a:br>
              <a:rPr lang="it-IT" dirty="0">
                <a:solidFill>
                  <a:schemeClr val="bg1"/>
                </a:solidFill>
              </a:rPr>
            </a:br>
            <a:r>
              <a:rPr lang="it-IT" dirty="0">
                <a:solidFill>
                  <a:schemeClr val="bg1"/>
                </a:solidFill>
              </a:rPr>
              <a:t>GENNAIO/MAGGIO 2021</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Segnaposto contenuto 2">
            <a:extLst>
              <a:ext uri="{FF2B5EF4-FFF2-40B4-BE49-F238E27FC236}">
                <a16:creationId xmlns:a16="http://schemas.microsoft.com/office/drawing/2014/main" id="{87390357-21E6-45B8-94DA-52C7FF7D3E6E}"/>
              </a:ext>
            </a:extLst>
          </p:cNvPr>
          <p:cNvSpPr>
            <a:spLocks noGrp="1"/>
          </p:cNvSpPr>
          <p:nvPr>
            <p:ph idx="1"/>
          </p:nvPr>
        </p:nvSpPr>
        <p:spPr>
          <a:xfrm>
            <a:off x="6499225" y="1324962"/>
            <a:ext cx="4974771" cy="4351338"/>
          </a:xfrm>
        </p:spPr>
        <p:txBody>
          <a:bodyPr>
            <a:normAutofit/>
          </a:bodyPr>
          <a:lstStyle/>
          <a:p>
            <a:pPr marL="0" indent="0" algn="l">
              <a:buNone/>
            </a:pPr>
            <a:r>
              <a:rPr lang="it-IT" b="0" i="0" dirty="0">
                <a:solidFill>
                  <a:schemeClr val="bg1"/>
                </a:solidFill>
                <a:effectLst/>
                <a:latin typeface="Segoe UI Historic" panose="020B0502040204020203" pitchFamily="34" charset="0"/>
              </a:rPr>
              <a:t>Ogni anno l'ISTAT aggiorna il paniere dei consumi e </a:t>
            </a:r>
            <a:r>
              <a:rPr lang="it-IT" dirty="0">
                <a:solidFill>
                  <a:schemeClr val="bg1"/>
                </a:solidFill>
                <a:latin typeface="Segoe UI Historic" panose="020B0502040204020203" pitchFamily="34" charset="0"/>
              </a:rPr>
              <a:t>t</a:t>
            </a:r>
            <a:r>
              <a:rPr lang="it-IT" b="0" i="0" dirty="0">
                <a:solidFill>
                  <a:schemeClr val="bg1"/>
                </a:solidFill>
                <a:effectLst/>
                <a:latin typeface="Segoe UI Historic" panose="020B0502040204020203" pitchFamily="34" charset="0"/>
              </a:rPr>
              <a:t>ra le abitudini di spesa del 2021, da quest’anno entrano nel paniere:</a:t>
            </a:r>
          </a:p>
          <a:p>
            <a:pPr marL="0" indent="0" algn="l">
              <a:buNone/>
            </a:pPr>
            <a:endParaRPr lang="it-IT" b="0" i="0" dirty="0">
              <a:solidFill>
                <a:schemeClr val="bg1"/>
              </a:solidFill>
              <a:effectLst/>
              <a:latin typeface="Segoe UI Historic" panose="020B0502040204020203" pitchFamily="34" charset="0"/>
            </a:endParaRPr>
          </a:p>
          <a:p>
            <a:pPr algn="l">
              <a:buFontTx/>
              <a:buChar char="-"/>
            </a:pPr>
            <a:r>
              <a:rPr lang="it-IT" dirty="0">
                <a:solidFill>
                  <a:schemeClr val="bg1"/>
                </a:solidFill>
                <a:latin typeface="Segoe UI Historic" panose="020B0502040204020203" pitchFamily="34" charset="0"/>
              </a:rPr>
              <a:t>MASCHERINE CHIRURGICHE</a:t>
            </a:r>
          </a:p>
          <a:p>
            <a:pPr algn="l">
              <a:buFontTx/>
              <a:buChar char="-"/>
            </a:pPr>
            <a:r>
              <a:rPr lang="it-IT" b="0" i="0" dirty="0">
                <a:solidFill>
                  <a:schemeClr val="bg1"/>
                </a:solidFill>
                <a:effectLst/>
                <a:latin typeface="Segoe UI Historic" panose="020B0502040204020203" pitchFamily="34" charset="0"/>
              </a:rPr>
              <a:t>GEL IGIENIZZANTE MANI</a:t>
            </a:r>
          </a:p>
          <a:p>
            <a:pPr algn="l">
              <a:buFontTx/>
              <a:buChar char="-"/>
            </a:pPr>
            <a:r>
              <a:rPr lang="it-IT" dirty="0">
                <a:solidFill>
                  <a:schemeClr val="bg1"/>
                </a:solidFill>
                <a:latin typeface="Segoe UI Historic" panose="020B0502040204020203" pitchFamily="34" charset="0"/>
              </a:rPr>
              <a:t>MASCHERINE FFP2</a:t>
            </a:r>
            <a:endParaRPr lang="it-IT" b="0" i="0" dirty="0">
              <a:solidFill>
                <a:schemeClr val="bg1"/>
              </a:solidFill>
              <a:effectLst/>
              <a:latin typeface="Segoe UI Historic" panose="020B0502040204020203" pitchFamily="34" charset="0"/>
            </a:endParaRPr>
          </a:p>
          <a:p>
            <a:pPr algn="l"/>
            <a:endParaRPr lang="it-IT" b="0" i="0" dirty="0">
              <a:solidFill>
                <a:schemeClr val="bg1"/>
              </a:solidFill>
              <a:effectLst/>
              <a:latin typeface="Segoe UI Historic" panose="020B0502040204020203" pitchFamily="34" charset="0"/>
            </a:endParaRPr>
          </a:p>
          <a:p>
            <a:pPr algn="l"/>
            <a:endParaRPr lang="it-IT" b="0" i="0" dirty="0">
              <a:solidFill>
                <a:schemeClr val="bg1"/>
              </a:solidFill>
              <a:effectLst/>
              <a:latin typeface="Segoe UI Historic" panose="020B0502040204020203" pitchFamily="34" charset="0"/>
            </a:endParaRPr>
          </a:p>
          <a:p>
            <a:endParaRPr lang="it-IT" dirty="0">
              <a:solidFill>
                <a:schemeClr val="bg1"/>
              </a:solidFill>
            </a:endParaRPr>
          </a:p>
        </p:txBody>
      </p:sp>
      <p:pic>
        <p:nvPicPr>
          <p:cNvPr id="361" name="Immagine 360">
            <a:extLst>
              <a:ext uri="{FF2B5EF4-FFF2-40B4-BE49-F238E27FC236}">
                <a16:creationId xmlns:a16="http://schemas.microsoft.com/office/drawing/2014/main" id="{D5E536E3-7551-464C-A3B7-ED9B1B4DE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7" y="5525710"/>
            <a:ext cx="1710242" cy="1403571"/>
          </a:xfrm>
          <a:prstGeom prst="rect">
            <a:avLst/>
          </a:prstGeom>
        </p:spPr>
      </p:pic>
    </p:spTree>
    <p:extLst>
      <p:ext uri="{BB962C8B-B14F-4D97-AF65-F5344CB8AC3E}">
        <p14:creationId xmlns:p14="http://schemas.microsoft.com/office/powerpoint/2010/main" val="2919888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FF10CFA9-47A9-4B02-A2E9-D4B39969489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43467" y="1466089"/>
            <a:ext cx="10905066" cy="3925821"/>
          </a:xfrm>
          <a:prstGeom prst="rect">
            <a:avLst/>
          </a:prstGeom>
          <a:noFill/>
        </p:spPr>
      </p:pic>
      <p:sp>
        <p:nvSpPr>
          <p:cNvPr id="2" name="CasellaDiTesto 1">
            <a:extLst>
              <a:ext uri="{FF2B5EF4-FFF2-40B4-BE49-F238E27FC236}">
                <a16:creationId xmlns:a16="http://schemas.microsoft.com/office/drawing/2014/main" id="{7CA58EA8-5F9C-468E-A994-E61263CFD1F2}"/>
              </a:ext>
            </a:extLst>
          </p:cNvPr>
          <p:cNvSpPr txBox="1"/>
          <p:nvPr/>
        </p:nvSpPr>
        <p:spPr>
          <a:xfrm>
            <a:off x="4385570" y="856727"/>
            <a:ext cx="3284738" cy="369332"/>
          </a:xfrm>
          <a:prstGeom prst="rect">
            <a:avLst/>
          </a:prstGeom>
          <a:noFill/>
        </p:spPr>
        <p:txBody>
          <a:bodyPr wrap="square" rtlCol="0">
            <a:spAutoFit/>
          </a:bodyPr>
          <a:lstStyle/>
          <a:p>
            <a:r>
              <a:rPr lang="it-IT" dirty="0"/>
              <a:t>RISULTATI DEL QUESTIONARIO</a:t>
            </a:r>
          </a:p>
        </p:txBody>
      </p:sp>
      <p:pic>
        <p:nvPicPr>
          <p:cNvPr id="6" name="Immagine 5">
            <a:extLst>
              <a:ext uri="{FF2B5EF4-FFF2-40B4-BE49-F238E27FC236}">
                <a16:creationId xmlns:a16="http://schemas.microsoft.com/office/drawing/2014/main" id="{4180CA33-BFAB-48BC-AEBF-38D8E88C3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1376702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87C941-0E31-4387-92EB-C5A04E8D013C}"/>
              </a:ext>
            </a:extLst>
          </p:cNvPr>
          <p:cNvSpPr>
            <a:spLocks noGrp="1"/>
          </p:cNvSpPr>
          <p:nvPr>
            <p:ph type="title"/>
          </p:nvPr>
        </p:nvSpPr>
        <p:spPr>
          <a:xfrm>
            <a:off x="1616054" y="1070149"/>
            <a:ext cx="8959893" cy="1004836"/>
          </a:xfrm>
        </p:spPr>
        <p:txBody>
          <a:bodyPr anchor="ctr">
            <a:normAutofit/>
          </a:bodyPr>
          <a:lstStyle/>
          <a:p>
            <a:pPr algn="ctr"/>
            <a:r>
              <a:rPr lang="it-IT" sz="3200" dirty="0"/>
              <a:t>ANDIAMO A VEDERE ALCUNI PREZZI DI FARMACIE NEL LAZIO (GENNAIO/MAGGIO 2021)</a:t>
            </a:r>
            <a:endParaRPr lang="it-IT" sz="3200" dirty="0">
              <a:solidFill>
                <a:srgbClr val="595959"/>
              </a:solidFill>
            </a:endParaRP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77E222C-038C-4443-B961-F6265B13BCD0}"/>
              </a:ext>
            </a:extLst>
          </p:cNvPr>
          <p:cNvSpPr>
            <a:spLocks noGrp="1"/>
          </p:cNvSpPr>
          <p:nvPr>
            <p:ph idx="1"/>
          </p:nvPr>
        </p:nvSpPr>
        <p:spPr>
          <a:xfrm>
            <a:off x="1616054" y="2768321"/>
            <a:ext cx="8959892" cy="2828543"/>
          </a:xfrm>
        </p:spPr>
        <p:txBody>
          <a:bodyPr anchor="t">
            <a:normAutofit fontScale="92500" lnSpcReduction="20000"/>
          </a:bodyPr>
          <a:lstStyle/>
          <a:p>
            <a:pPr marL="0" indent="0">
              <a:buNone/>
            </a:pPr>
            <a:r>
              <a:rPr lang="it-IT" sz="2000" dirty="0">
                <a:solidFill>
                  <a:schemeClr val="tx1">
                    <a:lumMod val="65000"/>
                    <a:lumOff val="35000"/>
                  </a:schemeClr>
                </a:solidFill>
              </a:rPr>
              <a:t>Riportiamo alcuni prezzi di farmacie, relativamente ai prodotti più comprati in questo periodo:</a:t>
            </a:r>
          </a:p>
          <a:p>
            <a:pPr>
              <a:buFontTx/>
              <a:buChar char="-"/>
            </a:pPr>
            <a:r>
              <a:rPr lang="it-IT" sz="2000" dirty="0">
                <a:solidFill>
                  <a:schemeClr val="tx1">
                    <a:lumMod val="65000"/>
                    <a:lumOff val="35000"/>
                  </a:schemeClr>
                </a:solidFill>
              </a:rPr>
              <a:t>Mascherine chirurgiche</a:t>
            </a:r>
          </a:p>
          <a:p>
            <a:pPr>
              <a:buFontTx/>
              <a:buChar char="-"/>
            </a:pPr>
            <a:r>
              <a:rPr lang="it-IT" sz="2000" dirty="0">
                <a:solidFill>
                  <a:schemeClr val="tx1">
                    <a:lumMod val="65000"/>
                    <a:lumOff val="35000"/>
                  </a:schemeClr>
                </a:solidFill>
              </a:rPr>
              <a:t>Mascherine FFP2</a:t>
            </a:r>
          </a:p>
          <a:p>
            <a:pPr>
              <a:buFontTx/>
              <a:buChar char="-"/>
            </a:pPr>
            <a:r>
              <a:rPr lang="it-IT" sz="2000" dirty="0">
                <a:solidFill>
                  <a:schemeClr val="tx1">
                    <a:lumMod val="65000"/>
                    <a:lumOff val="35000"/>
                  </a:schemeClr>
                </a:solidFill>
              </a:rPr>
              <a:t>Gel igienizzante per mani</a:t>
            </a:r>
          </a:p>
          <a:p>
            <a:pPr>
              <a:buFontTx/>
              <a:buChar char="-"/>
            </a:pPr>
            <a:r>
              <a:rPr lang="it-IT" sz="2000" dirty="0">
                <a:solidFill>
                  <a:schemeClr val="tx1">
                    <a:lumMod val="65000"/>
                    <a:lumOff val="35000"/>
                  </a:schemeClr>
                </a:solidFill>
              </a:rPr>
              <a:t>Test sierologici «fai da te»</a:t>
            </a:r>
          </a:p>
          <a:p>
            <a:pPr>
              <a:buFontTx/>
              <a:buChar char="-"/>
            </a:pPr>
            <a:r>
              <a:rPr lang="it-IT" sz="2000" dirty="0">
                <a:solidFill>
                  <a:schemeClr val="tx1">
                    <a:lumMod val="65000"/>
                    <a:lumOff val="35000"/>
                  </a:schemeClr>
                </a:solidFill>
              </a:rPr>
              <a:t>Pulsossimetro</a:t>
            </a:r>
          </a:p>
          <a:p>
            <a:pPr>
              <a:buFontTx/>
              <a:buChar char="-"/>
            </a:pPr>
            <a:r>
              <a:rPr lang="it-IT" sz="2000" dirty="0">
                <a:solidFill>
                  <a:schemeClr val="tx1">
                    <a:lumMod val="65000"/>
                    <a:lumOff val="35000"/>
                  </a:schemeClr>
                </a:solidFill>
              </a:rPr>
              <a:t>Tampone antigenico</a:t>
            </a:r>
          </a:p>
          <a:p>
            <a:pPr>
              <a:buFontTx/>
              <a:buChar char="-"/>
            </a:pPr>
            <a:r>
              <a:rPr lang="it-IT" sz="2000" dirty="0" err="1">
                <a:solidFill>
                  <a:schemeClr val="tx1">
                    <a:lumMod val="65000"/>
                    <a:lumOff val="35000"/>
                  </a:schemeClr>
                </a:solidFill>
              </a:rPr>
              <a:t>Thermoscanner</a:t>
            </a:r>
            <a:endParaRPr lang="it-IT" sz="2000" dirty="0">
              <a:solidFill>
                <a:schemeClr val="tx1">
                  <a:lumMod val="65000"/>
                  <a:lumOff val="35000"/>
                </a:schemeClr>
              </a:solidFill>
            </a:endParaRPr>
          </a:p>
          <a:p>
            <a:pPr>
              <a:buFontTx/>
              <a:buChar char="-"/>
            </a:pPr>
            <a:endParaRPr lang="it-IT" sz="2000" dirty="0">
              <a:solidFill>
                <a:schemeClr val="tx1">
                  <a:lumMod val="65000"/>
                  <a:lumOff val="35000"/>
                </a:schemeClr>
              </a:solidFill>
            </a:endParaRPr>
          </a:p>
          <a:p>
            <a:pPr>
              <a:buFontTx/>
              <a:buChar char="-"/>
            </a:pPr>
            <a:endParaRPr lang="it-IT" sz="2000" dirty="0">
              <a:solidFill>
                <a:schemeClr val="tx1">
                  <a:lumMod val="65000"/>
                  <a:lumOff val="35000"/>
                </a:schemeClr>
              </a:solidFill>
            </a:endParaRPr>
          </a:p>
        </p:txBody>
      </p:sp>
      <p:pic>
        <p:nvPicPr>
          <p:cNvPr id="7" name="Immagine 6">
            <a:extLst>
              <a:ext uri="{FF2B5EF4-FFF2-40B4-BE49-F238E27FC236}">
                <a16:creationId xmlns:a16="http://schemas.microsoft.com/office/drawing/2014/main" id="{6430D0F3-7D87-48C9-86D1-7699A4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1253151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otrebbe essere un'immagine raffigurante testo">
            <a:extLst>
              <a:ext uri="{FF2B5EF4-FFF2-40B4-BE49-F238E27FC236}">
                <a16:creationId xmlns:a16="http://schemas.microsoft.com/office/drawing/2014/main" id="{C8BC3170-BB3E-4E21-A7F8-F4B901491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74" b="2"/>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essuna descrizione della foto disponibile.">
            <a:extLst>
              <a:ext uri="{FF2B5EF4-FFF2-40B4-BE49-F238E27FC236}">
                <a16:creationId xmlns:a16="http://schemas.microsoft.com/office/drawing/2014/main" id="{9576A47F-33B7-497B-B44F-380138A46B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2" r="2292" b="2"/>
          <a:stretch/>
        </p:blipFill>
        <p:spPr bwMode="auto">
          <a:xfrm>
            <a:off x="6176432"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9AAD402E-B962-47CA-872D-FFA330329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4" y="5525710"/>
            <a:ext cx="1309740" cy="1403571"/>
          </a:xfrm>
          <a:prstGeom prst="rect">
            <a:avLst/>
          </a:prstGeom>
        </p:spPr>
      </p:pic>
    </p:spTree>
    <p:extLst>
      <p:ext uri="{BB962C8B-B14F-4D97-AF65-F5344CB8AC3E}">
        <p14:creationId xmlns:p14="http://schemas.microsoft.com/office/powerpoint/2010/main" val="166455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otrebbe essere un'immagine raffigurante 1 persona e testo">
            <a:extLst>
              <a:ext uri="{FF2B5EF4-FFF2-40B4-BE49-F238E27FC236}">
                <a16:creationId xmlns:a16="http://schemas.microsoft.com/office/drawing/2014/main" id="{41E4C3B8-1AB9-4C8F-A563-D5F330104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 r="2" b="2"/>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trebbe essere un'immagine raffigurante cibo">
            <a:extLst>
              <a:ext uri="{FF2B5EF4-FFF2-40B4-BE49-F238E27FC236}">
                <a16:creationId xmlns:a16="http://schemas.microsoft.com/office/drawing/2014/main" id="{5A35219E-6223-4C2D-B7F7-0063CB936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74" b="2"/>
          <a:stretch/>
        </p:blipFill>
        <p:spPr bwMode="auto">
          <a:xfrm>
            <a:off x="6176432"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16962AAC-F17E-4CD2-9F3D-40C29E8E4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2407286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otrebbe essere un'immagine raffigurante 1 persona, capelli, giacche e il seguente testo &quot;FFP2 50 pz €56 10 pz €11.50 5 pz €5.75 SEGUICI SEGUICACESU ANCHE INSTAGRAM SCARICA NOSTRA SCARICAANSRAPP APP LATUA ARMACIA ACCANTOA @FARMACIAZELLI CONTATTACI SU WHATSAPP EZEL ZELLr rical'APP 'APP pharmaqui Inserisci Coice00134972 00134972 350 0275770 AppStore&quot;">
            <a:extLst>
              <a:ext uri="{FF2B5EF4-FFF2-40B4-BE49-F238E27FC236}">
                <a16:creationId xmlns:a16="http://schemas.microsoft.com/office/drawing/2014/main" id="{58FFCEAA-FE8E-4A63-B503-E1CB636B18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6" r="1788" b="26095"/>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otrebbe essere un'immagine raffigurante testo">
            <a:extLst>
              <a:ext uri="{FF2B5EF4-FFF2-40B4-BE49-F238E27FC236}">
                <a16:creationId xmlns:a16="http://schemas.microsoft.com/office/drawing/2014/main" id="{A1932D81-EA5C-463C-B769-54B0F30C3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43467"/>
            <a:ext cx="5452533"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3BD163AA-6F10-4AB1-9681-C46D764EF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19913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7" name="Freeform: Shape 56">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asellaDiTesto 2">
            <a:extLst>
              <a:ext uri="{FF2B5EF4-FFF2-40B4-BE49-F238E27FC236}">
                <a16:creationId xmlns:a16="http://schemas.microsoft.com/office/drawing/2014/main" id="{737FF607-2F27-40F5-93AF-29CCC49BE6FD}"/>
              </a:ext>
            </a:extLst>
          </p:cNvPr>
          <p:cNvSpPr txBox="1"/>
          <p:nvPr/>
        </p:nvSpPr>
        <p:spPr>
          <a:xfrm>
            <a:off x="1526284" y="2412290"/>
            <a:ext cx="4956527" cy="4044463"/>
          </a:xfrm>
          <a:prstGeom prst="rect">
            <a:avLst/>
          </a:prstGeom>
        </p:spPr>
        <p:txBody>
          <a:bodyPr vert="horz" lIns="91440" tIns="45720" rIns="91440" bIns="45720" rtlCol="0">
            <a:normAutofit/>
          </a:bodyPr>
          <a:lstStyle/>
          <a:p>
            <a:pPr algn="just" fontAlgn="base">
              <a:lnSpc>
                <a:spcPct val="90000"/>
              </a:lnSpc>
              <a:spcAft>
                <a:spcPts val="600"/>
              </a:spcAft>
            </a:pPr>
            <a:endParaRPr lang="en-US" b="0" i="0" dirty="0">
              <a:solidFill>
                <a:schemeClr val="bg1"/>
              </a:solidFill>
              <a:effectLst/>
            </a:endParaRPr>
          </a:p>
        </p:txBody>
      </p:sp>
      <p:sp>
        <p:nvSpPr>
          <p:cNvPr id="61" name="Freeform: Shape 60">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3" name="Freeform: Shape 6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Freeform: Shape 64">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Immagine 5">
            <a:extLst>
              <a:ext uri="{FF2B5EF4-FFF2-40B4-BE49-F238E27FC236}">
                <a16:creationId xmlns:a16="http://schemas.microsoft.com/office/drawing/2014/main" id="{6C2E6C87-5757-40AA-9EE8-5450612BE317}"/>
              </a:ext>
            </a:extLst>
          </p:cNvPr>
          <p:cNvPicPr>
            <a:picLocks noChangeAspect="1"/>
          </p:cNvPicPr>
          <p:nvPr/>
        </p:nvPicPr>
        <p:blipFill rotWithShape="1">
          <a:blip r:embed="rId2"/>
          <a:srcRect r="-3" b="-3"/>
          <a:stretch/>
        </p:blipFill>
        <p:spPr>
          <a:xfrm>
            <a:off x="7735766" y="1988598"/>
            <a:ext cx="3700452" cy="329842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6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68" name="Freeform: Shape 67">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0" name="CasellaDiTesto 9">
            <a:extLst>
              <a:ext uri="{FF2B5EF4-FFF2-40B4-BE49-F238E27FC236}">
                <a16:creationId xmlns:a16="http://schemas.microsoft.com/office/drawing/2014/main" id="{9E9AEC5D-1FD7-4649-A255-3069472D442B}"/>
              </a:ext>
            </a:extLst>
          </p:cNvPr>
          <p:cNvSpPr txBox="1"/>
          <p:nvPr/>
        </p:nvSpPr>
        <p:spPr>
          <a:xfrm>
            <a:off x="273329" y="2654546"/>
            <a:ext cx="6572349" cy="3970318"/>
          </a:xfrm>
          <a:prstGeom prst="rect">
            <a:avLst/>
          </a:prstGeom>
          <a:noFill/>
        </p:spPr>
        <p:txBody>
          <a:bodyPr wrap="square" rtlCol="0">
            <a:spAutoFit/>
          </a:bodyPr>
          <a:lstStyle/>
          <a:p>
            <a:pPr algn="just" fontAlgn="base"/>
            <a:r>
              <a:rPr lang="it-IT" b="1" i="0" dirty="0">
                <a:solidFill>
                  <a:schemeClr val="bg1"/>
                </a:solidFill>
                <a:effectLst/>
                <a:latin typeface="inherit"/>
              </a:rPr>
              <a:t>Adoc Roma e Lazio</a:t>
            </a:r>
            <a:r>
              <a:rPr lang="it-IT" b="0" i="0" dirty="0">
                <a:solidFill>
                  <a:schemeClr val="bg1"/>
                </a:solidFill>
                <a:effectLst/>
                <a:latin typeface="Montserrat"/>
              </a:rPr>
              <a:t>, in partenariato con </a:t>
            </a:r>
            <a:r>
              <a:rPr lang="it-IT" b="1" i="0" dirty="0" err="1">
                <a:solidFill>
                  <a:schemeClr val="bg1"/>
                </a:solidFill>
                <a:effectLst/>
                <a:latin typeface="inherit"/>
              </a:rPr>
              <a:t>Confconsumatori</a:t>
            </a:r>
            <a:r>
              <a:rPr lang="it-IT" b="1" i="0" dirty="0">
                <a:solidFill>
                  <a:schemeClr val="bg1"/>
                </a:solidFill>
                <a:effectLst/>
                <a:latin typeface="inherit"/>
              </a:rPr>
              <a:t> Lazio</a:t>
            </a:r>
            <a:r>
              <a:rPr lang="it-IT" b="0" i="0" dirty="0">
                <a:solidFill>
                  <a:schemeClr val="bg1"/>
                </a:solidFill>
                <a:effectLst/>
                <a:latin typeface="Montserrat"/>
              </a:rPr>
              <a:t>, </a:t>
            </a:r>
            <a:r>
              <a:rPr lang="it-IT" dirty="0">
                <a:solidFill>
                  <a:schemeClr val="bg1"/>
                </a:solidFill>
                <a:latin typeface="Montserrat"/>
              </a:rPr>
              <a:t>ha dato </a:t>
            </a:r>
            <a:r>
              <a:rPr lang="it-IT" b="0" i="0" dirty="0">
                <a:solidFill>
                  <a:schemeClr val="bg1"/>
                </a:solidFill>
                <a:effectLst/>
                <a:latin typeface="Montserrat"/>
              </a:rPr>
              <a:t>avvio ad attività di monitoraggio e sorveglianza dell’andamento dei prezzi, avvalendosi anche dell’opinione dei consumatori tramite un apposito questionario per riuscire ad ottenere una visione costantemente aggiornata e quanto più chiara possibile, arginando eventuali fenomeni speculativi durante il periodo della pandemia dovuta al Covid-19, con particolare riferimento agli ultimi mesi confrontati con il 2020.</a:t>
            </a:r>
          </a:p>
          <a:p>
            <a:pPr algn="just" fontAlgn="base"/>
            <a:br>
              <a:rPr lang="it-IT" b="0" i="0" dirty="0">
                <a:solidFill>
                  <a:schemeClr val="bg1"/>
                </a:solidFill>
                <a:effectLst/>
                <a:latin typeface="Montserrat"/>
              </a:rPr>
            </a:br>
            <a:r>
              <a:rPr lang="it-IT" b="0" i="0" dirty="0">
                <a:solidFill>
                  <a:schemeClr val="bg1"/>
                </a:solidFill>
                <a:effectLst/>
                <a:latin typeface="Montserrat"/>
              </a:rPr>
              <a:t>Il primo aspetto analizzato è quello relativo all’andamento dei prezzi al consumo con lo scopo di agire su abusi ingiustificati sui prodotti in commercio nei diversi canali di vendita.</a:t>
            </a:r>
          </a:p>
          <a:p>
            <a:pPr algn="just" fontAlgn="base"/>
            <a:br>
              <a:rPr lang="it-IT" b="0" i="0" dirty="0">
                <a:solidFill>
                  <a:schemeClr val="bg1"/>
                </a:solidFill>
                <a:effectLst/>
                <a:latin typeface="Montserrat"/>
              </a:rPr>
            </a:br>
            <a:endParaRPr lang="it-IT" b="0" i="0" dirty="0">
              <a:solidFill>
                <a:schemeClr val="bg1"/>
              </a:solidFill>
              <a:effectLst/>
              <a:latin typeface="Montserrat"/>
            </a:endParaRPr>
          </a:p>
        </p:txBody>
      </p:sp>
      <p:sp>
        <p:nvSpPr>
          <p:cNvPr id="12" name="CasellaDiTesto 11">
            <a:extLst>
              <a:ext uri="{FF2B5EF4-FFF2-40B4-BE49-F238E27FC236}">
                <a16:creationId xmlns:a16="http://schemas.microsoft.com/office/drawing/2014/main" id="{AB7F7709-F8E8-4E98-AB12-516DDA15491E}"/>
              </a:ext>
            </a:extLst>
          </p:cNvPr>
          <p:cNvSpPr txBox="1"/>
          <p:nvPr/>
        </p:nvSpPr>
        <p:spPr>
          <a:xfrm>
            <a:off x="2652208" y="534616"/>
            <a:ext cx="8475623" cy="707886"/>
          </a:xfrm>
          <a:prstGeom prst="rect">
            <a:avLst/>
          </a:prstGeom>
          <a:noFill/>
        </p:spPr>
        <p:txBody>
          <a:bodyPr wrap="square" rtlCol="0">
            <a:spAutoFit/>
          </a:bodyPr>
          <a:lstStyle/>
          <a:p>
            <a:r>
              <a:rPr lang="it-IT" sz="2000" b="1" dirty="0">
                <a:solidFill>
                  <a:schemeClr val="bg1"/>
                </a:solidFill>
              </a:rPr>
              <a:t>COSA E’ STATO FATTO DA ADOC ROMA E LAZIO E CONFCONSUMATORI LAZIO?</a:t>
            </a:r>
          </a:p>
          <a:p>
            <a:r>
              <a:rPr lang="it-IT" sz="2000" b="1" dirty="0">
                <a:solidFill>
                  <a:schemeClr val="bg1"/>
                </a:solidFill>
              </a:rPr>
              <a:t>- MONITORAGGIO E CONTROLLO PREZZI AL CONSUMO NELLA REGIONE LAZIO </a:t>
            </a:r>
          </a:p>
        </p:txBody>
      </p:sp>
    </p:spTree>
    <p:extLst>
      <p:ext uri="{BB962C8B-B14F-4D97-AF65-F5344CB8AC3E}">
        <p14:creationId xmlns:p14="http://schemas.microsoft.com/office/powerpoint/2010/main" val="3916184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otrebbe essere un'immagine raffigurante pizza e il seguente testo &quot;N MASCHERINE CERTIFICATE FFP2 CE € 0,40 LPEZZO 50 PEZZI €19.90 20 PEZZI €8.00 10 PEZZI €4.00&quot;">
            <a:extLst>
              <a:ext uri="{FF2B5EF4-FFF2-40B4-BE49-F238E27FC236}">
                <a16:creationId xmlns:a16="http://schemas.microsoft.com/office/drawing/2014/main" id="{4BF16577-BA8F-441B-AC55-4A56E8B6F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 r="2" b="2"/>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trebbe essere un'immagine raffigurante il seguente testo &quot;SPOr 96 S 60 00 PULSOSSIMETRO €12.90 FFP2 10pz €6.80 40pz €27.50 50pz €33.50&quot;">
            <a:extLst>
              <a:ext uri="{FF2B5EF4-FFF2-40B4-BE49-F238E27FC236}">
                <a16:creationId xmlns:a16="http://schemas.microsoft.com/office/drawing/2014/main" id="{53162974-8E82-47D5-B36B-AC2157CD1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1200" r="2" b="8096"/>
          <a:stretch/>
        </p:blipFill>
        <p:spPr bwMode="auto">
          <a:xfrm>
            <a:off x="6176433"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66D2B05A-1BA6-4C7F-BBDE-B27DAEC04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165139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ssuna descrizione della foto disponibile.">
            <a:extLst>
              <a:ext uri="{FF2B5EF4-FFF2-40B4-BE49-F238E27FC236}">
                <a16:creationId xmlns:a16="http://schemas.microsoft.com/office/drawing/2014/main" id="{985A6EF7-3701-4092-A664-2EF095271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61" r="-1" b="10833"/>
          <a:stretch/>
        </p:blipFill>
        <p:spPr bwMode="auto">
          <a:xfrm>
            <a:off x="838200" y="233807"/>
            <a:ext cx="10468866"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84A25084-75C9-4301-B612-35931B0A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2940569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6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otrebbe essere un cartone raffigurante una o più persone e il seguente testo &quot;PRENOTA TAMPONE ANTIGENICO PETAMP E TEST SIEROLOGICO PREZZI RIBASSATI: TAMPONE ANTIGENICO €20 TEST SIEROLOGICO RAPIDO DO €18 DOMICILIARE €45&quot;">
            <a:extLst>
              <a:ext uri="{FF2B5EF4-FFF2-40B4-BE49-F238E27FC236}">
                <a16:creationId xmlns:a16="http://schemas.microsoft.com/office/drawing/2014/main" id="{C0A8797A-5B35-4CBD-93CC-7937CB756B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9411"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F108F631-3F5E-4F71-895F-8641C5A0A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pic>
        <p:nvPicPr>
          <p:cNvPr id="7" name="Picture 2" descr="Potrebbe essere un'immagine raffigurante il seguente testo &quot;十 FARMACIA DE' SCHIAVI BLACK Farmacia e' Schiavi Via Schiavi 147/d (Roma) WEEK 062412062 3283474312 @farma_ ffarmacia 826N95 RXB MAKEUP MAKE UP EUPHIDRA 1+1 MASCHERINE 10 PEZZI 15,00 RVB LAB -30% EAU THERMALE Avene Puressentiel PURESSENTIEL -30% BURROCORPO AVENE -30% COSMETICA HIPP -50% ISDIN LOVE YOUR SKIN SPRAY PURIFICANTE 15,00 LabYNaTu laboratorio naturale ISDIN -30% DETERSIVI BIO -40%&quot;">
            <a:extLst>
              <a:ext uri="{FF2B5EF4-FFF2-40B4-BE49-F238E27FC236}">
                <a16:creationId xmlns:a16="http://schemas.microsoft.com/office/drawing/2014/main" id="{42CD1CB3-464E-4DB5-9C56-961DB39587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248" t="22686" r="23432" b="49447"/>
          <a:stretch/>
        </p:blipFill>
        <p:spPr bwMode="auto">
          <a:xfrm>
            <a:off x="6388467" y="1679713"/>
            <a:ext cx="5138530" cy="349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311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5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7"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Potrebbe essere un'immagine raffigurante il seguente testo &quot;FFP2 5 pezzi €4.99 10 pezzi €9.98 25 pezzi €24.90 50 pezzi €49.50 PULSOSSIMETRO €24.90 AMUCHINAGEL80ML AMUCHINA GEL €1.95 PREVENZIONE COVID CHIRURGICHE 50 pezzi adulti €8.50 50 pezzi bambini €8.50 THERMOSCANNER €17.90 SANITINA SAPONE IGIENIZZANTE 500ML €1.70&quot;">
            <a:extLst>
              <a:ext uri="{FF2B5EF4-FFF2-40B4-BE49-F238E27FC236}">
                <a16:creationId xmlns:a16="http://schemas.microsoft.com/office/drawing/2014/main" id="{7D055F46-BA28-45C5-8CE8-349EED3A92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9990" y="643467"/>
            <a:ext cx="665201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3C91B28B-5E6E-471F-A9AD-74AD2C973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4" y="5525710"/>
            <a:ext cx="1710242" cy="1403571"/>
          </a:xfrm>
          <a:prstGeom prst="rect">
            <a:avLst/>
          </a:prstGeom>
        </p:spPr>
      </p:pic>
    </p:spTree>
    <p:extLst>
      <p:ext uri="{BB962C8B-B14F-4D97-AF65-F5344CB8AC3E}">
        <p14:creationId xmlns:p14="http://schemas.microsoft.com/office/powerpoint/2010/main" val="2972362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36A2EC-364B-476E-B93E-41DCC49585A6}"/>
              </a:ext>
            </a:extLst>
          </p:cNvPr>
          <p:cNvSpPr>
            <a:spLocks noGrp="1"/>
          </p:cNvSpPr>
          <p:nvPr>
            <p:ph type="title"/>
          </p:nvPr>
        </p:nvSpPr>
        <p:spPr>
          <a:xfrm>
            <a:off x="2659529" y="2085788"/>
            <a:ext cx="6884895" cy="1496649"/>
          </a:xfrm>
        </p:spPr>
        <p:txBody>
          <a:bodyPr vert="horz" lIns="91440" tIns="45720" rIns="91440" bIns="45720" rtlCol="0" anchor="b">
            <a:normAutofit fontScale="90000"/>
          </a:bodyPr>
          <a:lstStyle/>
          <a:p>
            <a:pPr algn="ctr"/>
            <a:r>
              <a:rPr lang="it-IT" dirty="0"/>
              <a:t>GRAZIE PER L’ATTENZIONE </a:t>
            </a:r>
            <a:br>
              <a:rPr lang="it-IT" dirty="0"/>
            </a:br>
            <a:br>
              <a:rPr lang="it-IT" dirty="0"/>
            </a:br>
            <a:r>
              <a:rPr lang="it-IT" sz="1200" dirty="0"/>
              <a:t>Piano di attività annuale per la tutela dei consumatori e degli utenti – Annualità 2020 ai sensi del DGR 726 del 29 ottobre 2020 </a:t>
            </a:r>
            <a:br>
              <a:rPr lang="it-IT" sz="1200" dirty="0"/>
            </a:br>
            <a:endParaRPr lang="en-US" sz="3200" kern="1200" dirty="0">
              <a:latin typeface="+mj-lt"/>
              <a:ea typeface="+mj-ea"/>
              <a:cs typeface="+mj-cs"/>
            </a:endParaRPr>
          </a:p>
        </p:txBody>
      </p:sp>
      <p:pic>
        <p:nvPicPr>
          <p:cNvPr id="11" name="Immagine 10">
            <a:extLst>
              <a:ext uri="{FF2B5EF4-FFF2-40B4-BE49-F238E27FC236}">
                <a16:creationId xmlns:a16="http://schemas.microsoft.com/office/drawing/2014/main" id="{4F429907-D57F-4359-8E6C-2E17C36A0AAC}"/>
              </a:ext>
            </a:extLst>
          </p:cNvPr>
          <p:cNvPicPr>
            <a:picLocks noChangeAspect="1"/>
          </p:cNvPicPr>
          <p:nvPr/>
        </p:nvPicPr>
        <p:blipFill>
          <a:blip r:embed="rId2"/>
          <a:stretch>
            <a:fillRect/>
          </a:stretch>
        </p:blipFill>
        <p:spPr>
          <a:xfrm>
            <a:off x="0" y="5379691"/>
            <a:ext cx="1590203" cy="1585018"/>
          </a:xfrm>
          <a:prstGeom prst="rect">
            <a:avLst/>
          </a:prstGeom>
        </p:spPr>
      </p:pic>
      <p:pic>
        <p:nvPicPr>
          <p:cNvPr id="7" name="Immagine 6">
            <a:extLst>
              <a:ext uri="{FF2B5EF4-FFF2-40B4-BE49-F238E27FC236}">
                <a16:creationId xmlns:a16="http://schemas.microsoft.com/office/drawing/2014/main" id="{A3490E60-9BB5-4D55-8FFE-743242EA32B2}"/>
              </a:ext>
            </a:extLst>
          </p:cNvPr>
          <p:cNvPicPr>
            <a:picLocks noChangeAspect="1"/>
          </p:cNvPicPr>
          <p:nvPr/>
        </p:nvPicPr>
        <p:blipFill>
          <a:blip r:embed="rId3"/>
          <a:stretch>
            <a:fillRect/>
          </a:stretch>
        </p:blipFill>
        <p:spPr>
          <a:xfrm>
            <a:off x="3267186" y="3502619"/>
            <a:ext cx="1247136" cy="953692"/>
          </a:xfrm>
          <a:prstGeom prst="rect">
            <a:avLst/>
          </a:prstGeom>
        </p:spPr>
      </p:pic>
      <p:pic>
        <p:nvPicPr>
          <p:cNvPr id="9" name="Immagine 8">
            <a:extLst>
              <a:ext uri="{FF2B5EF4-FFF2-40B4-BE49-F238E27FC236}">
                <a16:creationId xmlns:a16="http://schemas.microsoft.com/office/drawing/2014/main" id="{4C42C433-EC5B-49AA-8796-C0E496598D30}"/>
              </a:ext>
            </a:extLst>
          </p:cNvPr>
          <p:cNvPicPr>
            <a:picLocks noChangeAspect="1"/>
          </p:cNvPicPr>
          <p:nvPr/>
        </p:nvPicPr>
        <p:blipFill>
          <a:blip r:embed="rId4" cstate="print"/>
          <a:stretch>
            <a:fillRect/>
          </a:stretch>
        </p:blipFill>
        <p:spPr>
          <a:xfrm>
            <a:off x="5200122" y="4456311"/>
            <a:ext cx="2122905" cy="1636696"/>
          </a:xfrm>
          <a:prstGeom prst="rect">
            <a:avLst/>
          </a:prstGeom>
        </p:spPr>
      </p:pic>
      <p:pic>
        <p:nvPicPr>
          <p:cNvPr id="4" name="Immagine 3">
            <a:extLst>
              <a:ext uri="{FF2B5EF4-FFF2-40B4-BE49-F238E27FC236}">
                <a16:creationId xmlns:a16="http://schemas.microsoft.com/office/drawing/2014/main" id="{F9E02B1E-72E2-4684-BE2F-58A5A2ACD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027" y="2498764"/>
            <a:ext cx="2643810" cy="3081130"/>
          </a:xfrm>
          <a:prstGeom prst="rect">
            <a:avLst/>
          </a:prstGeom>
        </p:spPr>
      </p:pic>
    </p:spTree>
    <p:extLst>
      <p:ext uri="{BB962C8B-B14F-4D97-AF65-F5344CB8AC3E}">
        <p14:creationId xmlns:p14="http://schemas.microsoft.com/office/powerpoint/2010/main" val="192869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D0248EF-1BF2-4138-BE1F-CFD02B93E176}"/>
              </a:ext>
            </a:extLst>
          </p:cNvPr>
          <p:cNvSpPr>
            <a:spLocks noGrp="1"/>
          </p:cNvSpPr>
          <p:nvPr>
            <p:ph type="title"/>
          </p:nvPr>
        </p:nvSpPr>
        <p:spPr>
          <a:xfrm>
            <a:off x="994573" y="1849420"/>
            <a:ext cx="4274702" cy="3215373"/>
          </a:xfrm>
        </p:spPr>
        <p:txBody>
          <a:bodyPr>
            <a:normAutofit fontScale="90000"/>
          </a:bodyPr>
          <a:lstStyle/>
          <a:p>
            <a:pPr algn="ctr"/>
            <a:r>
              <a:rPr lang="it-IT" dirty="0">
                <a:solidFill>
                  <a:schemeClr val="bg1"/>
                </a:solidFill>
              </a:rPr>
              <a:t>ANALISI DEI DATI DEL QUESTIONARIO ANONIMO – GENNAIO/MAGGIO 2021</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egnaposto contenuto 2">
            <a:extLst>
              <a:ext uri="{FF2B5EF4-FFF2-40B4-BE49-F238E27FC236}">
                <a16:creationId xmlns:a16="http://schemas.microsoft.com/office/drawing/2014/main" id="{6D46C650-A1F6-441B-B52F-7014B27D2F49}"/>
              </a:ext>
            </a:extLst>
          </p:cNvPr>
          <p:cNvSpPr>
            <a:spLocks noGrp="1"/>
          </p:cNvSpPr>
          <p:nvPr>
            <p:ph idx="1"/>
          </p:nvPr>
        </p:nvSpPr>
        <p:spPr>
          <a:xfrm>
            <a:off x="6300101" y="2076388"/>
            <a:ext cx="5217173" cy="2988405"/>
          </a:xfrm>
        </p:spPr>
        <p:txBody>
          <a:bodyPr>
            <a:normAutofit fontScale="92500" lnSpcReduction="10000"/>
          </a:bodyPr>
          <a:lstStyle/>
          <a:p>
            <a:pPr marL="0" indent="0" algn="just">
              <a:buNone/>
            </a:pPr>
            <a:r>
              <a:rPr lang="it-IT" dirty="0">
                <a:solidFill>
                  <a:schemeClr val="bg1"/>
                </a:solidFill>
              </a:rPr>
              <a:t>E’ nostra intenzione diffondere i dati acquisiti dal questionario sul monitoraggio dei prezzi, in modo tale da approfondire questo aspetto partendo dalle risposte e dalle segnalazioni dei consumatori. Ci soffermeremo sui dati acquisiti soprattutto in riferimento alle attrezzature informatiche e DPI</a:t>
            </a:r>
          </a:p>
          <a:p>
            <a:pPr marL="0" indent="0">
              <a:buNone/>
            </a:pPr>
            <a:endParaRPr lang="it-IT"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1" name="Immagine 20">
            <a:extLst>
              <a:ext uri="{FF2B5EF4-FFF2-40B4-BE49-F238E27FC236}">
                <a16:creationId xmlns:a16="http://schemas.microsoft.com/office/drawing/2014/main" id="{D8089F6C-0E55-462E-91D2-495582FFE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52" y="5433051"/>
            <a:ext cx="1710242" cy="1403571"/>
          </a:xfrm>
          <a:prstGeom prst="rect">
            <a:avLst/>
          </a:prstGeom>
        </p:spPr>
      </p:pic>
    </p:spTree>
    <p:extLst>
      <p:ext uri="{BB962C8B-B14F-4D97-AF65-F5344CB8AC3E}">
        <p14:creationId xmlns:p14="http://schemas.microsoft.com/office/powerpoint/2010/main" val="294737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16BDB4C-B240-4D92-B20F-331B5AEE9F7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291470" y="3558209"/>
            <a:ext cx="5804451" cy="2998304"/>
          </a:xfrm>
          <a:prstGeom prst="rect">
            <a:avLst/>
          </a:prstGeom>
          <a:noFill/>
        </p:spPr>
      </p:pic>
      <p:sp>
        <p:nvSpPr>
          <p:cNvPr id="10" name="Rectangle 9">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8FAE686F-76C7-4651-A298-AAAECDAE8E0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11758" y="3558209"/>
            <a:ext cx="5426764" cy="2998304"/>
          </a:xfrm>
          <a:prstGeom prst="rect">
            <a:avLst/>
          </a:prstGeom>
          <a:noFill/>
        </p:spPr>
      </p:pic>
      <p:pic>
        <p:nvPicPr>
          <p:cNvPr id="3" name="Immagine 2">
            <a:extLst>
              <a:ext uri="{FF2B5EF4-FFF2-40B4-BE49-F238E27FC236}">
                <a16:creationId xmlns:a16="http://schemas.microsoft.com/office/drawing/2014/main" id="{F0DE313F-C75A-493D-B2A6-E8C68AB9D98E}"/>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496877" y="228600"/>
            <a:ext cx="5529471" cy="3071191"/>
          </a:xfrm>
          <a:prstGeom prst="rect">
            <a:avLst/>
          </a:prstGeom>
          <a:noFill/>
        </p:spPr>
      </p:pic>
      <p:sp>
        <p:nvSpPr>
          <p:cNvPr id="6" name="CasellaDiTesto 5">
            <a:extLst>
              <a:ext uri="{FF2B5EF4-FFF2-40B4-BE49-F238E27FC236}">
                <a16:creationId xmlns:a16="http://schemas.microsoft.com/office/drawing/2014/main" id="{667D1208-D1DB-46F8-AFD4-A85722D2EF1D}"/>
              </a:ext>
            </a:extLst>
          </p:cNvPr>
          <p:cNvSpPr txBox="1"/>
          <p:nvPr/>
        </p:nvSpPr>
        <p:spPr>
          <a:xfrm>
            <a:off x="639096" y="814656"/>
            <a:ext cx="4084983" cy="1384995"/>
          </a:xfrm>
          <a:prstGeom prst="rect">
            <a:avLst/>
          </a:prstGeom>
          <a:noFill/>
        </p:spPr>
        <p:txBody>
          <a:bodyPr wrap="square" rtlCol="0">
            <a:spAutoFit/>
          </a:bodyPr>
          <a:lstStyle/>
          <a:p>
            <a:pPr marL="0" indent="0" algn="just">
              <a:buNone/>
            </a:pPr>
            <a:r>
              <a:rPr lang="it-IT" sz="2800" dirty="0"/>
              <a:t>ANALISI SU UN CAMPIONE DI 200 ABITANTI DELLA REGIONE LAZIO</a:t>
            </a:r>
          </a:p>
        </p:txBody>
      </p:sp>
      <p:pic>
        <p:nvPicPr>
          <p:cNvPr id="15" name="Immagine 14">
            <a:extLst>
              <a:ext uri="{FF2B5EF4-FFF2-40B4-BE49-F238E27FC236}">
                <a16:creationId xmlns:a16="http://schemas.microsoft.com/office/drawing/2014/main" id="{32A2E271-B052-4D0F-A1B2-5F4BC64BF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115" y="1896220"/>
            <a:ext cx="1710242" cy="1403571"/>
          </a:xfrm>
          <a:prstGeom prst="rect">
            <a:avLst/>
          </a:prstGeom>
        </p:spPr>
      </p:pic>
    </p:spTree>
    <p:extLst>
      <p:ext uri="{BB962C8B-B14F-4D97-AF65-F5344CB8AC3E}">
        <p14:creationId xmlns:p14="http://schemas.microsoft.com/office/powerpoint/2010/main" val="159299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24CCF49-7196-4C63-947B-E01B61B91D25}"/>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en-US" sz="3200" kern="1200" dirty="0">
                <a:solidFill>
                  <a:schemeClr val="bg1"/>
                </a:solidFill>
                <a:latin typeface="+mj-lt"/>
                <a:ea typeface="+mj-ea"/>
                <a:cs typeface="+mj-cs"/>
              </a:rPr>
              <a:t>INCREMENTO DEI PREZZI PER ATTREZZATURE INFORMATICHE E MEDICINALI (DPI COVID-19)</a:t>
            </a:r>
          </a:p>
        </p:txBody>
      </p:sp>
      <p:pic>
        <p:nvPicPr>
          <p:cNvPr id="4" name="Segnaposto contenuto 3">
            <a:extLst>
              <a:ext uri="{FF2B5EF4-FFF2-40B4-BE49-F238E27FC236}">
                <a16:creationId xmlns:a16="http://schemas.microsoft.com/office/drawing/2014/main" id="{9A308C08-89D1-48AE-A60D-2A735B13482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56582" y="1820334"/>
            <a:ext cx="10278836" cy="4394199"/>
          </a:xfrm>
          <a:prstGeom prst="rect">
            <a:avLst/>
          </a:prstGeom>
          <a:noFill/>
        </p:spPr>
      </p:pic>
      <p:sp>
        <p:nvSpPr>
          <p:cNvPr id="6" name="Arco 5">
            <a:extLst>
              <a:ext uri="{FF2B5EF4-FFF2-40B4-BE49-F238E27FC236}">
                <a16:creationId xmlns:a16="http://schemas.microsoft.com/office/drawing/2014/main" id="{B33EBD78-EE2E-4A14-9EEB-20D94EFE1DAF}"/>
              </a:ext>
            </a:extLst>
          </p:cNvPr>
          <p:cNvSpPr/>
          <p:nvPr/>
        </p:nvSpPr>
        <p:spPr>
          <a:xfrm>
            <a:off x="3036163" y="3746377"/>
            <a:ext cx="1704513" cy="1873188"/>
          </a:xfrm>
          <a:prstGeom prst="arc">
            <a:avLst>
              <a:gd name="adj1" fmla="val 16200000"/>
              <a:gd name="adj2" fmla="val 1612385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Arco 6">
            <a:extLst>
              <a:ext uri="{FF2B5EF4-FFF2-40B4-BE49-F238E27FC236}">
                <a16:creationId xmlns:a16="http://schemas.microsoft.com/office/drawing/2014/main" id="{FA3308BB-E2C1-4996-AE43-04FCB665B887}"/>
              </a:ext>
            </a:extLst>
          </p:cNvPr>
          <p:cNvSpPr/>
          <p:nvPr/>
        </p:nvSpPr>
        <p:spPr>
          <a:xfrm>
            <a:off x="4856085" y="3604334"/>
            <a:ext cx="1491449" cy="2210540"/>
          </a:xfrm>
          <a:prstGeom prst="arc">
            <a:avLst>
              <a:gd name="adj1" fmla="val 16200000"/>
              <a:gd name="adj2" fmla="val 16015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0" name="Immagine 9">
            <a:extLst>
              <a:ext uri="{FF2B5EF4-FFF2-40B4-BE49-F238E27FC236}">
                <a16:creationId xmlns:a16="http://schemas.microsoft.com/office/drawing/2014/main" id="{87CB1BCC-C7A3-4473-A78A-A75A2BDD2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 y="5263688"/>
            <a:ext cx="1622968" cy="1594312"/>
          </a:xfrm>
          <a:prstGeom prst="rect">
            <a:avLst/>
          </a:prstGeom>
        </p:spPr>
      </p:pic>
    </p:spTree>
    <p:extLst>
      <p:ext uri="{BB962C8B-B14F-4D97-AF65-F5344CB8AC3E}">
        <p14:creationId xmlns:p14="http://schemas.microsoft.com/office/powerpoint/2010/main" val="89366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olo 1">
            <a:extLst>
              <a:ext uri="{FF2B5EF4-FFF2-40B4-BE49-F238E27FC236}">
                <a16:creationId xmlns:a16="http://schemas.microsoft.com/office/drawing/2014/main" id="{9B08B58F-F785-4722-9079-5ADFA534C1C2}"/>
              </a:ext>
            </a:extLst>
          </p:cNvPr>
          <p:cNvSpPr>
            <a:spLocks noGrp="1"/>
          </p:cNvSpPr>
          <p:nvPr>
            <p:ph type="title"/>
          </p:nvPr>
        </p:nvSpPr>
        <p:spPr>
          <a:xfrm>
            <a:off x="838200" y="2120113"/>
            <a:ext cx="4905401" cy="3313702"/>
          </a:xfrm>
        </p:spPr>
        <p:txBody>
          <a:bodyPr>
            <a:normAutofit fontScale="90000"/>
          </a:bodyPr>
          <a:lstStyle/>
          <a:p>
            <a:pPr algn="ctr"/>
            <a:r>
              <a:rPr lang="it-IT" sz="4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Si riscontrano, inoltre, alterazioni dei prezzi per i seguenti prodotti: (Incremento dei Prezzi)</a:t>
            </a:r>
            <a:br>
              <a:rPr lang="it-IT" sz="4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it-IT" sz="4100" dirty="0">
              <a:solidFill>
                <a:schemeClr val="bg1"/>
              </a:solidFill>
            </a:endParaRPr>
          </a:p>
        </p:txBody>
      </p:sp>
      <p:sp>
        <p:nvSpPr>
          <p:cNvPr id="3" name="Segnaposto contenuto 2">
            <a:extLst>
              <a:ext uri="{FF2B5EF4-FFF2-40B4-BE49-F238E27FC236}">
                <a16:creationId xmlns:a16="http://schemas.microsoft.com/office/drawing/2014/main" id="{17128A1F-76F7-402A-B69C-9068CA08A804}"/>
              </a:ext>
            </a:extLst>
          </p:cNvPr>
          <p:cNvSpPr>
            <a:spLocks noGrp="1"/>
          </p:cNvSpPr>
          <p:nvPr>
            <p:ph idx="1"/>
          </p:nvPr>
        </p:nvSpPr>
        <p:spPr>
          <a:xfrm>
            <a:off x="6477270" y="1130846"/>
            <a:ext cx="4974771" cy="4351338"/>
          </a:xfrm>
        </p:spPr>
        <p:txBody>
          <a:bodyPr numCol="3">
            <a:normAutofit/>
          </a:bodyPr>
          <a:lstStyle/>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Guanti</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Mascherine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Computer</a:t>
            </a:r>
            <a:r>
              <a:rPr lang="it-IT" sz="1300" dirty="0">
                <a:solidFill>
                  <a:schemeClr val="bg1"/>
                </a:solidFill>
                <a:latin typeface="Calibri" panose="020F0502020204030204" pitchFamily="34" charset="0"/>
                <a:ea typeface="Calibri" panose="020F0502020204030204" pitchFamily="34" charset="0"/>
                <a:cs typeface="Arial" panose="020B0604020202020204" pitchFamily="34" charset="0"/>
              </a:rPr>
              <a:t>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Abbonamenti per Streaming Gaming (Videogiochi e Attrezzature da Gioco) </a:t>
            </a:r>
          </a:p>
          <a:p>
            <a:pPr>
              <a:spcAft>
                <a:spcPts val="800"/>
              </a:spcAft>
              <a:buFont typeface="Wingdings" panose="05000000000000000000" pitchFamily="2" charset="2"/>
              <a:buChar char="§"/>
            </a:pPr>
            <a:r>
              <a:rPr lang="en-US"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Formula “All You Can Eat” </a:t>
            </a: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nei</a:t>
            </a:r>
            <a:r>
              <a:rPr lang="en-US"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ristoranti</a:t>
            </a:r>
            <a:r>
              <a:rPr lang="en-US"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aderenti</a:t>
            </a:r>
            <a:endPar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buFont typeface="Wingdings" panose="05000000000000000000" pitchFamily="2" charset="2"/>
              <a:buChar char="§"/>
            </a:pP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Frutta</a:t>
            </a:r>
            <a:r>
              <a:rPr lang="en-US"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e </a:t>
            </a: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Verdura</a:t>
            </a:r>
            <a:r>
              <a:rPr lang="it-IT" sz="1300" dirty="0">
                <a:solidFill>
                  <a:schemeClr val="bg1"/>
                </a:solidFill>
                <a:latin typeface="Calibri" panose="020F0502020204030204" pitchFamily="34" charset="0"/>
                <a:ea typeface="Calibri" panose="020F0502020204030204" pitchFamily="34" charset="0"/>
                <a:cs typeface="Arial" panose="020B0604020202020204" pitchFamily="34" charset="0"/>
              </a:rPr>
              <a:t> </a:t>
            </a:r>
          </a:p>
          <a:p>
            <a:pPr>
              <a:spcAft>
                <a:spcPts val="800"/>
              </a:spcAft>
              <a:buFont typeface="Wingdings" panose="05000000000000000000" pitchFamily="2" charset="2"/>
              <a:buChar char="§"/>
            </a:pP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Macchinari</a:t>
            </a:r>
            <a:r>
              <a:rPr lang="en-US"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ed </a:t>
            </a: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Attrezzature</a:t>
            </a:r>
            <a:r>
              <a:rPr lang="en-US"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per </a:t>
            </a:r>
            <a:r>
              <a:rPr lang="en-US"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Palestre</a:t>
            </a:r>
            <a:r>
              <a:rPr lang="it-IT" sz="1300" dirty="0">
                <a:solidFill>
                  <a:schemeClr val="bg1"/>
                </a:solidFill>
                <a:latin typeface="Calibri" panose="020F0502020204030204" pitchFamily="34" charset="0"/>
                <a:ea typeface="Calibri" panose="020F0502020204030204" pitchFamily="34" charset="0"/>
                <a:cs typeface="Arial" panose="020B0604020202020204" pitchFamily="34" charset="0"/>
              </a:rPr>
              <a:t>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Gel (</a:t>
            </a:r>
            <a:r>
              <a:rPr lang="it-IT"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Amuchina,Sanitina,Etc</a:t>
            </a: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Attrezzature Musicali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Microfoni per Studio Attrezzatura Disc Jockey (Per DJ)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Benzina</a:t>
            </a:r>
            <a:r>
              <a:rPr lang="it-IT" sz="1300" dirty="0">
                <a:solidFill>
                  <a:schemeClr val="bg1"/>
                </a:solidFill>
                <a:latin typeface="Calibri" panose="020F0502020204030204" pitchFamily="34" charset="0"/>
                <a:ea typeface="Calibri" panose="020F0502020204030204" pitchFamily="34" charset="0"/>
                <a:cs typeface="Arial" panose="020B0604020202020204" pitchFamily="34" charset="0"/>
              </a:rPr>
              <a:t>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Pesce</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Strumenti per </a:t>
            </a:r>
            <a:r>
              <a:rPr lang="it-IT" sz="13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SmartWorking</a:t>
            </a:r>
            <a:r>
              <a:rPr lang="it-IT" sz="13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Piattaforme Web Conference </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Abbonamenti (Servizi e Trasporti)</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Integratori</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Prodotti per la persona</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Schede Grafiche (Componente dei Computer)</a:t>
            </a:r>
          </a:p>
          <a:p>
            <a:pPr>
              <a:spcAft>
                <a:spcPts val="800"/>
              </a:spcAft>
              <a:buFont typeface="Wingdings" panose="05000000000000000000" pitchFamily="2" charset="2"/>
              <a:buChar char="§"/>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Telefonia Fissa e Mobile</a:t>
            </a:r>
          </a:p>
          <a:p>
            <a:pPr marL="0" indent="0">
              <a:spcAft>
                <a:spcPts val="800"/>
              </a:spcAft>
              <a:buNone/>
            </a:pPr>
            <a:r>
              <a:rPr lang="it-IT" sz="13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endParaRPr lang="it-IT" sz="1300" dirty="0">
              <a:solidFill>
                <a:schemeClr val="bg1"/>
              </a:solidFill>
            </a:endParaRPr>
          </a:p>
        </p:txBody>
      </p:sp>
      <p:pic>
        <p:nvPicPr>
          <p:cNvPr id="39" name="Immagine 38">
            <a:extLst>
              <a:ext uri="{FF2B5EF4-FFF2-40B4-BE49-F238E27FC236}">
                <a16:creationId xmlns:a16="http://schemas.microsoft.com/office/drawing/2014/main" id="{947BE3D1-910F-4A82-B470-323BB74F8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4" y="5437656"/>
            <a:ext cx="1710242" cy="1403571"/>
          </a:xfrm>
          <a:prstGeom prst="rect">
            <a:avLst/>
          </a:prstGeom>
        </p:spPr>
      </p:pic>
    </p:spTree>
    <p:extLst>
      <p:ext uri="{BB962C8B-B14F-4D97-AF65-F5344CB8AC3E}">
        <p14:creationId xmlns:p14="http://schemas.microsoft.com/office/powerpoint/2010/main" val="32972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13E6AD-AA75-442D-ABAE-AB9EB056417E}"/>
              </a:ext>
            </a:extLst>
          </p:cNvPr>
          <p:cNvSpPr>
            <a:spLocks noGrp="1"/>
          </p:cNvSpPr>
          <p:nvPr>
            <p:ph type="ctrTitle"/>
          </p:nvPr>
        </p:nvSpPr>
        <p:spPr>
          <a:xfrm>
            <a:off x="1444101" y="1734019"/>
            <a:ext cx="9144000" cy="3021691"/>
          </a:xfrm>
        </p:spPr>
        <p:txBody>
          <a:bodyPr>
            <a:normAutofit fontScale="90000"/>
          </a:bodyPr>
          <a:lstStyle/>
          <a:p>
            <a:r>
              <a:rPr lang="it-IT" dirty="0"/>
              <a:t>(ANDIAMO AD ANALIZZARE L’ANDAMENTO DEI PREZZI DELLE ATTREZZATURE IN FORMATICHE) DIAPOSITIVE ING. BERTI</a:t>
            </a:r>
          </a:p>
        </p:txBody>
      </p:sp>
    </p:spTree>
    <p:extLst>
      <p:ext uri="{BB962C8B-B14F-4D97-AF65-F5344CB8AC3E}">
        <p14:creationId xmlns:p14="http://schemas.microsoft.com/office/powerpoint/2010/main" val="332714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4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AB06FBE8-EB87-474C-B833-044C768E55B7}"/>
              </a:ext>
            </a:extLst>
          </p:cNvPr>
          <p:cNvSpPr>
            <a:spLocks noGrp="1"/>
          </p:cNvSpPr>
          <p:nvPr>
            <p:ph type="title"/>
          </p:nvPr>
        </p:nvSpPr>
        <p:spPr>
          <a:xfrm>
            <a:off x="4384039" y="365125"/>
            <a:ext cx="7164493" cy="1325563"/>
          </a:xfrm>
        </p:spPr>
        <p:txBody>
          <a:bodyPr>
            <a:normAutofit fontScale="90000"/>
          </a:bodyPr>
          <a:lstStyle/>
          <a:p>
            <a:r>
              <a:rPr lang="it-IT" sz="3100" dirty="0"/>
              <a:t>ANDAMENTO PREZZI AD INIZIO EMERGENZA SANITARIA:</a:t>
            </a:r>
            <a:br>
              <a:rPr lang="it-IT" sz="3100" dirty="0"/>
            </a:br>
            <a:r>
              <a:rPr lang="it-IT" dirty="0"/>
              <a:t>- </a:t>
            </a:r>
            <a:r>
              <a:rPr lang="it-IT" sz="2800" dirty="0"/>
              <a:t>DPI,GEL IGIENIZZANTE, TAMPONI, TEST SIEROLOGICI E SANIFICAZIONI DI LOCALI </a:t>
            </a:r>
            <a:endParaRPr lang="it-IT" dirty="0"/>
          </a:p>
        </p:txBody>
      </p:sp>
      <p:sp>
        <p:nvSpPr>
          <p:cNvPr id="3" name="Segnaposto contenuto 2">
            <a:extLst>
              <a:ext uri="{FF2B5EF4-FFF2-40B4-BE49-F238E27FC236}">
                <a16:creationId xmlns:a16="http://schemas.microsoft.com/office/drawing/2014/main" id="{5604CF1E-E483-4C3E-95CC-D23978F666A7}"/>
              </a:ext>
            </a:extLst>
          </p:cNvPr>
          <p:cNvSpPr>
            <a:spLocks noGrp="1"/>
          </p:cNvSpPr>
          <p:nvPr>
            <p:ph idx="1"/>
          </p:nvPr>
        </p:nvSpPr>
        <p:spPr>
          <a:xfrm>
            <a:off x="4458536" y="2213769"/>
            <a:ext cx="7161017" cy="4121149"/>
          </a:xfrm>
        </p:spPr>
        <p:txBody>
          <a:bodyPr>
            <a:normAutofit/>
          </a:bodyPr>
          <a:lstStyle/>
          <a:p>
            <a:pPr marL="0" indent="0" algn="just">
              <a:buNone/>
            </a:pPr>
            <a:r>
              <a:rPr lang="it-IT" sz="2000" b="0" i="0" dirty="0">
                <a:effectLst/>
                <a:latin typeface="Calluna"/>
              </a:rPr>
              <a:t>Da quando è iniziata l'emergenza Coronavirus la grande richiesta di </a:t>
            </a:r>
            <a:r>
              <a:rPr lang="it-IT" sz="2000" b="1" i="0" dirty="0">
                <a:effectLst/>
                <a:latin typeface="Calluna"/>
              </a:rPr>
              <a:t>guanti</a:t>
            </a:r>
            <a:r>
              <a:rPr lang="it-IT" sz="2000" b="0" i="0" dirty="0">
                <a:effectLst/>
                <a:latin typeface="Calluna"/>
              </a:rPr>
              <a:t>, </a:t>
            </a:r>
            <a:r>
              <a:rPr lang="it-IT" sz="2000" b="1" i="0" dirty="0">
                <a:effectLst/>
                <a:latin typeface="Calluna"/>
              </a:rPr>
              <a:t>gel per le mani e mascherine </a:t>
            </a:r>
            <a:r>
              <a:rPr lang="it-IT" sz="2000" b="0" i="0" dirty="0">
                <a:effectLst/>
                <a:latin typeface="Calluna"/>
              </a:rPr>
              <a:t>ha fatto schizzare in alto il prezzo dei dispositivi di protezione individuale con rincari fino al 400%. Dopo l'aumento ingiustificato di questi ultimi, le spinte speculative si sono riversate anche</a:t>
            </a:r>
            <a:r>
              <a:rPr lang="it-IT" sz="2000" b="1" dirty="0">
                <a:latin typeface="Calluna"/>
              </a:rPr>
              <a:t> </a:t>
            </a:r>
            <a:r>
              <a:rPr lang="it-IT" sz="2000" dirty="0">
                <a:latin typeface="Calluna"/>
              </a:rPr>
              <a:t>su</a:t>
            </a:r>
            <a:r>
              <a:rPr lang="it-IT" sz="2000" b="1" i="0" dirty="0">
                <a:effectLst/>
                <a:latin typeface="Calluna"/>
              </a:rPr>
              <a:t> tamponi, test sierologici</a:t>
            </a:r>
            <a:r>
              <a:rPr lang="it-IT" sz="2000" b="1" dirty="0">
                <a:latin typeface="Calluna"/>
              </a:rPr>
              <a:t>  e </a:t>
            </a:r>
            <a:r>
              <a:rPr lang="it-IT" sz="2000" b="1" i="0" dirty="0">
                <a:effectLst/>
                <a:latin typeface="Calluna"/>
              </a:rPr>
              <a:t>sanificazioni</a:t>
            </a:r>
            <a:r>
              <a:rPr lang="it-IT" sz="2000" b="0" i="0" dirty="0">
                <a:effectLst/>
                <a:latin typeface="Calluna"/>
              </a:rPr>
              <a:t> di locali.</a:t>
            </a:r>
          </a:p>
          <a:p>
            <a:pPr marL="0" indent="0" algn="just">
              <a:buNone/>
            </a:pPr>
            <a:r>
              <a:rPr lang="it-IT" sz="2000" b="0" i="0" dirty="0">
                <a:effectLst/>
                <a:latin typeface="Noto Sans"/>
              </a:rPr>
              <a:t>Ci siamo trovati totalmente impreparati, perché non avevamo aziende che producevano questi dispositivi a sufficienza. Quindi ci sono stati fenomeni speculativi.</a:t>
            </a:r>
          </a:p>
          <a:p>
            <a:pPr marL="0" indent="0" algn="just">
              <a:buNone/>
            </a:pPr>
            <a:r>
              <a:rPr lang="it-IT" sz="2000" b="0" i="0" dirty="0">
                <a:effectLst/>
                <a:latin typeface="Noto Sans"/>
              </a:rPr>
              <a:t>Le Associazioni per la difesa e tutela dei consumatori hanno girato segnalazioni all’Antitrust, e i casi più eclatanti all’Autorità giudiziaria.</a:t>
            </a:r>
            <a:endParaRPr lang="it-IT" sz="2000" b="0" i="0" dirty="0">
              <a:effectLst/>
              <a:latin typeface="Calluna"/>
            </a:endParaRPr>
          </a:p>
          <a:p>
            <a:pPr marL="0" indent="0" algn="just">
              <a:buNone/>
            </a:pPr>
            <a:endParaRPr lang="it-IT" sz="2000" dirty="0"/>
          </a:p>
        </p:txBody>
      </p:sp>
      <p:pic>
        <p:nvPicPr>
          <p:cNvPr id="85" name="Immagine 84">
            <a:extLst>
              <a:ext uri="{FF2B5EF4-FFF2-40B4-BE49-F238E27FC236}">
                <a16:creationId xmlns:a16="http://schemas.microsoft.com/office/drawing/2014/main" id="{4FBEC127-D29A-4B26-B347-5DEE096B3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52" y="5433051"/>
            <a:ext cx="1710242" cy="1403571"/>
          </a:xfrm>
          <a:prstGeom prst="rect">
            <a:avLst/>
          </a:prstGeom>
        </p:spPr>
      </p:pic>
    </p:spTree>
    <p:extLst>
      <p:ext uri="{BB962C8B-B14F-4D97-AF65-F5344CB8AC3E}">
        <p14:creationId xmlns:p14="http://schemas.microsoft.com/office/powerpoint/2010/main" val="34243907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4929</TotalTime>
  <Words>1561</Words>
  <Application>Microsoft Office PowerPoint</Application>
  <PresentationFormat>Widescreen</PresentationFormat>
  <Paragraphs>95</Paragraphs>
  <Slides>34</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34</vt:i4>
      </vt:variant>
    </vt:vector>
  </HeadingPairs>
  <TitlesOfParts>
    <vt:vector size="48" baseType="lpstr">
      <vt:lpstr>Arial</vt:lpstr>
      <vt:lpstr>Barlow</vt:lpstr>
      <vt:lpstr>Calibri</vt:lpstr>
      <vt:lpstr>Calibri Light</vt:lpstr>
      <vt:lpstr>Calluna</vt:lpstr>
      <vt:lpstr>inherit</vt:lpstr>
      <vt:lpstr>Montserrat</vt:lpstr>
      <vt:lpstr>Noto Sans</vt:lpstr>
      <vt:lpstr>Roboto</vt:lpstr>
      <vt:lpstr>Segoe UI Historic</vt:lpstr>
      <vt:lpstr>Times New Roman</vt:lpstr>
      <vt:lpstr>title-regular</vt:lpstr>
      <vt:lpstr>Wingdings</vt:lpstr>
      <vt:lpstr>Tema di Office</vt:lpstr>
      <vt:lpstr>MONITORAGGIO E CONTROLLO PREZZI AL CONSUMO – REGIONE LAZIO  </vt:lpstr>
      <vt:lpstr>Presentazione standard di PowerPoint</vt:lpstr>
      <vt:lpstr>Presentazione standard di PowerPoint</vt:lpstr>
      <vt:lpstr>ANALISI DEI DATI DEL QUESTIONARIO ANONIMO – GENNAIO/MAGGIO 2021</vt:lpstr>
      <vt:lpstr>Presentazione standard di PowerPoint</vt:lpstr>
      <vt:lpstr>INCREMENTO DEI PREZZI PER ATTREZZATURE INFORMATICHE E MEDICINALI (DPI COVID-19)</vt:lpstr>
      <vt:lpstr>Si riscontrano, inoltre, alterazioni dei prezzi per i seguenti prodotti: (Incremento dei Prezzi) </vt:lpstr>
      <vt:lpstr>(ANDIAMO AD ANALIZZARE L’ANDAMENTO DEI PREZZI DELLE ATTREZZATURE IN FORMATICHE) DIAPOSITIVE ING. BERTI</vt:lpstr>
      <vt:lpstr>ANDAMENTO PREZZI AD INIZIO EMERGENZA SANITARIA: - DPI,GEL IGIENIZZANTE, TAMPONI, TEST SIEROLOGICI E SANIFICAZIONI DI LOCALI </vt:lpstr>
      <vt:lpstr>ALCUNI ESEMPI DI RINCARI NEL PRIMO PERIODO DI EMERGENZA SANITARIA </vt:lpstr>
      <vt:lpstr>Presentazione standard di PowerPoint</vt:lpstr>
      <vt:lpstr>Presentazione standard di PowerPoint</vt:lpstr>
      <vt:lpstr>GUANTI MONOUSO IN LATTICE: venduti a confezioni da 100 con aumenti che vanno dal 150 al 400 percento. Quelli che fino a pochi mesi prima costavano al massimo 5 euro a scatola, ad inizio pandemia sono arrivati anche a cifre intorno ai 15€.</vt:lpstr>
      <vt:lpstr>GEL IGIENIZZANTE  PER LE MANI:</vt:lpstr>
      <vt:lpstr>TAMPONI  E SIEROLOGICI</vt:lpstr>
      <vt:lpstr>TAMPONI  E SIEROLOGICI</vt:lpstr>
      <vt:lpstr>Presentazione standard di PowerPoint</vt:lpstr>
      <vt:lpstr>SITUAZIONE ATTUALE – TAMPONI E SIEROLOGICI</vt:lpstr>
      <vt:lpstr>SANIFICAZIONI AMBIENTI</vt:lpstr>
      <vt:lpstr>Possibili manovre fraudolente e speculative nel settore delle sanificazioni che realizzano i reati di frode in commercio, truffa aggravata, e pratiche commerciali ingannevoli e scorrette.   </vt:lpstr>
      <vt:lpstr>Ad inizio Fase 2 nel web e nei social stava letteralmente esplodendo un business illegale sulla sanificazione: attraverso post ed annunci accattivanti, infatti, diversi operatori senza i requisiti di legge propongono a datori di lavoro, amministratori di condominio o a semplici privati, interventi di sanificazione senza alcuna certificazione e senza nessuna garanzia per la salute dei cittadini e dell’ambiente. </vt:lpstr>
      <vt:lpstr>L’ALLARME SUI PREZZI </vt:lpstr>
      <vt:lpstr>Presentazione standard di PowerPoint</vt:lpstr>
      <vt:lpstr>COM’E’ OGGI LA SITUAZIONE DEI PREZZI DEI PRODOTTI FINORA ANALIZZATI? GENNAIO/MAGGIO 2021</vt:lpstr>
      <vt:lpstr>Presentazione standard di PowerPoint</vt:lpstr>
      <vt:lpstr>ANDIAMO A VEDERE ALCUNI PREZZI DI FARMACIE NEL LAZIO (GENNAIO/MAGGIO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Piano di attività annuale per la tutela dei consumatori e degli utenti – Annualità 2020 ai sensi del DGR 726 del 29 ottobre 2020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Marta Simoncini</dc:creator>
  <cp:lastModifiedBy>Marta Simoncini</cp:lastModifiedBy>
  <cp:revision>81</cp:revision>
  <dcterms:created xsi:type="dcterms:W3CDTF">2021-04-19T14:17:31Z</dcterms:created>
  <dcterms:modified xsi:type="dcterms:W3CDTF">2021-04-28T07:48:10Z</dcterms:modified>
</cp:coreProperties>
</file>