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73"/>
  </p:notesMasterIdLst>
  <p:handoutMasterIdLst>
    <p:handoutMasterId r:id="rId74"/>
  </p:handoutMasterIdLst>
  <p:sldIdLst>
    <p:sldId id="266" r:id="rId5"/>
    <p:sldId id="258" r:id="rId6"/>
    <p:sldId id="257" r:id="rId7"/>
    <p:sldId id="274" r:id="rId8"/>
    <p:sldId id="276" r:id="rId9"/>
    <p:sldId id="277" r:id="rId10"/>
    <p:sldId id="278" r:id="rId11"/>
    <p:sldId id="279" r:id="rId12"/>
    <p:sldId id="280" r:id="rId13"/>
    <p:sldId id="281" r:id="rId14"/>
    <p:sldId id="282" r:id="rId15"/>
    <p:sldId id="284"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7" r:id="rId47"/>
    <p:sldId id="318" r:id="rId48"/>
    <p:sldId id="320" r:id="rId49"/>
    <p:sldId id="321" r:id="rId50"/>
    <p:sldId id="322" r:id="rId51"/>
    <p:sldId id="323" r:id="rId52"/>
    <p:sldId id="324" r:id="rId53"/>
    <p:sldId id="325" r:id="rId54"/>
    <p:sldId id="326" r:id="rId55"/>
    <p:sldId id="327" r:id="rId56"/>
    <p:sldId id="328" r:id="rId57"/>
    <p:sldId id="329" r:id="rId58"/>
    <p:sldId id="259" r:id="rId59"/>
    <p:sldId id="330" r:id="rId60"/>
    <p:sldId id="331" r:id="rId61"/>
    <p:sldId id="332" r:id="rId62"/>
    <p:sldId id="333" r:id="rId63"/>
    <p:sldId id="334" r:id="rId64"/>
    <p:sldId id="336" r:id="rId65"/>
    <p:sldId id="337" r:id="rId66"/>
    <p:sldId id="338" r:id="rId67"/>
    <p:sldId id="339" r:id="rId68"/>
    <p:sldId id="340" r:id="rId69"/>
    <p:sldId id="342" r:id="rId70"/>
    <p:sldId id="341" r:id="rId71"/>
    <p:sldId id="269" r:id="rId72"/>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274" autoAdjust="0"/>
  </p:normalViewPr>
  <p:slideViewPr>
    <p:cSldViewPr snapToGrid="0" showGuides="1">
      <p:cViewPr varScale="1">
        <p:scale>
          <a:sx n="86" d="100"/>
          <a:sy n="86" d="100"/>
        </p:scale>
        <p:origin x="466" y="58"/>
      </p:cViewPr>
      <p:guideLst>
        <p:guide pos="3840"/>
        <p:guide orient="horz" pos="216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AB8DB38-6127-4156-8B43-1DFB89B9A339}" type="datetime1">
              <a:rPr lang="it-IT" smtClean="0"/>
              <a:t>25/03/2021</a:t>
            </a:fld>
            <a:endParaRPr lang="it-IT" dirty="0"/>
          </a:p>
        </p:txBody>
      </p:sp>
      <p:sp>
        <p:nvSpPr>
          <p:cNvPr id="4" name="Segnaposto piè di pagina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022FEE5-93F6-4794-9247-D82E88608B7E}" type="slidenum">
              <a:rPr lang="it-IT" smtClean="0"/>
              <a:t>‹N›</a:t>
            </a:fld>
            <a:endParaRPr lang="it-IT" dirty="0"/>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822AF-7F81-41D3-8D92-6648CAB9D6F9}" type="datetime1">
              <a:rPr lang="it-IT" smtClean="0"/>
              <a:pPr/>
              <a:t>25/03/2021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D78A92-0141-4330-8F3E-FAADFAC23844}" type="slidenum">
              <a:rPr lang="it-IT" noProof="0" smtClean="0"/>
              <a:t>‹N›</a:t>
            </a:fld>
            <a:endParaRPr lang="it-IT"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1</a:t>
            </a:fld>
            <a:endParaRPr lang="it-IT" dirty="0"/>
          </a:p>
        </p:txBody>
      </p:sp>
    </p:spTree>
    <p:extLst>
      <p:ext uri="{BB962C8B-B14F-4D97-AF65-F5344CB8AC3E}">
        <p14:creationId xmlns:p14="http://schemas.microsoft.com/office/powerpoint/2010/main" val="1205939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57</a:t>
            </a:fld>
            <a:endParaRPr lang="it-IT" dirty="0"/>
          </a:p>
        </p:txBody>
      </p:sp>
    </p:spTree>
    <p:extLst>
      <p:ext uri="{BB962C8B-B14F-4D97-AF65-F5344CB8AC3E}">
        <p14:creationId xmlns:p14="http://schemas.microsoft.com/office/powerpoint/2010/main" val="199273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58</a:t>
            </a:fld>
            <a:endParaRPr lang="it-IT" dirty="0"/>
          </a:p>
        </p:txBody>
      </p:sp>
    </p:spTree>
    <p:extLst>
      <p:ext uri="{BB962C8B-B14F-4D97-AF65-F5344CB8AC3E}">
        <p14:creationId xmlns:p14="http://schemas.microsoft.com/office/powerpoint/2010/main" val="3035747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61</a:t>
            </a:fld>
            <a:endParaRPr lang="it-IT" dirty="0"/>
          </a:p>
        </p:txBody>
      </p:sp>
    </p:spTree>
    <p:extLst>
      <p:ext uri="{BB962C8B-B14F-4D97-AF65-F5344CB8AC3E}">
        <p14:creationId xmlns:p14="http://schemas.microsoft.com/office/powerpoint/2010/main" val="411344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65</a:t>
            </a:fld>
            <a:endParaRPr lang="it-IT" dirty="0"/>
          </a:p>
        </p:txBody>
      </p:sp>
    </p:spTree>
    <p:extLst>
      <p:ext uri="{BB962C8B-B14F-4D97-AF65-F5344CB8AC3E}">
        <p14:creationId xmlns:p14="http://schemas.microsoft.com/office/powerpoint/2010/main" val="4131699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68</a:t>
            </a:fld>
            <a:endParaRPr lang="it-IT" dirty="0"/>
          </a:p>
        </p:txBody>
      </p:sp>
    </p:spTree>
    <p:extLst>
      <p:ext uri="{BB962C8B-B14F-4D97-AF65-F5344CB8AC3E}">
        <p14:creationId xmlns:p14="http://schemas.microsoft.com/office/powerpoint/2010/main" val="428493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2</a:t>
            </a:fld>
            <a:endParaRPr lang="it-IT" dirty="0"/>
          </a:p>
        </p:txBody>
      </p:sp>
    </p:spTree>
    <p:extLst>
      <p:ext uri="{BB962C8B-B14F-4D97-AF65-F5344CB8AC3E}">
        <p14:creationId xmlns:p14="http://schemas.microsoft.com/office/powerpoint/2010/main" val="25367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3</a:t>
            </a:fld>
            <a:endParaRPr lang="it-IT" dirty="0"/>
          </a:p>
        </p:txBody>
      </p:sp>
    </p:spTree>
    <p:extLst>
      <p:ext uri="{BB962C8B-B14F-4D97-AF65-F5344CB8AC3E}">
        <p14:creationId xmlns:p14="http://schemas.microsoft.com/office/powerpoint/2010/main" val="208175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39</a:t>
            </a:fld>
            <a:endParaRPr lang="it-IT" dirty="0"/>
          </a:p>
        </p:txBody>
      </p:sp>
    </p:spTree>
    <p:extLst>
      <p:ext uri="{BB962C8B-B14F-4D97-AF65-F5344CB8AC3E}">
        <p14:creationId xmlns:p14="http://schemas.microsoft.com/office/powerpoint/2010/main" val="70102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42</a:t>
            </a:fld>
            <a:endParaRPr lang="it-IT" dirty="0"/>
          </a:p>
        </p:txBody>
      </p:sp>
    </p:spTree>
    <p:extLst>
      <p:ext uri="{BB962C8B-B14F-4D97-AF65-F5344CB8AC3E}">
        <p14:creationId xmlns:p14="http://schemas.microsoft.com/office/powerpoint/2010/main" val="322850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45</a:t>
            </a:fld>
            <a:endParaRPr lang="it-IT" dirty="0"/>
          </a:p>
        </p:txBody>
      </p:sp>
    </p:spTree>
    <p:extLst>
      <p:ext uri="{BB962C8B-B14F-4D97-AF65-F5344CB8AC3E}">
        <p14:creationId xmlns:p14="http://schemas.microsoft.com/office/powerpoint/2010/main" val="192816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51</a:t>
            </a:fld>
            <a:endParaRPr lang="it-IT" dirty="0"/>
          </a:p>
        </p:txBody>
      </p:sp>
    </p:spTree>
    <p:extLst>
      <p:ext uri="{BB962C8B-B14F-4D97-AF65-F5344CB8AC3E}">
        <p14:creationId xmlns:p14="http://schemas.microsoft.com/office/powerpoint/2010/main" val="384283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55</a:t>
            </a:fld>
            <a:endParaRPr lang="it-IT" dirty="0"/>
          </a:p>
        </p:txBody>
      </p:sp>
    </p:spTree>
    <p:extLst>
      <p:ext uri="{BB962C8B-B14F-4D97-AF65-F5344CB8AC3E}">
        <p14:creationId xmlns:p14="http://schemas.microsoft.com/office/powerpoint/2010/main" val="328701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53D78A92-0141-4330-8F3E-FAADFAC23844}" type="slidenum">
              <a:rPr lang="it-IT" smtClean="0"/>
              <a:t>56</a:t>
            </a:fld>
            <a:endParaRPr lang="it-IT" dirty="0"/>
          </a:p>
        </p:txBody>
      </p:sp>
    </p:spTree>
    <p:extLst>
      <p:ext uri="{BB962C8B-B14F-4D97-AF65-F5344CB8AC3E}">
        <p14:creationId xmlns:p14="http://schemas.microsoft.com/office/powerpoint/2010/main" val="417022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con immagi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rtlCol="0">
            <a:noAutofit/>
          </a:bodyPr>
          <a:lstStyle>
            <a:lvl1pPr>
              <a:defRPr sz="6000"/>
            </a:lvl1pPr>
          </a:lstStyle>
          <a:p>
            <a:pPr rtl="0"/>
            <a:r>
              <a:rPr lang="it-IT" noProof="0" dirty="0"/>
              <a:t>TITOLO</a:t>
            </a:r>
            <a:br>
              <a:rPr lang="it-IT" noProof="0" dirty="0"/>
            </a:br>
            <a:r>
              <a:rPr lang="it-IT" noProof="0" dirty="0"/>
              <a:t>PRESENTAZIONE    </a:t>
            </a:r>
          </a:p>
        </p:txBody>
      </p:sp>
      <p:sp>
        <p:nvSpPr>
          <p:cNvPr id="23" name="Segnaposto testo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rtlCol="0">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dirty="0"/>
              <a:t>Mese</a:t>
            </a:r>
            <a:br>
              <a:rPr lang="it-IT" noProof="0" dirty="0"/>
            </a:br>
            <a:r>
              <a:rPr lang="it-IT" noProof="0" dirty="0"/>
              <a:t>20XX</a:t>
            </a:r>
          </a:p>
        </p:txBody>
      </p:sp>
      <p:sp>
        <p:nvSpPr>
          <p:cNvPr id="28" name="Figura a mano libera: Forma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it-IT" noProof="0" dirty="0"/>
          </a:p>
        </p:txBody>
      </p:sp>
      <p:sp>
        <p:nvSpPr>
          <p:cNvPr id="29" name="Figura a mano libera: Forma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pPr rtl="0"/>
            <a:endParaRPr lang="it-IT" noProof="0" dirty="0"/>
          </a:p>
        </p:txBody>
      </p:sp>
      <p:sp>
        <p:nvSpPr>
          <p:cNvPr id="30" name="Figura a mano libera: Forma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it-IT" noProof="0" dirty="0"/>
          </a:p>
        </p:txBody>
      </p:sp>
      <p:sp>
        <p:nvSpPr>
          <p:cNvPr id="32" name="Figura a mano libera: Forma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pPr rtl="0"/>
            <a:endParaRPr lang="it-IT" noProof="0" dirty="0"/>
          </a:p>
        </p:txBody>
      </p:sp>
      <p:sp>
        <p:nvSpPr>
          <p:cNvPr id="33" name="Figura a mano libera: Forma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pPr rtl="0"/>
            <a:endParaRPr lang="it-IT" noProof="0" dirty="0"/>
          </a:p>
        </p:txBody>
      </p:sp>
      <p:sp>
        <p:nvSpPr>
          <p:cNvPr id="34" name="Figura a mano libera: Forma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it-IT" noProof="0" dirty="0"/>
          </a:p>
        </p:txBody>
      </p:sp>
      <p:sp>
        <p:nvSpPr>
          <p:cNvPr id="36" name="Segnaposto testo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rtlCol="0">
            <a:normAutofit/>
          </a:bodyPr>
          <a:lstStyle>
            <a:lvl1pPr marL="0" indent="0">
              <a:buNone/>
              <a:defRPr sz="2800" b="1" i="0"/>
            </a:lvl1pPr>
          </a:lstStyle>
          <a:p>
            <a:pPr lvl="0" rtl="0"/>
            <a:r>
              <a:rPr lang="it-IT" noProof="0" dirty="0"/>
              <a:t>Slogan</a:t>
            </a:r>
            <a:br>
              <a:rPr lang="it-IT" noProof="0" dirty="0"/>
            </a:br>
            <a:r>
              <a:rPr lang="it-IT" noProof="0" dirty="0"/>
              <a:t>presentazione</a:t>
            </a:r>
          </a:p>
        </p:txBody>
      </p:sp>
      <p:sp>
        <p:nvSpPr>
          <p:cNvPr id="40" name="Elemento grafico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pPr rtl="0"/>
            <a:endParaRPr lang="it-IT" noProof="0" dirty="0"/>
          </a:p>
        </p:txBody>
      </p:sp>
      <p:sp>
        <p:nvSpPr>
          <p:cNvPr id="12" name="Elemento grafico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pPr rtl="0"/>
            <a:endParaRPr lang="it-IT" noProof="0" dirty="0"/>
          </a:p>
        </p:txBody>
      </p:sp>
      <p:sp>
        <p:nvSpPr>
          <p:cNvPr id="21" name="Segnaposto immagine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rtlCol="0" anchor="ctr" anchorCtr="0">
            <a:noAutofit/>
          </a:bodyPr>
          <a:lstStyle>
            <a:lvl1pPr marL="0" indent="0" algn="ctr">
              <a:buNone/>
              <a:defRPr sz="1400"/>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i ringraziamento">
    <p:spTree>
      <p:nvGrpSpPr>
        <p:cNvPr id="1" name=""/>
        <p:cNvGrpSpPr/>
        <p:nvPr/>
      </p:nvGrpSpPr>
      <p:grpSpPr>
        <a:xfrm>
          <a:off x="0" y="0"/>
          <a:ext cx="0" cy="0"/>
          <a:chOff x="0" y="0"/>
          <a:chExt cx="0" cy="0"/>
        </a:xfrm>
      </p:grpSpPr>
      <p:sp>
        <p:nvSpPr>
          <p:cNvPr id="26" name="Segnaposto immagine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2" name="Titolo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rtlCol="0"/>
          <a:lstStyle>
            <a:lvl1pPr>
              <a:defRPr/>
            </a:lvl1pPr>
          </a:lstStyle>
          <a:p>
            <a:pPr rtl="0"/>
            <a:r>
              <a:rPr lang="it-IT" noProof="0" dirty="0"/>
              <a:t>GRAZIE!</a:t>
            </a:r>
          </a:p>
        </p:txBody>
      </p:sp>
      <p:sp>
        <p:nvSpPr>
          <p:cNvPr id="12" name="Figura a mano libera: Forma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pPr rtl="0"/>
            <a:endParaRPr lang="it-IT" noProof="0" dirty="0"/>
          </a:p>
        </p:txBody>
      </p:sp>
      <p:sp>
        <p:nvSpPr>
          <p:cNvPr id="16" name="Figura a mano libera: Forma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pPr rtl="0"/>
            <a:endParaRPr lang="it-IT" noProof="0" dirty="0"/>
          </a:p>
        </p:txBody>
      </p:sp>
      <p:sp>
        <p:nvSpPr>
          <p:cNvPr id="19" name="Segnaposto testo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rtlCol="0">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dirty="0"/>
              <a:t>Davide Milano</a:t>
            </a:r>
          </a:p>
        </p:txBody>
      </p:sp>
      <p:sp>
        <p:nvSpPr>
          <p:cNvPr id="20" name="Segnaposto testo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dirty="0"/>
              <a:t>Telefono:</a:t>
            </a:r>
          </a:p>
        </p:txBody>
      </p:sp>
      <p:sp>
        <p:nvSpPr>
          <p:cNvPr id="21" name="Segnaposto testo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rtlCol="0">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dirty="0"/>
              <a:t>678 555-0128</a:t>
            </a:r>
          </a:p>
        </p:txBody>
      </p:sp>
      <p:sp>
        <p:nvSpPr>
          <p:cNvPr id="22" name="Segnaposto testo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dirty="0"/>
              <a:t>Email:</a:t>
            </a:r>
          </a:p>
        </p:txBody>
      </p:sp>
      <p:sp>
        <p:nvSpPr>
          <p:cNvPr id="23" name="Segnaposto testo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rtlCol="0">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dirty="0"/>
              <a:t>MILANO@EXAMPLE.COM</a:t>
            </a:r>
          </a:p>
        </p:txBody>
      </p:sp>
      <p:sp>
        <p:nvSpPr>
          <p:cNvPr id="3" name="Elemento grafico 23">
            <a:extLst>
              <a:ext uri="{FF2B5EF4-FFF2-40B4-BE49-F238E27FC236}">
                <a16:creationId xmlns:a16="http://schemas.microsoft.com/office/drawing/2014/main" id="{7E62A657-0B76-4081-A698-3C47F1AFC78E}"/>
              </a:ext>
            </a:extLst>
          </p:cNvPr>
          <p:cNvSpPr/>
          <p:nvPr/>
        </p:nvSpPr>
        <p:spPr>
          <a:xfrm>
            <a:off x="900978" y="1561556"/>
            <a:ext cx="194400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pPr rtl="0"/>
            <a:endParaRPr lang="it-IT" noProof="0" dirty="0"/>
          </a:p>
        </p:txBody>
      </p:sp>
      <p:sp>
        <p:nvSpPr>
          <p:cNvPr id="25" name="Figura a mano libera: Forma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pPr rtl="0"/>
            <a:endParaRPr lang="it-IT" noProof="0"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rtlCol="0">
            <a:noAutofit/>
          </a:bodyPr>
          <a:lstStyle>
            <a:lvl1pPr>
              <a:defRPr sz="6000"/>
            </a:lvl1pPr>
          </a:lstStyle>
          <a:p>
            <a:pPr rtl="0"/>
            <a:r>
              <a:rPr lang="it-IT" noProof="0" dirty="0"/>
              <a:t>TITOLO</a:t>
            </a:r>
            <a:br>
              <a:rPr lang="it-IT" noProof="0" dirty="0"/>
            </a:br>
            <a:r>
              <a:rPr lang="it-IT" noProof="0" dirty="0"/>
              <a:t>PRESENTAZIONE    </a:t>
            </a:r>
          </a:p>
        </p:txBody>
      </p:sp>
      <p:sp>
        <p:nvSpPr>
          <p:cNvPr id="28" name="Figura a mano libera: Forma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it-IT" noProof="0" dirty="0"/>
          </a:p>
        </p:txBody>
      </p:sp>
      <p:sp>
        <p:nvSpPr>
          <p:cNvPr id="29" name="Figura a mano libera: Forma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pPr rtl="0"/>
            <a:endParaRPr lang="it-IT" noProof="0" dirty="0"/>
          </a:p>
        </p:txBody>
      </p:sp>
      <p:sp>
        <p:nvSpPr>
          <p:cNvPr id="30" name="Figura a mano libera: Forma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it-IT" noProof="0" dirty="0"/>
          </a:p>
        </p:txBody>
      </p:sp>
      <p:sp>
        <p:nvSpPr>
          <p:cNvPr id="32" name="Figura a mano libera: Forma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pPr rtl="0"/>
            <a:endParaRPr lang="it-IT" noProof="0" dirty="0"/>
          </a:p>
        </p:txBody>
      </p:sp>
      <p:sp>
        <p:nvSpPr>
          <p:cNvPr id="33" name="Figura a mano libera: Forma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pPr rtl="0"/>
            <a:endParaRPr lang="it-IT" noProof="0" dirty="0"/>
          </a:p>
        </p:txBody>
      </p:sp>
      <p:sp>
        <p:nvSpPr>
          <p:cNvPr id="34" name="Figura a mano libera: Forma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it-IT" noProof="0" dirty="0"/>
          </a:p>
        </p:txBody>
      </p:sp>
      <p:sp>
        <p:nvSpPr>
          <p:cNvPr id="40" name="Elemento grafico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pPr rtl="0"/>
            <a:endParaRPr lang="it-IT" noProof="0" dirty="0"/>
          </a:p>
        </p:txBody>
      </p:sp>
      <p:sp>
        <p:nvSpPr>
          <p:cNvPr id="12" name="Elemento grafico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pPr rtl="0"/>
            <a:endParaRPr lang="it-IT" noProof="0" dirty="0"/>
          </a:p>
        </p:txBody>
      </p:sp>
      <p:sp>
        <p:nvSpPr>
          <p:cNvPr id="15" name="Sottotitolo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rtl="0"/>
            <a:r>
              <a:rPr lang="it-IT" noProof="0"/>
              <a:t>Fare clic per modificare lo stile del sottotitolo dello schema</a:t>
            </a:r>
            <a:endParaRPr lang="it-IT" noProof="0"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34" name="Ovale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5" name="Elemento grafico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10" name="Figura a mano libera: Forma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pPr rtl="0"/>
            <a:endParaRPr lang="it-IT" noProof="0" dirty="0"/>
          </a:p>
        </p:txBody>
      </p:sp>
      <p:sp>
        <p:nvSpPr>
          <p:cNvPr id="25" name="Figura a mano libera: Forma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pPr rtl="0"/>
            <a:endParaRPr lang="it-IT" noProof="0" dirty="0"/>
          </a:p>
        </p:txBody>
      </p:sp>
      <p:sp>
        <p:nvSpPr>
          <p:cNvPr id="2" name="Titolo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rtlCol="0" anchor="b">
            <a:normAutofit/>
          </a:bodyPr>
          <a:lstStyle>
            <a:lvl1pPr algn="l">
              <a:defRPr sz="4000" b="1">
                <a:gradFill>
                  <a:gsLst>
                    <a:gs pos="0">
                      <a:schemeClr val="accent1"/>
                    </a:gs>
                    <a:gs pos="100000">
                      <a:schemeClr val="accent3"/>
                    </a:gs>
                  </a:gsLst>
                  <a:lin ang="0" scaled="1"/>
                </a:gradFill>
              </a:defRPr>
            </a:lvl1pPr>
          </a:lstStyle>
          <a:p>
            <a:pPr rtl="0"/>
            <a:r>
              <a:rPr lang="it-IT" noProof="0" dirty="0"/>
              <a:t>DIAPOSITIVA DIVISORE</a:t>
            </a:r>
          </a:p>
        </p:txBody>
      </p:sp>
      <p:sp>
        <p:nvSpPr>
          <p:cNvPr id="3" name="Sottotitolo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rtlCol="0">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24" name="Elemento grafico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it-IT" noProof="0" dirty="0"/>
          </a:p>
        </p:txBody>
      </p:sp>
      <p:sp>
        <p:nvSpPr>
          <p:cNvPr id="9" name="Figura a mano libera: Forma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pPr rtl="0"/>
            <a:endParaRPr lang="it-IT" noProof="0" dirty="0"/>
          </a:p>
        </p:txBody>
      </p:sp>
      <p:sp>
        <p:nvSpPr>
          <p:cNvPr id="38" name="Figura a mano libera: Forma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pPr rtl="0"/>
            <a:endParaRPr lang="it-IT" noProof="0" dirty="0"/>
          </a:p>
        </p:txBody>
      </p:sp>
      <p:sp>
        <p:nvSpPr>
          <p:cNvPr id="36" name="Figura a mano libera: Forma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pPr rtl="0"/>
            <a:endParaRPr lang="it-IT" noProof="0" dirty="0"/>
          </a:p>
        </p:txBody>
      </p:sp>
      <p:sp>
        <p:nvSpPr>
          <p:cNvPr id="30" name="Figura a mano libera: Forma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pPr rtl="0"/>
            <a:endParaRPr lang="it-IT" noProof="0" dirty="0"/>
          </a:p>
        </p:txBody>
      </p:sp>
      <p:sp>
        <p:nvSpPr>
          <p:cNvPr id="7" name="Segnaposto data 6">
            <a:extLst>
              <a:ext uri="{FF2B5EF4-FFF2-40B4-BE49-F238E27FC236}">
                <a16:creationId xmlns:a16="http://schemas.microsoft.com/office/drawing/2014/main" id="{B7EF9C60-0FED-4965-A9BC-CE69886A38CA}"/>
              </a:ext>
            </a:extLst>
          </p:cNvPr>
          <p:cNvSpPr>
            <a:spLocks noGrp="1"/>
          </p:cNvSpPr>
          <p:nvPr>
            <p:ph type="dt" sz="half" idx="10"/>
          </p:nvPr>
        </p:nvSpPr>
        <p:spPr/>
        <p:txBody>
          <a:bodyPr rtlCol="0"/>
          <a:lstStyle/>
          <a:p>
            <a:pPr rtl="0"/>
            <a:r>
              <a:rPr lang="it-IT" noProof="0" dirty="0"/>
              <a:t>GG.MM.20XX</a:t>
            </a:r>
          </a:p>
        </p:txBody>
      </p:sp>
      <p:sp>
        <p:nvSpPr>
          <p:cNvPr id="8" name="Segnaposto piè di pagina 7">
            <a:extLst>
              <a:ext uri="{FF2B5EF4-FFF2-40B4-BE49-F238E27FC236}">
                <a16:creationId xmlns:a16="http://schemas.microsoft.com/office/drawing/2014/main" id="{239F2410-4015-48DB-BB4D-B5944D8C16B7}"/>
              </a:ext>
            </a:extLst>
          </p:cNvPr>
          <p:cNvSpPr>
            <a:spLocks noGrp="1"/>
          </p:cNvSpPr>
          <p:nvPr>
            <p:ph type="ftr" sz="quarter" idx="11"/>
          </p:nvPr>
        </p:nvSpPr>
        <p:spPr/>
        <p:txBody>
          <a:bodyPr rtlCol="0"/>
          <a:lstStyle/>
          <a:p>
            <a:pPr rtl="0"/>
            <a:r>
              <a:rPr lang="it-IT" noProof="0" dirty="0"/>
              <a:t>AGGIUNGERE UN PIÈ DI PAGINA</a:t>
            </a:r>
          </a:p>
        </p:txBody>
      </p:sp>
      <p:sp>
        <p:nvSpPr>
          <p:cNvPr id="11" name="Segnaposto numero diapositiva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rtlCol="0"/>
          <a:lstStyle/>
          <a:p>
            <a:pPr rtl="0"/>
            <a:fld id="{D495E168-DA5E-4888-8D8A-92B118324C14}" type="slidenum">
              <a:rPr lang="it-IT" noProof="0" smtClean="0"/>
              <a:pPr rtl="0"/>
              <a:t>‹N›</a:t>
            </a:fld>
            <a:endParaRPr lang="it-IT" noProof="0"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9" name="Elemento grafico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4" name="Segnaposto data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grpSp>
        <p:nvGrpSpPr>
          <p:cNvPr id="41" name="Elemento grafico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igura a mano libera: Forma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it-IT" noProof="0" dirty="0"/>
            </a:p>
          </p:txBody>
        </p:sp>
        <p:sp>
          <p:nvSpPr>
            <p:cNvPr id="43" name="Figura a mano libera: Forma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it-IT" noProof="0" dirty="0"/>
            </a:p>
          </p:txBody>
        </p:sp>
        <p:sp>
          <p:nvSpPr>
            <p:cNvPr id="44" name="Figura a mano libera: Forma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it-IT" noProof="0" dirty="0"/>
            </a:p>
          </p:txBody>
        </p:sp>
        <p:sp>
          <p:nvSpPr>
            <p:cNvPr id="45" name="Figura a mano libera: Forma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it-IT" noProof="0" dirty="0"/>
            </a:p>
          </p:txBody>
        </p:sp>
        <p:sp>
          <p:nvSpPr>
            <p:cNvPr id="46" name="Figura a mano libera: Forma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it-IT" noProof="0" dirty="0"/>
            </a:p>
          </p:txBody>
        </p:sp>
        <p:sp>
          <p:nvSpPr>
            <p:cNvPr id="47" name="Figura a mano libera: Forma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it-IT" noProof="0" dirty="0"/>
            </a:p>
          </p:txBody>
        </p:sp>
      </p:grpSp>
      <p:sp>
        <p:nvSpPr>
          <p:cNvPr id="18" name="Segnaposto contenuto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Titolo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it-IT" noProof="0"/>
              <a:t>Fare clic per modificare lo stile del titolo</a:t>
            </a:r>
            <a:endParaRPr lang="it-IT" noProof="0" dirty="0"/>
          </a:p>
        </p:txBody>
      </p:sp>
      <p:sp>
        <p:nvSpPr>
          <p:cNvPr id="20" name="Elemento grafico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it-IT" noProof="0"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9" name="Elemento grafico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4" name="Segnaposto data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grpSp>
        <p:nvGrpSpPr>
          <p:cNvPr id="41" name="Elemento grafico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igura a mano libera: Forma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it-IT" noProof="0" dirty="0"/>
            </a:p>
          </p:txBody>
        </p:sp>
        <p:sp>
          <p:nvSpPr>
            <p:cNvPr id="43" name="Figura a mano libera: Forma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it-IT" noProof="0" dirty="0"/>
            </a:p>
          </p:txBody>
        </p:sp>
        <p:sp>
          <p:nvSpPr>
            <p:cNvPr id="44" name="Figura a mano libera: Forma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it-IT" noProof="0" dirty="0"/>
            </a:p>
          </p:txBody>
        </p:sp>
        <p:sp>
          <p:nvSpPr>
            <p:cNvPr id="45" name="Figura a mano libera: Forma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it-IT" noProof="0" dirty="0"/>
            </a:p>
          </p:txBody>
        </p:sp>
        <p:sp>
          <p:nvSpPr>
            <p:cNvPr id="46" name="Figura a mano libera: Forma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it-IT" noProof="0" dirty="0"/>
            </a:p>
          </p:txBody>
        </p:sp>
        <p:sp>
          <p:nvSpPr>
            <p:cNvPr id="47" name="Figura a mano libera: Forma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it-IT" noProof="0" dirty="0"/>
            </a:p>
          </p:txBody>
        </p:sp>
      </p:grpSp>
      <p:sp>
        <p:nvSpPr>
          <p:cNvPr id="7" name="Titolo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it-IT" noProof="0"/>
              <a:t>Fare clic per modificare lo stile del titolo</a:t>
            </a:r>
            <a:endParaRPr lang="it-IT" noProof="0" dirty="0"/>
          </a:p>
        </p:txBody>
      </p:sp>
      <p:sp>
        <p:nvSpPr>
          <p:cNvPr id="20" name="Elemento grafico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it-IT" noProof="0" dirty="0"/>
          </a:p>
        </p:txBody>
      </p:sp>
      <p:sp>
        <p:nvSpPr>
          <p:cNvPr id="17" name="Segnaposto testo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rtlCol="0"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19" name="Segnaposto contenuto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1" name="Segnaposto testo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rtlCol="0"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22" name="Segnaposto contenuto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9" name="Elemento grafico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4" name="Segnaposto data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grpSp>
        <p:nvGrpSpPr>
          <p:cNvPr id="41" name="Elemento grafico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igura a mano libera: Forma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it-IT" noProof="0" dirty="0"/>
            </a:p>
          </p:txBody>
        </p:sp>
        <p:sp>
          <p:nvSpPr>
            <p:cNvPr id="43" name="Figura a mano libera: Forma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it-IT" noProof="0" dirty="0"/>
            </a:p>
          </p:txBody>
        </p:sp>
        <p:sp>
          <p:nvSpPr>
            <p:cNvPr id="44" name="Figura a mano libera: Forma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it-IT" noProof="0" dirty="0"/>
            </a:p>
          </p:txBody>
        </p:sp>
        <p:sp>
          <p:nvSpPr>
            <p:cNvPr id="45" name="Figura a mano libera: Forma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it-IT" noProof="0" dirty="0"/>
            </a:p>
          </p:txBody>
        </p:sp>
        <p:sp>
          <p:nvSpPr>
            <p:cNvPr id="46" name="Figura a mano libera: Forma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it-IT" noProof="0" dirty="0"/>
            </a:p>
          </p:txBody>
        </p:sp>
        <p:sp>
          <p:nvSpPr>
            <p:cNvPr id="47" name="Figura a mano libera: Forma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it-IT" noProof="0" dirty="0"/>
            </a:p>
          </p:txBody>
        </p:sp>
      </p:grpSp>
      <p:sp>
        <p:nvSpPr>
          <p:cNvPr id="7" name="Titolo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it-IT" noProof="0"/>
              <a:t>Fare clic per modificare lo stile del titolo</a:t>
            </a:r>
            <a:endParaRPr lang="it-IT" noProof="0" dirty="0"/>
          </a:p>
        </p:txBody>
      </p:sp>
      <p:sp>
        <p:nvSpPr>
          <p:cNvPr id="20" name="Elemento grafico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it-IT" noProof="0" dirty="0"/>
          </a:p>
        </p:txBody>
      </p:sp>
      <p:sp>
        <p:nvSpPr>
          <p:cNvPr id="23" name="Segnaposto contenuto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4" name="Segnaposto contenuto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57" name="Segnaposto immagine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35" name="Ovale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6" name="Elemento grafico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4" name="Segnaposto data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sp>
        <p:nvSpPr>
          <p:cNvPr id="38" name="Figura a mano libera: Forma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it-IT" noProof="0" dirty="0"/>
          </a:p>
        </p:txBody>
      </p:sp>
      <p:sp>
        <p:nvSpPr>
          <p:cNvPr id="3" name="Elemento grafico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it-IT" noProof="0" dirty="0"/>
          </a:p>
        </p:txBody>
      </p:sp>
      <p:sp>
        <p:nvSpPr>
          <p:cNvPr id="33" name="Figura a mano libera: Forma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it-IT" noProof="0" dirty="0"/>
          </a:p>
        </p:txBody>
      </p:sp>
      <p:sp>
        <p:nvSpPr>
          <p:cNvPr id="41" name="Figura a mano libera: Forma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it-IT" noProof="0" dirty="0"/>
          </a:p>
        </p:txBody>
      </p:sp>
      <p:sp>
        <p:nvSpPr>
          <p:cNvPr id="19" name="Titolo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rtlCol="0" anchor="b"/>
          <a:lstStyle>
            <a:lvl1pPr>
              <a:defRPr sz="3200"/>
            </a:lvl1pPr>
          </a:lstStyle>
          <a:p>
            <a:pPr rtl="0"/>
            <a:r>
              <a:rPr lang="it-IT" noProof="0"/>
              <a:t>Fare clic per modificare lo stile del titolo</a:t>
            </a:r>
            <a:endParaRPr lang="it-IT" noProof="0" dirty="0"/>
          </a:p>
        </p:txBody>
      </p:sp>
      <p:sp>
        <p:nvSpPr>
          <p:cNvPr id="20" name="Segnaposto testo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5" name="Ovale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6" name="Elemento grafico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4" name="Segnaposto data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sp>
        <p:nvSpPr>
          <p:cNvPr id="38" name="Figura a mano libera: Forma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it-IT" noProof="0" dirty="0"/>
          </a:p>
        </p:txBody>
      </p:sp>
      <p:sp>
        <p:nvSpPr>
          <p:cNvPr id="3" name="Elemento grafico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it-IT" noProof="0" dirty="0"/>
          </a:p>
        </p:txBody>
      </p:sp>
      <p:sp>
        <p:nvSpPr>
          <p:cNvPr id="33" name="Figura a mano libera: Forma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it-IT" noProof="0" dirty="0"/>
          </a:p>
        </p:txBody>
      </p:sp>
      <p:sp>
        <p:nvSpPr>
          <p:cNvPr id="41" name="Figura a mano libera: Forma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it-IT" noProof="0" dirty="0"/>
          </a:p>
        </p:txBody>
      </p:sp>
      <p:sp>
        <p:nvSpPr>
          <p:cNvPr id="19" name="Titolo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rtlCol="0" anchor="b"/>
          <a:lstStyle>
            <a:lvl1pPr>
              <a:defRPr sz="3200"/>
            </a:lvl1pPr>
          </a:lstStyle>
          <a:p>
            <a:pPr rtl="0"/>
            <a:r>
              <a:rPr lang="it-IT" noProof="0"/>
              <a:t>Fare clic per modificare lo stile del titolo</a:t>
            </a:r>
            <a:endParaRPr lang="it-IT" noProof="0" dirty="0"/>
          </a:p>
        </p:txBody>
      </p:sp>
      <p:sp>
        <p:nvSpPr>
          <p:cNvPr id="20" name="Segnaposto testo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14" name="Segnaposto contenuto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9" name="Elemento grafico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4" name="Segnaposto data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grpSp>
        <p:nvGrpSpPr>
          <p:cNvPr id="41" name="Elemento grafico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igura a mano libera: Forma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it-IT" noProof="0" dirty="0"/>
            </a:p>
          </p:txBody>
        </p:sp>
        <p:sp>
          <p:nvSpPr>
            <p:cNvPr id="43" name="Figura a mano libera: Forma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it-IT" noProof="0" dirty="0"/>
            </a:p>
          </p:txBody>
        </p:sp>
        <p:sp>
          <p:nvSpPr>
            <p:cNvPr id="44" name="Figura a mano libera: Forma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it-IT" noProof="0" dirty="0"/>
            </a:p>
          </p:txBody>
        </p:sp>
        <p:sp>
          <p:nvSpPr>
            <p:cNvPr id="45" name="Figura a mano libera: Forma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it-IT" noProof="0" dirty="0"/>
            </a:p>
          </p:txBody>
        </p:sp>
        <p:sp>
          <p:nvSpPr>
            <p:cNvPr id="46" name="Figura a mano libera: Forma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it-IT" noProof="0" dirty="0"/>
            </a:p>
          </p:txBody>
        </p:sp>
        <p:sp>
          <p:nvSpPr>
            <p:cNvPr id="47" name="Figura a mano libera: Forma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it-IT" noProof="0" dirty="0"/>
            </a:p>
          </p:txBody>
        </p:sp>
      </p:grpSp>
      <p:sp>
        <p:nvSpPr>
          <p:cNvPr id="18" name="Elemento grafico 19">
            <a:extLst>
              <a:ext uri="{FF2B5EF4-FFF2-40B4-BE49-F238E27FC236}">
                <a16:creationId xmlns:a16="http://schemas.microsoft.com/office/drawing/2014/main" id="{436C4D92-1746-4D54-8232-468DFF66CF79}"/>
              </a:ext>
            </a:extLst>
          </p:cNvPr>
          <p:cNvSpPr/>
          <p:nvPr userDrawn="1"/>
        </p:nvSpPr>
        <p:spPr>
          <a:xfrm>
            <a:off x="838200" y="1492524"/>
            <a:ext cx="7668000"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it-IT" noProof="0" dirty="0"/>
          </a:p>
        </p:txBody>
      </p:sp>
      <p:sp>
        <p:nvSpPr>
          <p:cNvPr id="19" name="Titolo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rtlCol="0"/>
          <a:lstStyle/>
          <a:p>
            <a:pPr rtl="0"/>
            <a:r>
              <a:rPr lang="it-IT" noProof="0"/>
              <a:t>Fare clic per modificare lo stile del titolo</a:t>
            </a:r>
            <a:endParaRPr lang="it-IT" noProof="0" dirty="0"/>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9" name="Elemento grafico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4" name="Segnaposto data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grpSp>
        <p:nvGrpSpPr>
          <p:cNvPr id="41" name="Elemento grafico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igura a mano libera: Forma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it-IT" noProof="0" dirty="0"/>
            </a:p>
          </p:txBody>
        </p:sp>
        <p:sp>
          <p:nvSpPr>
            <p:cNvPr id="43" name="Figura a mano libera: Forma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it-IT" noProof="0" dirty="0"/>
            </a:p>
          </p:txBody>
        </p:sp>
        <p:sp>
          <p:nvSpPr>
            <p:cNvPr id="44" name="Figura a mano libera: Forma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it-IT" noProof="0" dirty="0"/>
            </a:p>
          </p:txBody>
        </p:sp>
        <p:sp>
          <p:nvSpPr>
            <p:cNvPr id="45" name="Figura a mano libera: Forma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it-IT" noProof="0" dirty="0"/>
            </a:p>
          </p:txBody>
        </p:sp>
        <p:sp>
          <p:nvSpPr>
            <p:cNvPr id="46" name="Figura a mano libera: Forma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it-IT" noProof="0" dirty="0"/>
            </a:p>
          </p:txBody>
        </p:sp>
        <p:sp>
          <p:nvSpPr>
            <p:cNvPr id="47" name="Figura a mano libera: Forma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it-IT" noProof="0"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p:spTree>
      <p:nvGrpSpPr>
        <p:cNvPr id="1" name=""/>
        <p:cNvGrpSpPr/>
        <p:nvPr/>
      </p:nvGrpSpPr>
      <p:grpSpPr>
        <a:xfrm>
          <a:off x="0" y="0"/>
          <a:ext cx="0" cy="0"/>
          <a:chOff x="0" y="0"/>
          <a:chExt cx="0" cy="0"/>
        </a:xfrm>
      </p:grpSpPr>
      <p:sp>
        <p:nvSpPr>
          <p:cNvPr id="39" name="Segnaposto immagine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34" name="Ovale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5" name="Elemento grafico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10" name="Figura a mano libera: Forma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pPr rtl="0"/>
            <a:endParaRPr lang="it-IT" noProof="0" dirty="0"/>
          </a:p>
        </p:txBody>
      </p:sp>
      <p:sp>
        <p:nvSpPr>
          <p:cNvPr id="25" name="Figura a mano libera: Forma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pPr rtl="0"/>
            <a:endParaRPr lang="it-IT" noProof="0" dirty="0"/>
          </a:p>
        </p:txBody>
      </p:sp>
      <p:sp>
        <p:nvSpPr>
          <p:cNvPr id="2" name="Titolo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rtlCol="0" anchor="b">
            <a:normAutofit/>
          </a:bodyPr>
          <a:lstStyle>
            <a:lvl1pPr algn="l">
              <a:defRPr sz="4000" b="1">
                <a:gradFill>
                  <a:gsLst>
                    <a:gs pos="0">
                      <a:schemeClr val="accent1"/>
                    </a:gs>
                    <a:gs pos="100000">
                      <a:schemeClr val="accent3"/>
                    </a:gs>
                  </a:gsLst>
                  <a:lin ang="0" scaled="1"/>
                </a:gradFill>
              </a:defRPr>
            </a:lvl1pPr>
          </a:lstStyle>
          <a:p>
            <a:pPr rtl="0"/>
            <a:r>
              <a:rPr lang="it-IT" noProof="0" dirty="0"/>
              <a:t>DIAPOSITIVA DIVISORE</a:t>
            </a:r>
          </a:p>
        </p:txBody>
      </p:sp>
      <p:sp>
        <p:nvSpPr>
          <p:cNvPr id="3" name="Sottotitolo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rtlCol="0">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4" name="Segnaposto data 3">
            <a:extLst>
              <a:ext uri="{FF2B5EF4-FFF2-40B4-BE49-F238E27FC236}">
                <a16:creationId xmlns:a16="http://schemas.microsoft.com/office/drawing/2014/main" id="{0FD10BB4-D57E-4372-8E10-AC15DC09615A}"/>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rtlCol="0"/>
          <a:lstStyle/>
          <a:p>
            <a:pPr rtl="0"/>
            <a:r>
              <a:rPr lang="it-IT" noProof="0" dirty="0"/>
              <a:t>AGGIUNGERE UN PIÈ DI PAGINA</a:t>
            </a:r>
          </a:p>
        </p:txBody>
      </p:sp>
      <p:sp>
        <p:nvSpPr>
          <p:cNvPr id="24" name="Elemento grafico 22">
            <a:extLst>
              <a:ext uri="{FF2B5EF4-FFF2-40B4-BE49-F238E27FC236}">
                <a16:creationId xmlns:a16="http://schemas.microsoft.com/office/drawing/2014/main" id="{4EE1436E-33B5-4388-87D8-2D0633CC3CE7}"/>
              </a:ext>
            </a:extLst>
          </p:cNvPr>
          <p:cNvSpPr/>
          <p:nvPr/>
        </p:nvSpPr>
        <p:spPr>
          <a:xfrm>
            <a:off x="903223" y="1550951"/>
            <a:ext cx="5508000"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it-IT" noProof="0" dirty="0"/>
          </a:p>
        </p:txBody>
      </p:sp>
      <p:sp>
        <p:nvSpPr>
          <p:cNvPr id="9" name="Figura a mano libera: Forma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pPr rtl="0"/>
            <a:endParaRPr lang="it-IT" noProof="0" dirty="0"/>
          </a:p>
        </p:txBody>
      </p:sp>
      <p:sp>
        <p:nvSpPr>
          <p:cNvPr id="6" name="Segnaposto numero diapositiva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sp>
        <p:nvSpPr>
          <p:cNvPr id="38" name="Figura a mano libera: Forma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pPr rtl="0"/>
            <a:endParaRPr lang="it-IT" noProof="0" dirty="0"/>
          </a:p>
        </p:txBody>
      </p:sp>
      <p:sp>
        <p:nvSpPr>
          <p:cNvPr id="36" name="Figura a mano libera: Forma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pPr rtl="0"/>
            <a:endParaRPr lang="it-IT" noProof="0" dirty="0"/>
          </a:p>
        </p:txBody>
      </p:sp>
      <p:sp>
        <p:nvSpPr>
          <p:cNvPr id="30" name="Figura a mano libera: Forma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pPr rtl="0"/>
            <a:endParaRPr lang="it-IT" noProof="0"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sottotitolo, contenuto e immagine">
    <p:spTree>
      <p:nvGrpSpPr>
        <p:cNvPr id="1" name=""/>
        <p:cNvGrpSpPr/>
        <p:nvPr/>
      </p:nvGrpSpPr>
      <p:grpSpPr>
        <a:xfrm>
          <a:off x="0" y="0"/>
          <a:ext cx="0" cy="0"/>
          <a:chOff x="0" y="0"/>
          <a:chExt cx="0" cy="0"/>
        </a:xfrm>
      </p:grpSpPr>
      <p:sp>
        <p:nvSpPr>
          <p:cNvPr id="26" name="Segnaposto immagine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24" name="Ovale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5" name="Elemento grafico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rtlCol="0"/>
          <a:lstStyle>
            <a:lvl1pPr>
              <a:defRPr/>
            </a:lvl1pPr>
          </a:lstStyle>
          <a:p>
            <a:pPr rtl="0"/>
            <a:r>
              <a:rPr lang="it-IT" noProof="0" dirty="0"/>
              <a:t>LAYOUT TESTO 02</a:t>
            </a:r>
          </a:p>
        </p:txBody>
      </p:sp>
      <p:sp>
        <p:nvSpPr>
          <p:cNvPr id="4" name="Segnaposto data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sp>
        <p:nvSpPr>
          <p:cNvPr id="10" name="Figura a mano libera: Forma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pPr rtl="0"/>
            <a:endParaRPr lang="it-IT" noProof="0" dirty="0"/>
          </a:p>
        </p:txBody>
      </p:sp>
      <p:sp>
        <p:nvSpPr>
          <p:cNvPr id="13" name="Figura a mano libera: Forma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pPr rtl="0"/>
            <a:endParaRPr lang="it-IT" noProof="0" dirty="0"/>
          </a:p>
        </p:txBody>
      </p:sp>
      <p:sp>
        <p:nvSpPr>
          <p:cNvPr id="16" name="Segnaposto testo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rtlCol="0">
            <a:normAutofit/>
          </a:bodyPr>
          <a:lstStyle>
            <a:lvl1pPr marL="0" indent="0">
              <a:buNone/>
              <a:defRPr sz="1800" b="1" i="0"/>
            </a:lvl1pPr>
          </a:lstStyle>
          <a:p>
            <a:pPr lvl="0" rtl="0"/>
            <a:r>
              <a:rPr lang="it-IT" noProof="0"/>
              <a:t>Modifica gli stili del testo dello schema</a:t>
            </a:r>
          </a:p>
        </p:txBody>
      </p:sp>
      <p:sp>
        <p:nvSpPr>
          <p:cNvPr id="17" name="Segnaposto testo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rtlCol="0">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rtl="0"/>
            <a:r>
              <a:rPr lang="it-IT" noProof="0"/>
              <a:t>Modifica gli stili del testo dello schema</a:t>
            </a:r>
          </a:p>
        </p:txBody>
      </p:sp>
      <p:sp>
        <p:nvSpPr>
          <p:cNvPr id="3" name="Elemento grafico 22">
            <a:extLst>
              <a:ext uri="{FF2B5EF4-FFF2-40B4-BE49-F238E27FC236}">
                <a16:creationId xmlns:a16="http://schemas.microsoft.com/office/drawing/2014/main" id="{827885C7-FA6F-4513-83BC-BEAD42F63D5B}"/>
              </a:ext>
            </a:extLst>
          </p:cNvPr>
          <p:cNvSpPr/>
          <p:nvPr userDrawn="1"/>
        </p:nvSpPr>
        <p:spPr>
          <a:xfrm>
            <a:off x="6981946" y="1726672"/>
            <a:ext cx="4176000"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it-IT" noProof="0" dirty="0"/>
          </a:p>
        </p:txBody>
      </p:sp>
      <p:sp>
        <p:nvSpPr>
          <p:cNvPr id="22" name="Figura a mano libera: Forma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pPr rtl="0"/>
            <a:endParaRPr lang="it-IT" noProof="0"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tenuto">
    <p:spTree>
      <p:nvGrpSpPr>
        <p:cNvPr id="1" name=""/>
        <p:cNvGrpSpPr/>
        <p:nvPr/>
      </p:nvGrpSpPr>
      <p:grpSpPr>
        <a:xfrm>
          <a:off x="0" y="0"/>
          <a:ext cx="0" cy="0"/>
          <a:chOff x="0" y="0"/>
          <a:chExt cx="0" cy="0"/>
        </a:xfrm>
      </p:grpSpPr>
      <p:sp>
        <p:nvSpPr>
          <p:cNvPr id="42" name="Segnaposto immagine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35" name="Ovale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6" name="Elemento grafico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rtlCol="0"/>
          <a:lstStyle>
            <a:lvl1pPr>
              <a:defRPr/>
            </a:lvl1pPr>
          </a:lstStyle>
          <a:p>
            <a:pPr rtl="0"/>
            <a:r>
              <a:rPr lang="it-IT" noProof="0" dirty="0"/>
              <a:t>LAYOUT TESTO 02</a:t>
            </a:r>
          </a:p>
        </p:txBody>
      </p:sp>
      <p:sp>
        <p:nvSpPr>
          <p:cNvPr id="4" name="Segnaposto data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sp>
        <p:nvSpPr>
          <p:cNvPr id="18" name="Segnaposto testo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rtlCol="0">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rtl="0"/>
            <a:r>
              <a:rPr lang="it-IT" noProof="0"/>
              <a:t>Modifica gli stili del testo dello schema</a:t>
            </a:r>
          </a:p>
        </p:txBody>
      </p:sp>
      <p:sp>
        <p:nvSpPr>
          <p:cNvPr id="38" name="Figura a mano libera: Forma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it-IT" noProof="0" dirty="0"/>
          </a:p>
        </p:txBody>
      </p:sp>
      <p:sp>
        <p:nvSpPr>
          <p:cNvPr id="29" name="Figura a mano libera: Forma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pPr rtl="0"/>
            <a:endParaRPr lang="it-IT" noProof="0" dirty="0"/>
          </a:p>
        </p:txBody>
      </p:sp>
      <p:sp>
        <p:nvSpPr>
          <p:cNvPr id="26" name="Figura a mano libera: Forma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pPr rtl="0"/>
            <a:endParaRPr lang="it-IT" noProof="0" dirty="0"/>
          </a:p>
        </p:txBody>
      </p:sp>
      <p:sp>
        <p:nvSpPr>
          <p:cNvPr id="28" name="Segnaposto testo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rtlCol="0">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a:t>Modifica gli stili del testo dello schema</a:t>
            </a:r>
          </a:p>
        </p:txBody>
      </p:sp>
      <p:sp>
        <p:nvSpPr>
          <p:cNvPr id="31" name="Segnaposto testo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rtlCol="0"/>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rtl="0"/>
            <a:r>
              <a:rPr lang="it-IT" noProof="0"/>
              <a:t>Modifica gli stili del testo dello schema</a:t>
            </a:r>
          </a:p>
        </p:txBody>
      </p:sp>
      <p:sp>
        <p:nvSpPr>
          <p:cNvPr id="3" name="Elemento grafico 33">
            <a:extLst>
              <a:ext uri="{FF2B5EF4-FFF2-40B4-BE49-F238E27FC236}">
                <a16:creationId xmlns:a16="http://schemas.microsoft.com/office/drawing/2014/main" id="{38956B41-4EE0-4C7C-8436-027F5DE8B1BC}"/>
              </a:ext>
            </a:extLst>
          </p:cNvPr>
          <p:cNvSpPr/>
          <p:nvPr userDrawn="1"/>
        </p:nvSpPr>
        <p:spPr>
          <a:xfrm>
            <a:off x="887581" y="2045662"/>
            <a:ext cx="4212000"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it-IT" noProof="0" dirty="0"/>
          </a:p>
        </p:txBody>
      </p:sp>
      <p:sp>
        <p:nvSpPr>
          <p:cNvPr id="33" name="Figura a mano libera: Forma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it-IT" noProof="0" dirty="0"/>
          </a:p>
        </p:txBody>
      </p:sp>
      <p:sp>
        <p:nvSpPr>
          <p:cNvPr id="41" name="Figura a mano libera: Forma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it-IT" noProof="0"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con sottotitolo">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9" name="Elemento grafico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rtlCol="0" anchor="b">
            <a:normAutofit/>
          </a:bodyPr>
          <a:lstStyle>
            <a:lvl1pPr algn="ctr">
              <a:defRPr sz="4000"/>
            </a:lvl1pPr>
          </a:lstStyle>
          <a:p>
            <a:pPr rtl="0"/>
            <a:r>
              <a:rPr lang="it-IT" noProof="0" dirty="0"/>
              <a:t>CONFRONTO</a:t>
            </a:r>
          </a:p>
        </p:txBody>
      </p:sp>
      <p:sp>
        <p:nvSpPr>
          <p:cNvPr id="3" name="Segnaposto testo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811311" y="2959593"/>
            <a:ext cx="4365625" cy="365125"/>
          </a:xfrm>
        </p:spPr>
        <p:txBody>
          <a:bodyPr rtlCol="0">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TITOLO SEZIONE 1</a:t>
            </a:r>
          </a:p>
        </p:txBody>
      </p:sp>
      <p:sp>
        <p:nvSpPr>
          <p:cNvPr id="4" name="Segnaposto data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sp>
        <p:nvSpPr>
          <p:cNvPr id="17" name="Segnaposto testo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rtlCol="0">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a:t>Modifica gli stili del testo dello schema</a:t>
            </a:r>
          </a:p>
        </p:txBody>
      </p:sp>
      <p:sp>
        <p:nvSpPr>
          <p:cNvPr id="22" name="Elemento grafico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it-IT" noProof="0" dirty="0"/>
          </a:p>
        </p:txBody>
      </p:sp>
      <p:sp>
        <p:nvSpPr>
          <p:cNvPr id="24" name="Segnaposto testo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5973985" y="2959593"/>
            <a:ext cx="4365625" cy="365125"/>
          </a:xfrm>
        </p:spPr>
        <p:txBody>
          <a:bodyPr rtlCol="0">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TITOLO SEZIONE 2</a:t>
            </a:r>
          </a:p>
        </p:txBody>
      </p:sp>
      <p:sp>
        <p:nvSpPr>
          <p:cNvPr id="28" name="Segnaposto testo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rtlCol="0">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it-IT" noProof="0"/>
              <a:t>Modifica gli stili del testo dello schema</a:t>
            </a:r>
          </a:p>
        </p:txBody>
      </p:sp>
      <p:sp>
        <p:nvSpPr>
          <p:cNvPr id="30" name="Segnaposto testo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rtlCol="0">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it-IT" noProof="0"/>
              <a:t>Modifica gli stili del testo dello schema</a:t>
            </a:r>
          </a:p>
        </p:txBody>
      </p:sp>
      <p:grpSp>
        <p:nvGrpSpPr>
          <p:cNvPr id="41" name="Elemento grafico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igura a mano libera: Forma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it-IT" noProof="0" dirty="0"/>
            </a:p>
          </p:txBody>
        </p:sp>
        <p:sp>
          <p:nvSpPr>
            <p:cNvPr id="43" name="Figura a mano libera: Forma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it-IT" noProof="0" dirty="0"/>
            </a:p>
          </p:txBody>
        </p:sp>
        <p:sp>
          <p:nvSpPr>
            <p:cNvPr id="44" name="Figura a mano libera: Forma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it-IT" noProof="0" dirty="0"/>
            </a:p>
          </p:txBody>
        </p:sp>
        <p:sp>
          <p:nvSpPr>
            <p:cNvPr id="45" name="Figura a mano libera: Forma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it-IT" noProof="0" dirty="0"/>
            </a:p>
          </p:txBody>
        </p:sp>
        <p:sp>
          <p:nvSpPr>
            <p:cNvPr id="46" name="Figura a mano libera: Forma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it-IT" noProof="0" dirty="0"/>
            </a:p>
          </p:txBody>
        </p:sp>
        <p:sp>
          <p:nvSpPr>
            <p:cNvPr id="47" name="Figura a mano libera: Forma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it-IT" noProof="0"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9" name="Elemento grafico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rtlCol="0" anchor="b">
            <a:normAutofit/>
          </a:bodyPr>
          <a:lstStyle>
            <a:lvl1pPr algn="l">
              <a:defRPr sz="4000"/>
            </a:lvl1pPr>
          </a:lstStyle>
          <a:p>
            <a:pPr rtl="0"/>
            <a:r>
              <a:rPr lang="it-IT" noProof="0" dirty="0"/>
              <a:t>DIAPOSITIVA CON GRAFICO</a:t>
            </a:r>
          </a:p>
        </p:txBody>
      </p:sp>
      <p:sp>
        <p:nvSpPr>
          <p:cNvPr id="4" name="Segnaposto data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sp>
        <p:nvSpPr>
          <p:cNvPr id="17" name="Segnaposto testo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a:t>Modifica gli stili del testo dello schema</a:t>
            </a:r>
          </a:p>
        </p:txBody>
      </p:sp>
      <p:sp>
        <p:nvSpPr>
          <p:cNvPr id="24" name="Segnaposto testo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30%</a:t>
            </a:r>
          </a:p>
        </p:txBody>
      </p:sp>
      <p:sp>
        <p:nvSpPr>
          <p:cNvPr id="30" name="Segnaposto testo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it-IT" noProof="0" dirty="0"/>
              <a:t>Titolo categoria</a:t>
            </a:r>
          </a:p>
        </p:txBody>
      </p:sp>
      <p:sp>
        <p:nvSpPr>
          <p:cNvPr id="23" name="Segnaposto testo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10%</a:t>
            </a:r>
          </a:p>
        </p:txBody>
      </p:sp>
      <p:sp>
        <p:nvSpPr>
          <p:cNvPr id="25" name="Segnaposto testo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it-IT" noProof="0" dirty="0"/>
              <a:t>Titolo categoria</a:t>
            </a:r>
          </a:p>
        </p:txBody>
      </p:sp>
      <p:sp>
        <p:nvSpPr>
          <p:cNvPr id="27" name="Segnaposto testo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25%</a:t>
            </a:r>
          </a:p>
        </p:txBody>
      </p:sp>
      <p:sp>
        <p:nvSpPr>
          <p:cNvPr id="29" name="Segnaposto testo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it-IT" noProof="0" dirty="0"/>
              <a:t>Titolo categoria</a:t>
            </a:r>
          </a:p>
        </p:txBody>
      </p:sp>
      <p:sp>
        <p:nvSpPr>
          <p:cNvPr id="32" name="Segnaposto testo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10%</a:t>
            </a:r>
          </a:p>
        </p:txBody>
      </p:sp>
      <p:sp>
        <p:nvSpPr>
          <p:cNvPr id="33" name="Segnaposto testo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it-IT" noProof="0" dirty="0"/>
              <a:t>Titolo categoria</a:t>
            </a:r>
          </a:p>
        </p:txBody>
      </p:sp>
      <p:sp>
        <p:nvSpPr>
          <p:cNvPr id="35" name="Segnaposto testo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20%</a:t>
            </a:r>
          </a:p>
        </p:txBody>
      </p:sp>
      <p:sp>
        <p:nvSpPr>
          <p:cNvPr id="36" name="Segnaposto testo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it-IT" noProof="0" dirty="0"/>
              <a:t>Titolo categoria</a:t>
            </a:r>
          </a:p>
        </p:txBody>
      </p:sp>
      <p:sp>
        <p:nvSpPr>
          <p:cNvPr id="38" name="Segnaposto testo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dirty="0"/>
              <a:t>5%</a:t>
            </a:r>
          </a:p>
        </p:txBody>
      </p:sp>
      <p:sp>
        <p:nvSpPr>
          <p:cNvPr id="39" name="Segnaposto testo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it-IT" noProof="0" dirty="0"/>
              <a:t>Titolo categoria</a:t>
            </a:r>
          </a:p>
        </p:txBody>
      </p:sp>
      <p:sp>
        <p:nvSpPr>
          <p:cNvPr id="19" name="Segnaposto grafico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it-IT" noProof="0"/>
              <a:t>Fare clic sull'icona per inserire un grafico</a:t>
            </a:r>
            <a:endParaRPr lang="it-IT" noProof="0" dirty="0"/>
          </a:p>
        </p:txBody>
      </p:sp>
      <p:grpSp>
        <p:nvGrpSpPr>
          <p:cNvPr id="41" name="Elemento grafico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igura a mano libera: Forma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it-IT" noProof="0" dirty="0"/>
            </a:p>
          </p:txBody>
        </p:sp>
        <p:sp>
          <p:nvSpPr>
            <p:cNvPr id="43" name="Figura a mano libera: Forma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it-IT" noProof="0" dirty="0"/>
            </a:p>
          </p:txBody>
        </p:sp>
        <p:sp>
          <p:nvSpPr>
            <p:cNvPr id="44" name="Figura a mano libera: Forma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it-IT" noProof="0" dirty="0"/>
            </a:p>
          </p:txBody>
        </p:sp>
        <p:sp>
          <p:nvSpPr>
            <p:cNvPr id="45" name="Figura a mano libera: Forma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it-IT" noProof="0" dirty="0"/>
            </a:p>
          </p:txBody>
        </p:sp>
        <p:sp>
          <p:nvSpPr>
            <p:cNvPr id="46" name="Figura a mano libera: Forma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it-IT" noProof="0" dirty="0"/>
            </a:p>
          </p:txBody>
        </p:sp>
        <p:sp>
          <p:nvSpPr>
            <p:cNvPr id="47" name="Figura a mano libera: Forma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it-IT" noProof="0" dirty="0"/>
            </a:p>
          </p:txBody>
        </p:sp>
      </p:grpSp>
      <p:sp>
        <p:nvSpPr>
          <p:cNvPr id="3" name="Elemento grafico 50">
            <a:extLst>
              <a:ext uri="{FF2B5EF4-FFF2-40B4-BE49-F238E27FC236}">
                <a16:creationId xmlns:a16="http://schemas.microsoft.com/office/drawing/2014/main" id="{33AA43FA-C2DC-406C-BFE6-A2A804112236}"/>
              </a:ext>
            </a:extLst>
          </p:cNvPr>
          <p:cNvSpPr/>
          <p:nvPr/>
        </p:nvSpPr>
        <p:spPr>
          <a:xfrm>
            <a:off x="5731818" y="2267879"/>
            <a:ext cx="3996000"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pPr rtl="0"/>
            <a:endParaRPr lang="it-IT" noProof="0"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con tabella">
    <p:spTree>
      <p:nvGrpSpPr>
        <p:cNvPr id="1" name=""/>
        <p:cNvGrpSpPr/>
        <p:nvPr/>
      </p:nvGrpSpPr>
      <p:grpSpPr>
        <a:xfrm>
          <a:off x="0" y="0"/>
          <a:ext cx="0" cy="0"/>
          <a:chOff x="0" y="0"/>
          <a:chExt cx="0" cy="0"/>
        </a:xfrm>
      </p:grpSpPr>
      <p:sp>
        <p:nvSpPr>
          <p:cNvPr id="52" name="Ovale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3" name="Elemento grafico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rtlCol="0" anchor="b">
            <a:normAutofit/>
          </a:bodyPr>
          <a:lstStyle>
            <a:lvl1pPr algn="l">
              <a:defRPr sz="4000"/>
            </a:lvl1pPr>
          </a:lstStyle>
          <a:p>
            <a:pPr rtl="0"/>
            <a:r>
              <a:rPr lang="it-IT" noProof="0" dirty="0"/>
              <a:t>DIAPOSITIVA CON TABELLA</a:t>
            </a:r>
          </a:p>
        </p:txBody>
      </p:sp>
      <p:sp>
        <p:nvSpPr>
          <p:cNvPr id="4" name="Segnaposto data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it-IT" noProof="0" dirty="0"/>
              <a:t>MM.GG.20XX</a:t>
            </a:r>
          </a:p>
        </p:txBody>
      </p:sp>
      <p:sp>
        <p:nvSpPr>
          <p:cNvPr id="5" name="Segnaposto piè di pagina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sp>
        <p:nvSpPr>
          <p:cNvPr id="17" name="Segnaposto testo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a:t>Modifica gli stili del testo dello schema</a:t>
            </a:r>
          </a:p>
        </p:txBody>
      </p:sp>
      <p:sp>
        <p:nvSpPr>
          <p:cNvPr id="18" name="Segnaposto tabella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it-IT" noProof="0"/>
              <a:t>Fare clic sull'icona per inserire una tabella</a:t>
            </a:r>
            <a:endParaRPr lang="it-IT" noProof="0" dirty="0"/>
          </a:p>
        </p:txBody>
      </p:sp>
      <p:grpSp>
        <p:nvGrpSpPr>
          <p:cNvPr id="45" name="Elemento grafico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igura a mano libera: Forma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it-IT" noProof="0" dirty="0"/>
            </a:p>
          </p:txBody>
        </p:sp>
        <p:sp>
          <p:nvSpPr>
            <p:cNvPr id="47" name="Figura a mano libera: Forma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it-IT" noProof="0" dirty="0"/>
            </a:p>
          </p:txBody>
        </p:sp>
        <p:sp>
          <p:nvSpPr>
            <p:cNvPr id="48" name="Figura a mano libera: Forma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it-IT" noProof="0" dirty="0"/>
            </a:p>
          </p:txBody>
        </p:sp>
        <p:sp>
          <p:nvSpPr>
            <p:cNvPr id="49" name="Figura a mano libera: Forma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it-IT" noProof="0" dirty="0"/>
            </a:p>
          </p:txBody>
        </p:sp>
        <p:sp>
          <p:nvSpPr>
            <p:cNvPr id="50" name="Figura a mano libera: Forma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it-IT" noProof="0" dirty="0"/>
            </a:p>
          </p:txBody>
        </p:sp>
        <p:sp>
          <p:nvSpPr>
            <p:cNvPr id="51" name="Figura a mano libera: Forma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it-IT" noProof="0" dirty="0"/>
            </a:p>
          </p:txBody>
        </p:sp>
      </p:grpSp>
      <p:sp>
        <p:nvSpPr>
          <p:cNvPr id="3" name="Elemento grafico 54">
            <a:extLst>
              <a:ext uri="{FF2B5EF4-FFF2-40B4-BE49-F238E27FC236}">
                <a16:creationId xmlns:a16="http://schemas.microsoft.com/office/drawing/2014/main" id="{A1820133-6B1B-4297-8A79-2E89B2C7199B}"/>
              </a:ext>
            </a:extLst>
          </p:cNvPr>
          <p:cNvSpPr/>
          <p:nvPr/>
        </p:nvSpPr>
        <p:spPr>
          <a:xfrm>
            <a:off x="895660" y="2912161"/>
            <a:ext cx="30600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pPr rtl="0"/>
            <a:endParaRPr lang="it-IT" noProof="0"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titolo e immagine">
    <p:spTree>
      <p:nvGrpSpPr>
        <p:cNvPr id="1" name=""/>
        <p:cNvGrpSpPr/>
        <p:nvPr/>
      </p:nvGrpSpPr>
      <p:grpSpPr>
        <a:xfrm>
          <a:off x="0" y="0"/>
          <a:ext cx="0" cy="0"/>
          <a:chOff x="0" y="0"/>
          <a:chExt cx="0" cy="0"/>
        </a:xfrm>
      </p:grpSpPr>
      <p:sp>
        <p:nvSpPr>
          <p:cNvPr id="51" name="Segnaposto immagine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46" name="Figura a mano libera: Forma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pPr rtl="0"/>
            <a:endParaRPr lang="it-IT" noProof="0" dirty="0"/>
          </a:p>
        </p:txBody>
      </p:sp>
      <p:sp>
        <p:nvSpPr>
          <p:cNvPr id="47" name="Figura a mano libera: Forma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pPr rtl="0"/>
            <a:endParaRPr lang="it-IT" noProof="0" dirty="0"/>
          </a:p>
        </p:txBody>
      </p:sp>
      <p:sp>
        <p:nvSpPr>
          <p:cNvPr id="45" name="Figura a mano libera: Forma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pPr rtl="0"/>
            <a:endParaRPr lang="it-IT" noProof="0" dirty="0"/>
          </a:p>
        </p:txBody>
      </p:sp>
      <p:sp>
        <p:nvSpPr>
          <p:cNvPr id="24" name="Ovale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5" name="Elemento grafico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rtlCol="0"/>
          <a:lstStyle>
            <a:lvl1pPr algn="ctr">
              <a:defRPr>
                <a:solidFill>
                  <a:schemeClr val="bg1"/>
                </a:solidFill>
              </a:defRPr>
            </a:lvl1pPr>
          </a:lstStyle>
          <a:p>
            <a:pPr rtl="0"/>
            <a:r>
              <a:rPr lang="it-IT" noProof="0" dirty="0"/>
              <a:t>IMMAGINE GRANDE</a:t>
            </a:r>
          </a:p>
        </p:txBody>
      </p:sp>
      <p:sp>
        <p:nvSpPr>
          <p:cNvPr id="6" name="Segnaposto piè di pagina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rtlCol="0"/>
          <a:lstStyle/>
          <a:p>
            <a:pPr rtl="0"/>
            <a:r>
              <a:rPr lang="it-IT" noProof="0" dirty="0"/>
              <a:t>AGGIUNGERE UN PIÈ DI PAGINA</a:t>
            </a:r>
          </a:p>
        </p:txBody>
      </p:sp>
      <p:sp>
        <p:nvSpPr>
          <p:cNvPr id="7" name="Segnaposto numero diapositiva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sp>
        <p:nvSpPr>
          <p:cNvPr id="21" name="Segnaposto testo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rtlCol="0">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it-IT" noProof="0"/>
              <a:t>Modifica gli stili del testo dello schema</a:t>
            </a:r>
          </a:p>
        </p:txBody>
      </p:sp>
      <p:pic>
        <p:nvPicPr>
          <p:cNvPr id="22" name="Elemento grafico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igura a mano libera: Forma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it-IT" noProof="0" dirty="0"/>
          </a:p>
        </p:txBody>
      </p:sp>
      <p:sp>
        <p:nvSpPr>
          <p:cNvPr id="41" name="Figura a mano libera: Forma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pPr rtl="0"/>
            <a:endParaRPr lang="it-IT" noProof="0" dirty="0"/>
          </a:p>
        </p:txBody>
      </p:sp>
      <p:sp>
        <p:nvSpPr>
          <p:cNvPr id="42" name="Figura a mano libera: Forma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pPr rtl="0"/>
            <a:endParaRPr lang="it-IT" noProof="0" dirty="0"/>
          </a:p>
        </p:txBody>
      </p:sp>
      <p:sp>
        <p:nvSpPr>
          <p:cNvPr id="44" name="Figura a mano libera: Forma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pPr rtl="0"/>
            <a:endParaRPr lang="it-IT" noProof="0" dirty="0"/>
          </a:p>
        </p:txBody>
      </p:sp>
      <p:sp>
        <p:nvSpPr>
          <p:cNvPr id="48" name="Figura a mano libera: Forma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pPr rtl="0"/>
            <a:endParaRPr lang="it-IT" noProof="0"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to video">
    <p:spTree>
      <p:nvGrpSpPr>
        <p:cNvPr id="1" name=""/>
        <p:cNvGrpSpPr/>
        <p:nvPr/>
      </p:nvGrpSpPr>
      <p:grpSpPr>
        <a:xfrm>
          <a:off x="0" y="0"/>
          <a:ext cx="0" cy="0"/>
          <a:chOff x="0" y="0"/>
          <a:chExt cx="0" cy="0"/>
        </a:xfrm>
      </p:grpSpPr>
      <p:sp>
        <p:nvSpPr>
          <p:cNvPr id="25" name="Ovale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6" name="Elemento grafico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it-IT" noProof="0" dirty="0"/>
          </a:p>
        </p:txBody>
      </p:sp>
      <p:sp>
        <p:nvSpPr>
          <p:cNvPr id="8" name="Segnaposto elemento multimediale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it-IT" noProof="0"/>
              <a:t>Fare clic sull'icona per inserire un contenuto multimediale</a:t>
            </a:r>
            <a:endParaRPr lang="it-IT" noProof="0" dirty="0"/>
          </a:p>
        </p:txBody>
      </p:sp>
      <p:sp>
        <p:nvSpPr>
          <p:cNvPr id="6" name="Segnaposto piè di pagina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rtlCol="0"/>
          <a:lstStyle/>
          <a:p>
            <a:pPr rtl="0"/>
            <a:r>
              <a:rPr lang="it-IT" noProof="0" dirty="0"/>
              <a:t>AGGIUNGERE UN PIÈ DI PAGINA</a:t>
            </a:r>
          </a:p>
        </p:txBody>
      </p:sp>
      <p:sp>
        <p:nvSpPr>
          <p:cNvPr id="7" name="Segnaposto numero diapositiva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rtlCol="0"/>
          <a:lstStyle/>
          <a:p>
            <a:pPr rtl="0"/>
            <a:fld id="{D495E168-DA5E-4888-8D8A-92B118324C14}" type="slidenum">
              <a:rPr lang="it-IT" noProof="0" smtClean="0"/>
              <a:t>‹N›</a:t>
            </a:fld>
            <a:endParaRPr lang="it-IT" noProof="0" dirty="0"/>
          </a:p>
        </p:txBody>
      </p:sp>
      <p:sp>
        <p:nvSpPr>
          <p:cNvPr id="11" name="Figura a mano libera: Forma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pPr rtl="0"/>
            <a:endParaRPr lang="it-IT" noProof="0" dirty="0"/>
          </a:p>
        </p:txBody>
      </p:sp>
      <p:sp>
        <p:nvSpPr>
          <p:cNvPr id="15" name="Figura a mano libera: Forma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pPr rtl="0"/>
            <a:endParaRPr lang="it-IT" noProof="0" dirty="0"/>
          </a:p>
        </p:txBody>
      </p:sp>
      <p:sp>
        <p:nvSpPr>
          <p:cNvPr id="16" name="Figura a mano libera: Forma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pPr rtl="0"/>
            <a:endParaRPr lang="it-IT" noProof="0" dirty="0"/>
          </a:p>
        </p:txBody>
      </p:sp>
      <p:sp>
        <p:nvSpPr>
          <p:cNvPr id="17" name="Figura a mano libera: Forma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pPr rtl="0"/>
            <a:endParaRPr lang="it-IT" noProof="0" dirty="0"/>
          </a:p>
        </p:txBody>
      </p:sp>
      <p:sp>
        <p:nvSpPr>
          <p:cNvPr id="18" name="Figura a mano libera: Forma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pPr rtl="0"/>
            <a:endParaRPr lang="it-IT" noProof="0" dirty="0"/>
          </a:p>
        </p:txBody>
      </p:sp>
      <p:sp>
        <p:nvSpPr>
          <p:cNvPr id="19" name="Titolo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rtlCol="0" anchor="t" anchorCtr="0">
            <a:normAutofit/>
          </a:bodyPr>
          <a:lstStyle>
            <a:lvl1pPr marL="0" indent="0" algn="ctr">
              <a:buFont typeface="Arial" panose="020B0604020202020204" pitchFamily="34" charset="0"/>
              <a:buNone/>
              <a:defRPr sz="1800">
                <a:solidFill>
                  <a:schemeClr val="accent1"/>
                </a:solidFill>
                <a:latin typeface="+mn-lt"/>
              </a:defRPr>
            </a:lvl1pPr>
          </a:lstStyle>
          <a:p>
            <a:pPr rtl="0"/>
            <a:r>
              <a:rPr lang="it-IT" noProof="0"/>
              <a:t>Fare clic per modificare lo stile del titolo</a:t>
            </a:r>
            <a:endParaRPr lang="it-IT" noProof="0" dirty="0"/>
          </a:p>
        </p:txBody>
      </p:sp>
      <p:grpSp>
        <p:nvGrpSpPr>
          <p:cNvPr id="10" name="Gruppo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igura a mano libera: Forma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pPr rtl="0"/>
              <a:endParaRPr lang="it-IT" noProof="0" dirty="0"/>
            </a:p>
          </p:txBody>
        </p:sp>
        <p:sp>
          <p:nvSpPr>
            <p:cNvPr id="4" name="Figura a mano libera: Forma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pPr rtl="0"/>
              <a:endParaRPr lang="it-IT" noProof="0" dirty="0"/>
            </a:p>
          </p:txBody>
        </p:sp>
        <p:sp>
          <p:nvSpPr>
            <p:cNvPr id="5" name="Figura a mano libera: Forma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pPr rtl="0"/>
              <a:endParaRPr lang="it-IT" noProof="0" dirty="0"/>
            </a:p>
          </p:txBody>
        </p:sp>
        <p:sp>
          <p:nvSpPr>
            <p:cNvPr id="9" name="Figura a mano libera: Forma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pPr rtl="0"/>
              <a:endParaRPr lang="it-IT" noProof="0" dirty="0"/>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dirty="0"/>
              <a:t>Fare clic per modificare lo stile del titolo dello schema</a:t>
            </a:r>
          </a:p>
        </p:txBody>
      </p:sp>
      <p:sp>
        <p:nvSpPr>
          <p:cNvPr id="3" name="Segnaposto testo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rtl="0"/>
            <a:r>
              <a:rPr lang="it-IT" noProof="0" dirty="0"/>
              <a:t>MM.GG.20XX</a:t>
            </a:r>
          </a:p>
        </p:txBody>
      </p:sp>
      <p:sp>
        <p:nvSpPr>
          <p:cNvPr id="6" name="Segnaposto numero diapositiva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pPr rtl="0"/>
            <a:fld id="{D495E168-DA5E-4888-8D8A-92B118324C14}" type="slidenum">
              <a:rPr lang="it-IT" noProof="0" smtClean="0"/>
              <a:pPr rtl="0"/>
              <a:t>‹N›</a:t>
            </a:fld>
            <a:endParaRPr lang="it-IT" noProof="0" dirty="0"/>
          </a:p>
        </p:txBody>
      </p:sp>
      <p:sp>
        <p:nvSpPr>
          <p:cNvPr id="11" name="Segnaposto piè di pagina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pPr rtl="0"/>
            <a:r>
              <a:rPr lang="it-IT" noProof="0" dirty="0"/>
              <a:t>AGGIUNGERE UN PIÈ DI PAGINA</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ibancalculator.com/"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ec.europa.eu/digital-single-market/en/desi"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hyperlink" Target="https://ec.europa.eu/info/departments/justice-and-consumers_it"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64C9CC-E38A-467A-8F1C-459375F5EDFF}"/>
              </a:ext>
            </a:extLst>
          </p:cNvPr>
          <p:cNvSpPr>
            <a:spLocks noGrp="1"/>
          </p:cNvSpPr>
          <p:nvPr>
            <p:ph type="title"/>
          </p:nvPr>
        </p:nvSpPr>
        <p:spPr>
          <a:xfrm>
            <a:off x="786259" y="1030975"/>
            <a:ext cx="5274907" cy="1517356"/>
          </a:xfrm>
        </p:spPr>
        <p:txBody>
          <a:bodyPr rtlCol="0"/>
          <a:lstStyle/>
          <a:p>
            <a:r>
              <a:rPr lang="it-IT" sz="4400" dirty="0"/>
              <a:t>LE TRUFFE DEI PACCHETTI TURISTICI INGANNEVOLI</a:t>
            </a:r>
          </a:p>
        </p:txBody>
      </p:sp>
      <p:sp>
        <p:nvSpPr>
          <p:cNvPr id="6" name="Segnaposto testo 5">
            <a:extLst>
              <a:ext uri="{FF2B5EF4-FFF2-40B4-BE49-F238E27FC236}">
                <a16:creationId xmlns:a16="http://schemas.microsoft.com/office/drawing/2014/main" id="{CDD6760C-D868-43F4-99FB-1B78C91F8FE1}"/>
              </a:ext>
            </a:extLst>
          </p:cNvPr>
          <p:cNvSpPr>
            <a:spLocks noGrp="1"/>
          </p:cNvSpPr>
          <p:nvPr>
            <p:ph type="body" sz="quarter" idx="13"/>
          </p:nvPr>
        </p:nvSpPr>
        <p:spPr/>
        <p:txBody>
          <a:bodyPr rtlCol="0">
            <a:normAutofit fontScale="70000" lnSpcReduction="20000"/>
          </a:bodyPr>
          <a:lstStyle/>
          <a:p>
            <a:r>
              <a:rPr lang="it-IT" sz="2000" spc="-150" dirty="0"/>
              <a:t>Relatori </a:t>
            </a:r>
            <a:r>
              <a:rPr lang="it-IT" sz="2000" spc="-150" dirty="0" err="1"/>
              <a:t>avv.Ti</a:t>
            </a:r>
            <a:r>
              <a:rPr lang="it-IT" sz="2000" spc="-150" dirty="0"/>
              <a:t> </a:t>
            </a:r>
          </a:p>
          <a:p>
            <a:r>
              <a:rPr lang="it-IT" spc="-150" dirty="0"/>
              <a:t>Alessandro di Lallo</a:t>
            </a:r>
          </a:p>
          <a:p>
            <a:r>
              <a:rPr lang="it-IT" spc="-150" dirty="0"/>
              <a:t>Salvatore Fazio </a:t>
            </a:r>
          </a:p>
        </p:txBody>
      </p:sp>
      <p:pic>
        <p:nvPicPr>
          <p:cNvPr id="12" name="Segnaposto immagine 11" descr="Splendida città su una scogliera al tramonto">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rotWithShape="1">
          <a:blip r:embed="rId3"/>
          <a:srcRect l="14573" r="421"/>
          <a:stretch/>
        </p:blipFill>
        <p:spPr>
          <a:xfrm>
            <a:off x="4614953" y="0"/>
            <a:ext cx="7585924" cy="5949573"/>
          </a:xfrm>
        </p:spPr>
      </p:pic>
      <p:pic>
        <p:nvPicPr>
          <p:cNvPr id="7" name="Immagine 6">
            <a:extLst>
              <a:ext uri="{FF2B5EF4-FFF2-40B4-BE49-F238E27FC236}">
                <a16:creationId xmlns:a16="http://schemas.microsoft.com/office/drawing/2014/main" id="{3748AB9D-5359-4986-8BCF-E4D0FADC542A}"/>
              </a:ext>
            </a:extLst>
          </p:cNvPr>
          <p:cNvPicPr>
            <a:picLocks noChangeAspect="1"/>
          </p:cNvPicPr>
          <p:nvPr/>
        </p:nvPicPr>
        <p:blipFill>
          <a:blip r:embed="rId4"/>
          <a:stretch>
            <a:fillRect/>
          </a:stretch>
        </p:blipFill>
        <p:spPr>
          <a:xfrm>
            <a:off x="743430" y="5772451"/>
            <a:ext cx="1128960" cy="900532"/>
          </a:xfrm>
          <a:prstGeom prst="rect">
            <a:avLst/>
          </a:prstGeom>
        </p:spPr>
      </p:pic>
      <p:pic>
        <p:nvPicPr>
          <p:cNvPr id="8" name="Immagine 7">
            <a:extLst>
              <a:ext uri="{FF2B5EF4-FFF2-40B4-BE49-F238E27FC236}">
                <a16:creationId xmlns:a16="http://schemas.microsoft.com/office/drawing/2014/main" id="{0A425D6A-E2D2-484C-98FA-B2297C5BDF92}"/>
              </a:ext>
            </a:extLst>
          </p:cNvPr>
          <p:cNvPicPr>
            <a:picLocks noChangeAspect="1"/>
          </p:cNvPicPr>
          <p:nvPr/>
        </p:nvPicPr>
        <p:blipFill>
          <a:blip r:embed="rId5"/>
          <a:stretch>
            <a:fillRect/>
          </a:stretch>
        </p:blipFill>
        <p:spPr>
          <a:xfrm>
            <a:off x="2000241" y="5772451"/>
            <a:ext cx="1177619" cy="900532"/>
          </a:xfrm>
          <a:prstGeom prst="rect">
            <a:avLst/>
          </a:prstGeo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10</a:t>
            </a:fld>
            <a:endParaRPr lang="it-IT" noProof="0" dirty="0"/>
          </a:p>
        </p:txBody>
      </p:sp>
      <p:sp>
        <p:nvSpPr>
          <p:cNvPr id="4" name="Segnaposto contenuto 3"/>
          <p:cNvSpPr>
            <a:spLocks noGrp="1"/>
          </p:cNvSpPr>
          <p:nvPr>
            <p:ph idx="1"/>
          </p:nvPr>
        </p:nvSpPr>
        <p:spPr/>
        <p:txBody>
          <a:bodyPr/>
          <a:lstStyle/>
          <a:p>
            <a:pPr algn="just">
              <a:lnSpc>
                <a:spcPct val="100000"/>
              </a:lnSpc>
              <a:spcBef>
                <a:spcPts val="0"/>
              </a:spcBef>
              <a:defRPr/>
            </a:pPr>
            <a:r>
              <a:rPr lang="it-IT" altLang="it-IT" b="1" dirty="0">
                <a:solidFill>
                  <a:schemeClr val="tx1">
                    <a:lumMod val="65000"/>
                    <a:lumOff val="35000"/>
                  </a:schemeClr>
                </a:solidFill>
                <a:latin typeface="+mj-lt"/>
              </a:rPr>
              <a:t>Le disposizioni del capo I del Codice del turismo si applicano ai </a:t>
            </a:r>
            <a:r>
              <a:rPr lang="it-IT" altLang="it-IT" b="1" dirty="0">
                <a:solidFill>
                  <a:schemeClr val="accent3"/>
                </a:solidFill>
                <a:latin typeface="+mj-lt"/>
              </a:rPr>
              <a:t>pacchetti turistici </a:t>
            </a:r>
            <a:r>
              <a:rPr lang="it-IT" altLang="it-IT" b="1" dirty="0">
                <a:solidFill>
                  <a:schemeClr val="tx1">
                    <a:lumMod val="65000"/>
                    <a:lumOff val="35000"/>
                  </a:schemeClr>
                </a:solidFill>
                <a:latin typeface="+mj-lt"/>
              </a:rPr>
              <a:t>venduti o offerti a tutti coloro che ne usufruiscono nel territorio nazionale, </a:t>
            </a:r>
            <a:r>
              <a:rPr lang="it-IT" altLang="it-IT" b="1" u="sng" dirty="0">
                <a:solidFill>
                  <a:schemeClr val="tx1">
                    <a:lumMod val="65000"/>
                    <a:lumOff val="35000"/>
                  </a:schemeClr>
                </a:solidFill>
                <a:highlight>
                  <a:srgbClr val="FFFF00"/>
                </a:highlight>
                <a:latin typeface="+mj-lt"/>
              </a:rPr>
              <a:t>anche se venduti tramite Internet.</a:t>
            </a:r>
          </a:p>
          <a:p>
            <a:pPr algn="just">
              <a:lnSpc>
                <a:spcPct val="100000"/>
              </a:lnSpc>
              <a:spcBef>
                <a:spcPts val="0"/>
              </a:spcBef>
              <a:defRPr/>
            </a:pPr>
            <a:endParaRPr lang="it-IT" altLang="it-IT" b="1" dirty="0">
              <a:solidFill>
                <a:schemeClr val="tx1">
                  <a:lumMod val="65000"/>
                  <a:lumOff val="35000"/>
                </a:schemeClr>
              </a:solidFill>
              <a:latin typeface="+mj-lt"/>
            </a:endParaRPr>
          </a:p>
          <a:p>
            <a:pPr algn="just">
              <a:lnSpc>
                <a:spcPct val="100000"/>
              </a:lnSpc>
              <a:spcBef>
                <a:spcPts val="0"/>
              </a:spcBef>
              <a:defRPr/>
            </a:pPr>
            <a:r>
              <a:rPr lang="it-IT" altLang="it-IT" b="1" i="1" dirty="0">
                <a:solidFill>
                  <a:schemeClr val="tx1">
                    <a:lumMod val="65000"/>
                    <a:lumOff val="35000"/>
                  </a:schemeClr>
                </a:solidFill>
                <a:latin typeface="+mj-lt"/>
              </a:rPr>
              <a:t>Per </a:t>
            </a:r>
            <a:r>
              <a:rPr lang="it-IT" altLang="it-IT" b="1" i="1" dirty="0">
                <a:solidFill>
                  <a:schemeClr val="accent3"/>
                </a:solidFill>
                <a:latin typeface="+mj-lt"/>
              </a:rPr>
              <a:t>pacchetti turistici </a:t>
            </a:r>
            <a:r>
              <a:rPr lang="it-IT" altLang="it-IT" b="1" i="1" dirty="0">
                <a:solidFill>
                  <a:schemeClr val="tx1">
                    <a:lumMod val="65000"/>
                    <a:lumOff val="35000"/>
                  </a:schemeClr>
                </a:solidFill>
                <a:latin typeface="+mj-lt"/>
              </a:rPr>
              <a:t>si intendono le offerte che hanno a oggetto i viaggi, le vacanze, i circuiti tutto compreso, le crociere turistiche, risultanti dalla </a:t>
            </a:r>
            <a:r>
              <a:rPr lang="it-IT" altLang="it-IT" b="1" i="1" dirty="0">
                <a:solidFill>
                  <a:schemeClr val="accent3"/>
                </a:solidFill>
                <a:latin typeface="+mj-lt"/>
              </a:rPr>
              <a:t>combinazione di almeno due elementi fra trasporto, alloggio e servizi turistici non accessori al trasporto o all'alloggio</a:t>
            </a:r>
            <a:r>
              <a:rPr lang="it-IT" altLang="it-IT" b="1" i="1" dirty="0">
                <a:solidFill>
                  <a:schemeClr val="tx1">
                    <a:lumMod val="65000"/>
                    <a:lumOff val="35000"/>
                  </a:schemeClr>
                </a:solidFill>
                <a:latin typeface="+mj-lt"/>
              </a:rPr>
              <a:t>, venduti o offerti in vendita a un prezzo forfettario.</a:t>
            </a:r>
          </a:p>
          <a:p>
            <a:endParaRPr lang="it-IT" dirty="0"/>
          </a:p>
          <a:p>
            <a:pPr algn="just"/>
            <a:r>
              <a:rPr lang="it-IT" altLang="it-IT" b="1" dirty="0">
                <a:solidFill>
                  <a:schemeClr val="tx1">
                    <a:lumMod val="65000"/>
                    <a:lumOff val="35000"/>
                  </a:schemeClr>
                </a:solidFill>
              </a:rPr>
              <a:t>ESEMPIO. Costituisce un pacchetto turistico </a:t>
            </a:r>
            <a:r>
              <a:rPr lang="it-IT" altLang="it-IT" b="1" dirty="0">
                <a:solidFill>
                  <a:schemeClr val="accent3"/>
                </a:solidFill>
              </a:rPr>
              <a:t>la prenotazione di una vacanza presso un hotel che comprende anche il volo</a:t>
            </a:r>
            <a:r>
              <a:rPr lang="it-IT" altLang="it-IT" b="1" dirty="0">
                <a:solidFill>
                  <a:schemeClr val="tx1">
                    <a:lumMod val="65000"/>
                    <a:lumOff val="35000"/>
                  </a:schemeClr>
                </a:solidFill>
              </a:rPr>
              <a:t>, oppure </a:t>
            </a:r>
            <a:r>
              <a:rPr lang="it-IT" altLang="it-IT" b="1" dirty="0">
                <a:solidFill>
                  <a:schemeClr val="accent3"/>
                </a:solidFill>
              </a:rPr>
              <a:t>una vacanza in una città d'arte che comprende anche il servizio di guida turistica</a:t>
            </a:r>
            <a:r>
              <a:rPr lang="it-IT" altLang="it-IT" b="1" dirty="0">
                <a:solidFill>
                  <a:schemeClr val="tx1">
                    <a:lumMod val="65000"/>
                    <a:lumOff val="35000"/>
                  </a:schemeClr>
                </a:solidFill>
              </a:rPr>
              <a:t>, mentre </a:t>
            </a:r>
            <a:r>
              <a:rPr lang="it-IT" altLang="it-IT" b="1" dirty="0">
                <a:solidFill>
                  <a:schemeClr val="accent3"/>
                </a:solidFill>
              </a:rPr>
              <a:t>non è considerato un pacchetto turistico la semplice aggiunta del servizio transfer </a:t>
            </a:r>
            <a:r>
              <a:rPr lang="it-IT" altLang="it-IT" b="1" dirty="0">
                <a:solidFill>
                  <a:schemeClr val="tx1">
                    <a:lumMod val="65000"/>
                    <a:lumOff val="35000"/>
                  </a:schemeClr>
                </a:solidFill>
              </a:rPr>
              <a:t>da e per l'aeroporto da parte dell'albergo, in quanto si tratta di un servizio accessorio all'alloggio.</a:t>
            </a:r>
          </a:p>
          <a:p>
            <a:endParaRPr lang="it-IT" dirty="0"/>
          </a:p>
        </p:txBody>
      </p:sp>
      <p:sp>
        <p:nvSpPr>
          <p:cNvPr id="5" name="Titolo 4"/>
          <p:cNvSpPr>
            <a:spLocks noGrp="1"/>
          </p:cNvSpPr>
          <p:nvPr>
            <p:ph type="title"/>
          </p:nvPr>
        </p:nvSpPr>
        <p:spPr>
          <a:xfrm>
            <a:off x="812290" y="757869"/>
            <a:ext cx="9050518" cy="945498"/>
          </a:xfrm>
        </p:spPr>
        <p:txBody>
          <a:bodyPr>
            <a:normAutofit fontScale="90000"/>
          </a:bodyPr>
          <a:lstStyle/>
          <a:p>
            <a:pPr>
              <a:defRPr/>
            </a:pPr>
            <a:r>
              <a:rPr lang="it-IT" altLang="it-IT" sz="2800" dirty="0">
                <a:solidFill>
                  <a:schemeClr val="accent3"/>
                </a:solidFill>
                <a:cs typeface="Times New Roman" panose="02020603050405020304" pitchFamily="18" charset="0"/>
              </a:rPr>
              <a:t>1. I CONTRATTI DEL TURISMO ORGANIZZATO </a:t>
            </a:r>
            <a:br>
              <a:rPr lang="it-IT" altLang="it-IT" sz="2800" dirty="0">
                <a:solidFill>
                  <a:schemeClr val="accent3"/>
                </a:solidFill>
                <a:cs typeface="Times New Roman" panose="02020603050405020304" pitchFamily="18" charset="0"/>
              </a:rPr>
            </a:br>
            <a:r>
              <a:rPr lang="it-IT" altLang="it-IT" sz="2800" dirty="0">
                <a:solidFill>
                  <a:schemeClr val="accent3"/>
                </a:solidFill>
                <a:cs typeface="Times New Roman" panose="02020603050405020304" pitchFamily="18" charset="0"/>
              </a:rPr>
              <a:t>(I PACCHETTI TURISTICI)</a:t>
            </a:r>
            <a:br>
              <a:rPr lang="it-IT" altLang="it-IT" sz="2800" dirty="0">
                <a:solidFill>
                  <a:srgbClr val="FF0000"/>
                </a:solidFill>
                <a:effectLst>
                  <a:outerShdw blurRad="38100" dist="38100" dir="2700000" algn="tl">
                    <a:srgbClr val="000000"/>
                  </a:outerShdw>
                </a:effectLst>
                <a:latin typeface="Arial" panose="020B0604020202020204" pitchFamily="34" charset="0"/>
                <a:cs typeface="Times New Roman" panose="02020603050405020304" pitchFamily="18" charset="0"/>
              </a:rPr>
            </a:br>
            <a:endParaRPr lang="en-US" altLang="it-IT" sz="2800" dirty="0">
              <a:solidFill>
                <a:srgbClr val="197DCE"/>
              </a:solidFill>
            </a:endParaRPr>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333646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11</a:t>
            </a:fld>
            <a:endParaRPr lang="it-IT" noProof="0" dirty="0"/>
          </a:p>
        </p:txBody>
      </p:sp>
      <p:sp>
        <p:nvSpPr>
          <p:cNvPr id="4" name="Segnaposto contenuto 3"/>
          <p:cNvSpPr>
            <a:spLocks noGrp="1"/>
          </p:cNvSpPr>
          <p:nvPr>
            <p:ph idx="1"/>
          </p:nvPr>
        </p:nvSpPr>
        <p:spPr>
          <a:xfrm>
            <a:off x="838200" y="1825625"/>
            <a:ext cx="10515600" cy="969826"/>
          </a:xfrm>
        </p:spPr>
        <p:txBody>
          <a:bodyPr/>
          <a:lstStyle/>
          <a:p>
            <a:pPr algn="just">
              <a:lnSpc>
                <a:spcPct val="100000"/>
              </a:lnSpc>
              <a:spcBef>
                <a:spcPts val="0"/>
              </a:spcBef>
              <a:defRPr/>
            </a:pPr>
            <a:r>
              <a:rPr lang="it-IT" altLang="it-IT" b="1" dirty="0">
                <a:solidFill>
                  <a:schemeClr val="tx1">
                    <a:lumMod val="65000"/>
                    <a:lumOff val="35000"/>
                  </a:schemeClr>
                </a:solidFill>
                <a:latin typeface="+mj-lt"/>
              </a:rPr>
              <a:t>Oggetto del contratto è il </a:t>
            </a:r>
            <a:r>
              <a:rPr lang="it-IT" altLang="it-IT" b="1" dirty="0">
                <a:solidFill>
                  <a:schemeClr val="accent3"/>
                </a:solidFill>
                <a:latin typeface="+mj-lt"/>
              </a:rPr>
              <a:t>pacchetto turistico</a:t>
            </a:r>
            <a:r>
              <a:rPr lang="it-IT" altLang="it-IT" b="1" dirty="0">
                <a:solidFill>
                  <a:schemeClr val="tx1">
                    <a:lumMod val="65000"/>
                    <a:lumOff val="35000"/>
                  </a:schemeClr>
                </a:solidFill>
                <a:latin typeface="+mj-lt"/>
              </a:rPr>
              <a:t>, costituito dalle singole prestazioni che in questo caso vengono considerate come un tutto unico, e anche il prezzo del contratto deve essere </a:t>
            </a:r>
            <a:r>
              <a:rPr lang="it-IT" altLang="it-IT" b="1" dirty="0">
                <a:solidFill>
                  <a:schemeClr val="accent3"/>
                </a:solidFill>
                <a:latin typeface="+mj-lt"/>
              </a:rPr>
              <a:t>«forfettario»</a:t>
            </a:r>
            <a:r>
              <a:rPr lang="it-IT" altLang="it-IT" b="1" dirty="0">
                <a:solidFill>
                  <a:schemeClr val="tx1">
                    <a:lumMod val="65000"/>
                    <a:lumOff val="35000"/>
                  </a:schemeClr>
                </a:solidFill>
                <a:latin typeface="+mj-lt"/>
              </a:rPr>
              <a:t>,</a:t>
            </a:r>
            <a:r>
              <a:rPr lang="it-IT" altLang="it-IT" b="1" dirty="0">
                <a:solidFill>
                  <a:schemeClr val="accent3"/>
                </a:solidFill>
                <a:latin typeface="+mj-lt"/>
              </a:rPr>
              <a:t> </a:t>
            </a:r>
            <a:r>
              <a:rPr lang="it-IT" altLang="it-IT" b="1" dirty="0">
                <a:solidFill>
                  <a:schemeClr val="tx1">
                    <a:lumMod val="65000"/>
                    <a:lumOff val="35000"/>
                  </a:schemeClr>
                </a:solidFill>
                <a:latin typeface="+mj-lt"/>
              </a:rPr>
              <a:t>cioè riferito a tutto il pacchetto e non ai singoli servizi.</a:t>
            </a:r>
          </a:p>
          <a:p>
            <a:pPr algn="just">
              <a:lnSpc>
                <a:spcPct val="100000"/>
              </a:lnSpc>
              <a:spcBef>
                <a:spcPts val="0"/>
              </a:spcBef>
              <a:defRPr/>
            </a:pPr>
            <a:endParaRPr lang="it-IT" altLang="it-IT" b="1" dirty="0">
              <a:solidFill>
                <a:schemeClr val="tx1">
                  <a:lumMod val="65000"/>
                  <a:lumOff val="35000"/>
                </a:schemeClr>
              </a:solidFill>
            </a:endParaRPr>
          </a:p>
          <a:p>
            <a:pPr algn="just">
              <a:lnSpc>
                <a:spcPct val="100000"/>
              </a:lnSpc>
              <a:spcBef>
                <a:spcPts val="0"/>
              </a:spcBef>
              <a:defRPr/>
            </a:pPr>
            <a:endParaRPr lang="it-IT" altLang="it-IT" b="1" dirty="0">
              <a:solidFill>
                <a:schemeClr val="tx1">
                  <a:lumMod val="65000"/>
                  <a:lumOff val="35000"/>
                </a:schemeClr>
              </a:solidFill>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10" name="CasellaDiTesto 9"/>
          <p:cNvSpPr txBox="1"/>
          <p:nvPr/>
        </p:nvSpPr>
        <p:spPr>
          <a:xfrm>
            <a:off x="2183674" y="2819236"/>
            <a:ext cx="9170126" cy="2862322"/>
          </a:xfrm>
          <a:prstGeom prst="rect">
            <a:avLst/>
          </a:prstGeom>
          <a:noFill/>
        </p:spPr>
        <p:txBody>
          <a:bodyPr wrap="square" rtlCol="0">
            <a:spAutoFit/>
          </a:bodyPr>
          <a:lstStyle/>
          <a:p>
            <a:pPr algn="just">
              <a:lnSpc>
                <a:spcPct val="100000"/>
              </a:lnSpc>
              <a:spcBef>
                <a:spcPts val="0"/>
              </a:spcBef>
              <a:defRPr/>
            </a:pPr>
            <a:r>
              <a:rPr lang="it-IT" altLang="it-IT" b="1" dirty="0">
                <a:solidFill>
                  <a:schemeClr val="accent3"/>
                </a:solidFill>
                <a:latin typeface="+mj-lt"/>
              </a:rPr>
              <a:t>Venditori. </a:t>
            </a:r>
            <a:r>
              <a:rPr lang="it-IT" altLang="it-IT" b="1" dirty="0">
                <a:solidFill>
                  <a:schemeClr val="tx1">
                    <a:lumMod val="65000"/>
                    <a:lumOff val="35000"/>
                  </a:schemeClr>
                </a:solidFill>
                <a:latin typeface="+mj-lt"/>
              </a:rPr>
              <a:t>La norma ha individuato due diverse figure professionali in grado di offrire pacchetti turistici:</a:t>
            </a:r>
          </a:p>
          <a:p>
            <a:pPr algn="just">
              <a:lnSpc>
                <a:spcPct val="100000"/>
              </a:lnSpc>
              <a:spcBef>
                <a:spcPts val="0"/>
              </a:spcBef>
              <a:defRPr/>
            </a:pPr>
            <a:r>
              <a:rPr lang="it-IT" altLang="it-IT" b="1" dirty="0">
                <a:solidFill>
                  <a:schemeClr val="accent3"/>
                </a:solidFill>
                <a:latin typeface="+mj-lt"/>
              </a:rPr>
              <a:t>l'organizzatore di viaggio</a:t>
            </a:r>
            <a:r>
              <a:rPr lang="it-IT" altLang="it-IT" b="1" dirty="0">
                <a:solidFill>
                  <a:schemeClr val="tx1">
                    <a:lumMod val="65000"/>
                    <a:lumOff val="35000"/>
                  </a:schemeClr>
                </a:solidFill>
                <a:latin typeface="+mj-lt"/>
              </a:rPr>
              <a:t>, che è il soggetto che si obbliga, in nome proprio e verso corrispettivo forfettario, a procurare a terzi pacchetti turistici, o offre al turista, anche tramite un sistema di comunicazione a distanza, la possibilità di realizzare autonomamente e di acquistare pacchetti turistici;</a:t>
            </a:r>
          </a:p>
          <a:p>
            <a:pPr algn="just">
              <a:lnSpc>
                <a:spcPct val="100000"/>
              </a:lnSpc>
              <a:spcBef>
                <a:spcPts val="0"/>
              </a:spcBef>
              <a:defRPr/>
            </a:pPr>
            <a:r>
              <a:rPr lang="it-IT" altLang="it-IT" b="1" dirty="0">
                <a:solidFill>
                  <a:schemeClr val="accent3"/>
                </a:solidFill>
                <a:latin typeface="+mj-lt"/>
              </a:rPr>
              <a:t>l'intermediario di viaggio</a:t>
            </a:r>
            <a:r>
              <a:rPr lang="it-IT" altLang="it-IT" b="1" dirty="0">
                <a:solidFill>
                  <a:schemeClr val="tx1">
                    <a:lumMod val="65000"/>
                    <a:lumOff val="35000"/>
                  </a:schemeClr>
                </a:solidFill>
                <a:latin typeface="+mj-lt"/>
              </a:rPr>
              <a:t>, che è il soggetto che vende, o si obbliga a procurare a terzi, pacchetti turistici verso un corrispettivo forfettario o singoli servizi turistici disaggregati, anche in modo non professionale e senza scopo di lucro.</a:t>
            </a:r>
          </a:p>
          <a:p>
            <a:endParaRPr lang="it-IT" dirty="0"/>
          </a:p>
        </p:txBody>
      </p:sp>
    </p:spTree>
    <p:extLst>
      <p:ext uri="{BB962C8B-B14F-4D97-AF65-F5344CB8AC3E}">
        <p14:creationId xmlns:p14="http://schemas.microsoft.com/office/powerpoint/2010/main" val="103373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rtl="0"/>
            <a:r>
              <a:rPr lang="it-IT" noProof="0"/>
              <a:t>AGGIUNGERE UN PIÈ DI PAGINA</a:t>
            </a:r>
            <a:endParaRPr lang="it-IT" noProof="0" dirty="0"/>
          </a:p>
        </p:txBody>
      </p:sp>
      <p:sp>
        <p:nvSpPr>
          <p:cNvPr id="4" name="Segnaposto numero diapositiva 3"/>
          <p:cNvSpPr>
            <a:spLocks noGrp="1"/>
          </p:cNvSpPr>
          <p:nvPr>
            <p:ph type="sldNum" sz="quarter" idx="12"/>
          </p:nvPr>
        </p:nvSpPr>
        <p:spPr/>
        <p:txBody>
          <a:bodyPr/>
          <a:lstStyle/>
          <a:p>
            <a:pPr rtl="0"/>
            <a:fld id="{D495E168-DA5E-4888-8D8A-92B118324C14}" type="slidenum">
              <a:rPr lang="it-IT" noProof="0" smtClean="0"/>
              <a:t>12</a:t>
            </a:fld>
            <a:endParaRPr lang="it-IT" noProof="0" dirty="0"/>
          </a:p>
        </p:txBody>
      </p:sp>
      <p:sp>
        <p:nvSpPr>
          <p:cNvPr id="6" name="Segnaposto testo 5"/>
          <p:cNvSpPr>
            <a:spLocks noGrp="1"/>
          </p:cNvSpPr>
          <p:nvPr>
            <p:ph type="body" sz="half" idx="2"/>
          </p:nvPr>
        </p:nvSpPr>
        <p:spPr>
          <a:xfrm>
            <a:off x="404949" y="2356700"/>
            <a:ext cx="5348037" cy="3512287"/>
          </a:xfrm>
        </p:spPr>
        <p:txBody>
          <a:bodyPr/>
          <a:lstStyle/>
          <a:p>
            <a:pPr fontAlgn="base"/>
            <a:r>
              <a:rPr lang="it-IT" sz="1800" b="1" dirty="0">
                <a:solidFill>
                  <a:schemeClr val="tx1">
                    <a:lumMod val="65000"/>
                    <a:lumOff val="35000"/>
                  </a:schemeClr>
                </a:solidFill>
                <a:latin typeface="+mj-lt"/>
              </a:rPr>
              <a:t>Dal 1 luglio 2018 è stata ampliata la nozione di pacchetto turistico, che non sono più solo quelli conclusi nel territorio dello Stato Italiano, e ricomprendendo anche:</a:t>
            </a:r>
          </a:p>
          <a:p>
            <a:pPr fontAlgn="base"/>
            <a:endParaRPr lang="it-IT" sz="1800" b="1" dirty="0">
              <a:solidFill>
                <a:schemeClr val="tx1">
                  <a:lumMod val="65000"/>
                  <a:lumOff val="35000"/>
                </a:schemeClr>
              </a:solidFill>
              <a:latin typeface="+mj-lt"/>
            </a:endParaRPr>
          </a:p>
          <a:p>
            <a:pPr marL="742950" lvl="1" indent="-285750" fontAlgn="base">
              <a:buFont typeface="Arial" panose="020B0604020202020204" pitchFamily="34" charset="0"/>
              <a:buChar char="•"/>
            </a:pPr>
            <a:r>
              <a:rPr lang="it-IT" sz="1800" b="1" dirty="0">
                <a:solidFill>
                  <a:schemeClr val="tx1">
                    <a:lumMod val="65000"/>
                    <a:lumOff val="35000"/>
                  </a:schemeClr>
                </a:solidFill>
                <a:latin typeface="+mj-lt"/>
              </a:rPr>
              <a:t>i contratti on line,</a:t>
            </a:r>
          </a:p>
          <a:p>
            <a:pPr marL="742950" lvl="1" indent="-285750" fontAlgn="base">
              <a:buFont typeface="Arial" panose="020B0604020202020204" pitchFamily="34" charset="0"/>
              <a:buChar char="•"/>
            </a:pPr>
            <a:r>
              <a:rPr lang="it-IT" sz="1800" b="1" dirty="0">
                <a:solidFill>
                  <a:schemeClr val="tx1">
                    <a:lumMod val="65000"/>
                    <a:lumOff val="35000"/>
                  </a:schemeClr>
                </a:solidFill>
                <a:latin typeface="+mj-lt"/>
              </a:rPr>
              <a:t>i pacchetti “su misura”</a:t>
            </a:r>
          </a:p>
          <a:p>
            <a:pPr marL="742950" lvl="1" indent="-285750" fontAlgn="base">
              <a:buFont typeface="Arial" panose="020B0604020202020204" pitchFamily="34" charset="0"/>
              <a:buChar char="•"/>
            </a:pPr>
            <a:r>
              <a:rPr lang="it-IT" sz="1800" b="1" dirty="0">
                <a:solidFill>
                  <a:schemeClr val="tx1">
                    <a:lumMod val="65000"/>
                    <a:lumOff val="35000"/>
                  </a:schemeClr>
                </a:solidFill>
                <a:latin typeface="+mj-lt"/>
              </a:rPr>
              <a:t>i pacchetti “dinamici”.</a:t>
            </a:r>
          </a:p>
          <a:p>
            <a:endParaRPr lang="it-IT" dirty="0"/>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4764" r="4764"/>
          <a:stretch>
            <a:fillRect/>
          </a:stretch>
        </p:blipFill>
        <p:spPr/>
      </p:pic>
      <p:sp>
        <p:nvSpPr>
          <p:cNvPr id="12" name="Rettangolo arrotondato 11"/>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195142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13</a:t>
            </a:fld>
            <a:endParaRPr lang="it-IT" noProof="0" dirty="0"/>
          </a:p>
        </p:txBody>
      </p:sp>
      <p:sp>
        <p:nvSpPr>
          <p:cNvPr id="4" name="Segnaposto contenuto 3"/>
          <p:cNvSpPr>
            <a:spLocks noGrp="1"/>
          </p:cNvSpPr>
          <p:nvPr>
            <p:ph idx="1"/>
          </p:nvPr>
        </p:nvSpPr>
        <p:spPr>
          <a:xfrm>
            <a:off x="838200" y="1825625"/>
            <a:ext cx="10515600" cy="3773648"/>
          </a:xfrm>
        </p:spPr>
        <p:txBody>
          <a:bodyPr>
            <a:normAutofit/>
          </a:bodyPr>
          <a:lstStyle/>
          <a:p>
            <a:pPr marL="0" indent="0" algn="just" fontAlgn="base">
              <a:buNone/>
            </a:pPr>
            <a:r>
              <a:rPr lang="it-IT" b="1" dirty="0">
                <a:solidFill>
                  <a:schemeClr val="tx1">
                    <a:lumMod val="65000"/>
                    <a:lumOff val="35000"/>
                  </a:schemeClr>
                </a:solidFill>
                <a:latin typeface="+mj-lt"/>
              </a:rPr>
              <a:t>Il “pacchetto turistico”, a seguito della normativa del 2018, si identifica:</a:t>
            </a:r>
          </a:p>
          <a:p>
            <a:pPr algn="just" fontAlgn="base">
              <a:buFont typeface="+mj-lt"/>
              <a:buAutoNum type="arabicPeriod"/>
            </a:pPr>
            <a:r>
              <a:rPr lang="it-IT" b="1" dirty="0">
                <a:solidFill>
                  <a:schemeClr val="tx1">
                    <a:lumMod val="65000"/>
                    <a:lumOff val="35000"/>
                  </a:schemeClr>
                </a:solidFill>
                <a:latin typeface="+mj-lt"/>
              </a:rPr>
              <a:t>col tradizionale pacchetto preconfezionato,</a:t>
            </a:r>
          </a:p>
          <a:p>
            <a:pPr algn="just" fontAlgn="base">
              <a:buFont typeface="+mj-lt"/>
              <a:buAutoNum type="arabicPeriod"/>
            </a:pPr>
            <a:r>
              <a:rPr lang="it-IT" b="1" dirty="0">
                <a:solidFill>
                  <a:schemeClr val="tx1">
                    <a:lumMod val="65000"/>
                    <a:lumOff val="35000"/>
                  </a:schemeClr>
                </a:solidFill>
                <a:latin typeface="+mj-lt"/>
              </a:rPr>
              <a:t>con quello composto dal viaggiatore combinando almeno due tipologie di servizi turistici acquistati da un unico professionista:</a:t>
            </a:r>
          </a:p>
          <a:p>
            <a:pPr marL="742950" lvl="1" indent="-285750" algn="just" fontAlgn="base">
              <a:buFont typeface="+mj-lt"/>
              <a:buAutoNum type="arabicPeriod"/>
            </a:pPr>
            <a:r>
              <a:rPr lang="it-IT" sz="1600" b="1" dirty="0">
                <a:solidFill>
                  <a:schemeClr val="tx1">
                    <a:lumMod val="65000"/>
                    <a:lumOff val="35000"/>
                  </a:schemeClr>
                </a:solidFill>
                <a:latin typeface="+mj-lt"/>
              </a:rPr>
              <a:t>trasporto,</a:t>
            </a:r>
          </a:p>
          <a:p>
            <a:pPr marL="742950" lvl="1" indent="-285750" algn="just" fontAlgn="base">
              <a:buFont typeface="+mj-lt"/>
              <a:buAutoNum type="arabicPeriod"/>
            </a:pPr>
            <a:r>
              <a:rPr lang="it-IT" sz="1600" b="1" dirty="0">
                <a:solidFill>
                  <a:schemeClr val="tx1">
                    <a:lumMod val="65000"/>
                    <a:lumOff val="35000"/>
                  </a:schemeClr>
                </a:solidFill>
                <a:latin typeface="+mj-lt"/>
              </a:rPr>
              <a:t>alloggio,</a:t>
            </a:r>
          </a:p>
          <a:p>
            <a:pPr marL="742950" lvl="1" indent="-285750" algn="just" fontAlgn="base">
              <a:buFont typeface="+mj-lt"/>
              <a:buAutoNum type="arabicPeriod"/>
            </a:pPr>
            <a:r>
              <a:rPr lang="it-IT" sz="1600" b="1" dirty="0">
                <a:solidFill>
                  <a:schemeClr val="tx1">
                    <a:lumMod val="65000"/>
                    <a:lumOff val="35000"/>
                  </a:schemeClr>
                </a:solidFill>
                <a:latin typeface="+mj-lt"/>
              </a:rPr>
              <a:t>noleggio veicoli o</a:t>
            </a:r>
          </a:p>
          <a:p>
            <a:pPr marL="742950" lvl="1" indent="-285750" algn="just" fontAlgn="base">
              <a:buFont typeface="+mj-lt"/>
              <a:buAutoNum type="arabicPeriod"/>
            </a:pPr>
            <a:r>
              <a:rPr lang="it-IT" sz="1600" b="1" dirty="0">
                <a:solidFill>
                  <a:schemeClr val="tx1">
                    <a:lumMod val="65000"/>
                    <a:lumOff val="35000"/>
                  </a:schemeClr>
                </a:solidFill>
                <a:latin typeface="+mj-lt"/>
              </a:rPr>
              <a:t>altro servizio turistico ai fini dello stesso viaggio);</a:t>
            </a:r>
          </a:p>
          <a:p>
            <a:pPr algn="just" fontAlgn="base">
              <a:buFont typeface="+mj-lt"/>
              <a:buAutoNum type="arabicPeriod"/>
            </a:pPr>
            <a:r>
              <a:rPr lang="it-IT" b="1" dirty="0">
                <a:solidFill>
                  <a:schemeClr val="tx1">
                    <a:lumMod val="65000"/>
                    <a:lumOff val="35000"/>
                  </a:schemeClr>
                </a:solidFill>
                <a:latin typeface="+mj-lt"/>
              </a:rPr>
              <a:t>servizi turistici acquistati con contratti separati da singoli fornitori ma presso un unico punto vendita; servizi turistici offerti ad un prezzo forfettario, ovvero pubblicizzati sotto denominazione di “pacchetto” o denominazione analoga;</a:t>
            </a:r>
          </a:p>
          <a:p>
            <a:pPr algn="just" fontAlgn="base">
              <a:buFont typeface="+mj-lt"/>
              <a:buAutoNum type="arabicPeriod"/>
            </a:pPr>
            <a:r>
              <a:rPr lang="it-IT" b="1" dirty="0">
                <a:solidFill>
                  <a:schemeClr val="tx1">
                    <a:lumMod val="65000"/>
                    <a:lumOff val="35000"/>
                  </a:schemeClr>
                </a:solidFill>
                <a:latin typeface="+mj-lt"/>
              </a:rPr>
              <a:t>combinati entro 24 ore dalla conclusione di un primo contratto, anche con procedimenti collegati di prenotazione online.</a:t>
            </a:r>
          </a:p>
          <a:p>
            <a:pPr marL="0" indent="0" algn="just">
              <a:lnSpc>
                <a:spcPct val="100000"/>
              </a:lnSpc>
              <a:spcBef>
                <a:spcPts val="0"/>
              </a:spcBef>
              <a:buNone/>
              <a:defRPr/>
            </a:pPr>
            <a:endParaRPr lang="it-IT" altLang="it-IT" b="1" dirty="0">
              <a:solidFill>
                <a:schemeClr val="tx1">
                  <a:lumMod val="65000"/>
                  <a:lumOff val="35000"/>
                </a:schemeClr>
              </a:solidFill>
            </a:endParaRPr>
          </a:p>
          <a:p>
            <a:pPr algn="just">
              <a:lnSpc>
                <a:spcPct val="100000"/>
              </a:lnSpc>
              <a:spcBef>
                <a:spcPts val="0"/>
              </a:spcBef>
              <a:defRPr/>
            </a:pPr>
            <a:endParaRPr lang="it-IT" altLang="it-IT" b="1" dirty="0">
              <a:solidFill>
                <a:schemeClr val="tx1">
                  <a:lumMod val="65000"/>
                  <a:lumOff val="35000"/>
                </a:schemeClr>
              </a:solidFill>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200389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14</a:t>
            </a:fld>
            <a:endParaRPr lang="it-IT" noProof="0" dirty="0"/>
          </a:p>
        </p:txBody>
      </p:sp>
      <p:sp>
        <p:nvSpPr>
          <p:cNvPr id="4" name="Segnaposto contenuto 3"/>
          <p:cNvSpPr>
            <a:spLocks noGrp="1"/>
          </p:cNvSpPr>
          <p:nvPr>
            <p:ph idx="1"/>
          </p:nvPr>
        </p:nvSpPr>
        <p:spPr>
          <a:xfrm>
            <a:off x="812290" y="2073325"/>
            <a:ext cx="10515600" cy="3773648"/>
          </a:xfrm>
        </p:spPr>
        <p:txBody>
          <a:bodyPr>
            <a:normAutofit/>
          </a:bodyPr>
          <a:lstStyle/>
          <a:p>
            <a:pPr marL="0" indent="0" algn="just" fontAlgn="base">
              <a:buNone/>
            </a:pPr>
            <a:r>
              <a:rPr lang="it-IT" sz="1800" b="1" dirty="0">
                <a:solidFill>
                  <a:schemeClr val="tx1">
                    <a:lumMod val="65000"/>
                    <a:lumOff val="35000"/>
                  </a:schemeClr>
                </a:solidFill>
                <a:latin typeface="+mj-lt"/>
              </a:rPr>
              <a:t>E’ una nuova categoria introdotta dal </a:t>
            </a:r>
            <a:r>
              <a:rPr lang="it-IT" sz="1800" b="1" dirty="0" err="1">
                <a:solidFill>
                  <a:schemeClr val="tx1">
                    <a:lumMod val="65000"/>
                    <a:lumOff val="35000"/>
                  </a:schemeClr>
                </a:solidFill>
                <a:latin typeface="+mj-lt"/>
              </a:rPr>
              <a:t>D.Lgs.</a:t>
            </a:r>
            <a:r>
              <a:rPr lang="it-IT" sz="1800" b="1" dirty="0">
                <a:solidFill>
                  <a:schemeClr val="tx1">
                    <a:lumMod val="65000"/>
                    <a:lumOff val="35000"/>
                  </a:schemeClr>
                </a:solidFill>
                <a:latin typeface="+mj-lt"/>
              </a:rPr>
              <a:t> in vigore dal I luglio 2018, e consistono nella combinazione di due diversi tipi di servizi turistici, che però non costituiscono un “pacchetto” e comportano la conclusione di contratti distinti. Per questi contratti è previsto innanzitutto un obbligo informativo che impone di specificare al cliente che non sta acquistando un “pacchetto turistico” (e se quest’obbligo è violato, scatta automaticamente l’applicazione della normativa sui pacchetti turistici). In caso di insolvenza ovvero fallimento del professionista, si applicano le tutele previste per i pacchetti turistici.</a:t>
            </a:r>
          </a:p>
          <a:p>
            <a:pPr marL="0" indent="0" algn="just" fontAlgn="base">
              <a:buNone/>
            </a:pPr>
            <a:r>
              <a:rPr lang="it-IT" sz="1800" b="1" dirty="0">
                <a:solidFill>
                  <a:schemeClr val="tx1">
                    <a:lumMod val="65000"/>
                    <a:lumOff val="35000"/>
                  </a:schemeClr>
                </a:solidFill>
                <a:latin typeface="+mj-lt"/>
              </a:rPr>
              <a:t>Tale contratto è redatto in un linguaggio semplice e chiaro e, ove in forma scritta, leggibile. Con riferimento a quest’ultimo aspetto, si ammette, infatti, l’eccezione della forma non scritta del contratto, in considerazione anche della diffusione di contratti stipulati on line, sebbene copia del contratto debba essere sempre consegnata su supporto durevole al viaggiatore.</a:t>
            </a:r>
            <a:endParaRPr lang="it-IT" altLang="it-IT" sz="1800" b="1" dirty="0">
              <a:solidFill>
                <a:schemeClr val="tx1">
                  <a:lumMod val="65000"/>
                  <a:lumOff val="35000"/>
                </a:schemeClr>
              </a:solidFill>
              <a:latin typeface="+mj-lt"/>
            </a:endParaRPr>
          </a:p>
          <a:p>
            <a:pPr algn="just">
              <a:lnSpc>
                <a:spcPct val="100000"/>
              </a:lnSpc>
              <a:spcBef>
                <a:spcPts val="0"/>
              </a:spcBef>
              <a:defRPr/>
            </a:pPr>
            <a:endParaRPr lang="it-IT" altLang="it-IT" b="1" dirty="0">
              <a:solidFill>
                <a:schemeClr val="tx1">
                  <a:lumMod val="65000"/>
                  <a:lumOff val="35000"/>
                </a:schemeClr>
              </a:solidFill>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5" name="CasellaDiTesto 4"/>
          <p:cNvSpPr txBox="1"/>
          <p:nvPr/>
        </p:nvSpPr>
        <p:spPr>
          <a:xfrm>
            <a:off x="812290" y="1058091"/>
            <a:ext cx="7508750" cy="369332"/>
          </a:xfrm>
          <a:prstGeom prst="rect">
            <a:avLst/>
          </a:prstGeom>
          <a:noFill/>
        </p:spPr>
        <p:txBody>
          <a:bodyPr wrap="square" rtlCol="0">
            <a:spAutoFit/>
          </a:bodyPr>
          <a:lstStyle/>
          <a:p>
            <a:pPr fontAlgn="base"/>
            <a:r>
              <a:rPr lang="it-IT" b="1" dirty="0">
                <a:solidFill>
                  <a:schemeClr val="accent1"/>
                </a:solidFill>
                <a:latin typeface="+mj-lt"/>
              </a:rPr>
              <a:t>Servizi turistici collegati</a:t>
            </a:r>
          </a:p>
        </p:txBody>
      </p:sp>
    </p:spTree>
    <p:extLst>
      <p:ext uri="{BB962C8B-B14F-4D97-AF65-F5344CB8AC3E}">
        <p14:creationId xmlns:p14="http://schemas.microsoft.com/office/powerpoint/2010/main" val="203382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15</a:t>
            </a:fld>
            <a:endParaRPr lang="it-IT" noProof="0" dirty="0"/>
          </a:p>
        </p:txBody>
      </p:sp>
      <p:sp>
        <p:nvSpPr>
          <p:cNvPr id="4" name="Segnaposto contenuto 3"/>
          <p:cNvSpPr>
            <a:spLocks noGrp="1"/>
          </p:cNvSpPr>
          <p:nvPr>
            <p:ph idx="1"/>
          </p:nvPr>
        </p:nvSpPr>
        <p:spPr>
          <a:xfrm>
            <a:off x="812290" y="1908060"/>
            <a:ext cx="10515600" cy="3773648"/>
          </a:xfrm>
        </p:spPr>
        <p:txBody>
          <a:bodyPr>
            <a:normAutofit/>
          </a:bodyPr>
          <a:lstStyle/>
          <a:p>
            <a:pPr marL="0" indent="0" algn="just" fontAlgn="base">
              <a:buNone/>
            </a:pPr>
            <a:r>
              <a:rPr lang="it-IT" altLang="it-IT" b="1" dirty="0">
                <a:solidFill>
                  <a:schemeClr val="tx1">
                    <a:lumMod val="65000"/>
                    <a:lumOff val="35000"/>
                  </a:schemeClr>
                </a:solidFill>
                <a:latin typeface="+mj-lt"/>
              </a:rPr>
              <a:t>Secondo la definizione contenuta nell'articolo 33, l'organizzatore di viaggio non è solo colui che direttamente combina gli elementi del pacchetto turistico, ma </a:t>
            </a:r>
            <a:r>
              <a:rPr lang="it-IT" altLang="it-IT" b="1" dirty="0">
                <a:solidFill>
                  <a:schemeClr val="accent3"/>
                </a:solidFill>
                <a:highlight>
                  <a:srgbClr val="FFFF00"/>
                </a:highlight>
                <a:latin typeface="+mj-lt"/>
              </a:rPr>
              <a:t>è anche chi offre al turista la possibilità di realizzare autonomamente e di acquistare tale pacchetto.</a:t>
            </a:r>
            <a:r>
              <a:rPr lang="it-IT" altLang="it-IT" b="1" dirty="0">
                <a:solidFill>
                  <a:schemeClr val="accent3"/>
                </a:solidFill>
                <a:latin typeface="+mj-lt"/>
              </a:rPr>
              <a:t> </a:t>
            </a:r>
            <a:r>
              <a:rPr lang="it-IT" altLang="it-IT" b="1" dirty="0">
                <a:solidFill>
                  <a:schemeClr val="tx1">
                    <a:lumMod val="65000"/>
                    <a:lumOff val="35000"/>
                  </a:schemeClr>
                </a:solidFill>
                <a:latin typeface="+mj-lt"/>
              </a:rPr>
              <a:t>Tale ampliamento di definizione deriva dalla consapevolezza da parte del legislatore che la costruzione della vacanza da parte del consumatore è resa sempre più agevole dalla </a:t>
            </a:r>
            <a:r>
              <a:rPr lang="it-IT" altLang="it-IT" b="1" dirty="0">
                <a:solidFill>
                  <a:schemeClr val="accent3"/>
                </a:solidFill>
                <a:highlight>
                  <a:srgbClr val="FFFF00"/>
                </a:highlight>
                <a:latin typeface="+mj-lt"/>
              </a:rPr>
              <a:t>diffusione della rete</a:t>
            </a:r>
            <a:r>
              <a:rPr lang="it-IT" altLang="it-IT" b="1" dirty="0">
                <a:solidFill>
                  <a:schemeClr val="tx1">
                    <a:lumMod val="65000"/>
                    <a:lumOff val="35000"/>
                  </a:schemeClr>
                </a:solidFill>
                <a:latin typeface="+mj-lt"/>
              </a:rPr>
              <a:t>; questa circostanza, tuttavia, non fa venir meno la natura di "pacchetto turistico" dell'oggetto del contratto, e quindi lascia immutati il ruolo e le responsabilità dell'operatore.</a:t>
            </a:r>
          </a:p>
          <a:p>
            <a:pPr marL="0" indent="0" algn="just" fontAlgn="base">
              <a:buNone/>
            </a:pPr>
            <a:endParaRPr lang="it-IT" altLang="it-IT" b="1" dirty="0">
              <a:solidFill>
                <a:schemeClr val="tx1">
                  <a:lumMod val="65000"/>
                  <a:lumOff val="35000"/>
                </a:schemeClr>
              </a:solidFill>
              <a:latin typeface="+mj-lt"/>
            </a:endParaRPr>
          </a:p>
          <a:p>
            <a:pPr marL="0" indent="0" algn="just" fontAlgn="base">
              <a:buNone/>
            </a:pPr>
            <a:r>
              <a:rPr lang="it-IT" altLang="it-IT" b="1" dirty="0">
                <a:solidFill>
                  <a:schemeClr val="accent3"/>
                </a:solidFill>
                <a:latin typeface="+mj-lt"/>
              </a:rPr>
              <a:t>Fasi del contratto. </a:t>
            </a:r>
            <a:r>
              <a:rPr lang="it-IT" altLang="it-IT" b="1" dirty="0">
                <a:solidFill>
                  <a:schemeClr val="tx1">
                    <a:lumMod val="65000"/>
                    <a:lumOff val="35000"/>
                  </a:schemeClr>
                </a:solidFill>
                <a:latin typeface="+mj-lt"/>
              </a:rPr>
              <a:t>Il contratto avente a oggetto il pacchetto turistico si perfeziona in </a:t>
            </a:r>
            <a:r>
              <a:rPr lang="it-IT" altLang="it-IT" b="1" dirty="0">
                <a:solidFill>
                  <a:schemeClr val="accent3"/>
                </a:solidFill>
                <a:latin typeface="+mj-lt"/>
              </a:rPr>
              <a:t>due tempi</a:t>
            </a:r>
            <a:r>
              <a:rPr lang="it-IT" altLang="it-IT" b="1" dirty="0">
                <a:solidFill>
                  <a:schemeClr val="tx1">
                    <a:lumMod val="65000"/>
                    <a:lumOff val="35000"/>
                  </a:schemeClr>
                </a:solidFill>
                <a:latin typeface="+mj-lt"/>
              </a:rPr>
              <a:t>: prima con la sottoscrizione da parte del cliente di una </a:t>
            </a:r>
            <a:r>
              <a:rPr lang="it-IT" altLang="it-IT" b="1" dirty="0">
                <a:solidFill>
                  <a:schemeClr val="accent3"/>
                </a:solidFill>
                <a:latin typeface="+mj-lt"/>
              </a:rPr>
              <a:t>proposta</a:t>
            </a:r>
            <a:r>
              <a:rPr lang="it-IT" altLang="it-IT" b="1" dirty="0">
                <a:solidFill>
                  <a:schemeClr val="tx1">
                    <a:lumMod val="65000"/>
                    <a:lumOff val="35000"/>
                  </a:schemeClr>
                </a:solidFill>
                <a:latin typeface="+mj-lt"/>
              </a:rPr>
              <a:t> di compravendita di pacchetto turistico, con cui egli propone l'acquisto di un determinato pacchetto turistico, seguita poi da una "comunicazione di conferma di pacchetto turistico" o comunque da un'</a:t>
            </a:r>
            <a:r>
              <a:rPr lang="it-IT" altLang="it-IT" b="1" dirty="0">
                <a:solidFill>
                  <a:schemeClr val="accent3"/>
                </a:solidFill>
                <a:latin typeface="+mj-lt"/>
              </a:rPr>
              <a:t>accettazione</a:t>
            </a:r>
            <a:r>
              <a:rPr lang="it-IT" altLang="it-IT" b="1" dirty="0">
                <a:solidFill>
                  <a:schemeClr val="tx1">
                    <a:lumMod val="65000"/>
                    <a:lumOff val="35000"/>
                  </a:schemeClr>
                </a:solidFill>
                <a:latin typeface="+mj-lt"/>
              </a:rPr>
              <a:t> da parte del venditore. </a:t>
            </a:r>
            <a:endParaRPr lang="it-IT" altLang="it-IT" b="1" i="1" dirty="0">
              <a:solidFill>
                <a:schemeClr val="tx1">
                  <a:lumMod val="65000"/>
                  <a:lumOff val="35000"/>
                </a:schemeClr>
              </a:solidFill>
              <a:latin typeface="+mj-lt"/>
            </a:endParaRPr>
          </a:p>
          <a:p>
            <a:pPr marL="0" indent="0" algn="just" fontAlgn="base">
              <a:buNone/>
            </a:pPr>
            <a:endParaRPr lang="it-IT" altLang="it-IT" b="1" dirty="0">
              <a:solidFill>
                <a:schemeClr val="tx1">
                  <a:lumMod val="65000"/>
                  <a:lumOff val="35000"/>
                </a:schemeClr>
              </a:solidFill>
              <a:latin typeface="+mj-lt"/>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9474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rtl="0"/>
            <a:r>
              <a:rPr lang="it-IT" noProof="0"/>
              <a:t>AGGIUNGERE UN PIÈ DI PAGINA</a:t>
            </a:r>
            <a:endParaRPr lang="it-IT" noProof="0" dirty="0"/>
          </a:p>
        </p:txBody>
      </p:sp>
      <p:sp>
        <p:nvSpPr>
          <p:cNvPr id="4" name="Segnaposto numero diapositiva 3"/>
          <p:cNvSpPr>
            <a:spLocks noGrp="1"/>
          </p:cNvSpPr>
          <p:nvPr>
            <p:ph type="sldNum" sz="quarter" idx="12"/>
          </p:nvPr>
        </p:nvSpPr>
        <p:spPr/>
        <p:txBody>
          <a:bodyPr/>
          <a:lstStyle/>
          <a:p>
            <a:pPr rtl="0"/>
            <a:fld id="{D495E168-DA5E-4888-8D8A-92B118324C14}" type="slidenum">
              <a:rPr lang="it-IT" noProof="0" smtClean="0"/>
              <a:t>16</a:t>
            </a:fld>
            <a:endParaRPr lang="it-IT" noProof="0" dirty="0"/>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4764" r="4764"/>
          <a:stretch>
            <a:fillRect/>
          </a:stretch>
        </p:blipFill>
        <p:spPr/>
      </p:pic>
      <p:sp>
        <p:nvSpPr>
          <p:cNvPr id="12" name="Rettangolo arrotondato 11"/>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2" name="Segnaposto testo 1"/>
          <p:cNvSpPr>
            <a:spLocks noGrp="1"/>
          </p:cNvSpPr>
          <p:nvPr>
            <p:ph type="body" sz="half" idx="2"/>
          </p:nvPr>
        </p:nvSpPr>
        <p:spPr>
          <a:xfrm>
            <a:off x="839788" y="2356700"/>
            <a:ext cx="5312818" cy="3512287"/>
          </a:xfrm>
        </p:spPr>
        <p:txBody>
          <a:bodyPr/>
          <a:lstStyle/>
          <a:p>
            <a:pPr algn="just">
              <a:lnSpc>
                <a:spcPct val="100000"/>
              </a:lnSpc>
              <a:spcBef>
                <a:spcPts val="0"/>
              </a:spcBef>
              <a:defRPr/>
            </a:pPr>
            <a:r>
              <a:rPr lang="it-IT" altLang="it-IT" b="1" dirty="0">
                <a:solidFill>
                  <a:schemeClr val="tx1">
                    <a:lumMod val="65000"/>
                    <a:lumOff val="35000"/>
                  </a:schemeClr>
                </a:solidFill>
                <a:latin typeface="+mj-lt"/>
              </a:rPr>
              <a:t>Il contratto può essere stipulato </a:t>
            </a:r>
            <a:r>
              <a:rPr lang="it-IT" altLang="it-IT" b="1" dirty="0">
                <a:solidFill>
                  <a:schemeClr val="accent3"/>
                </a:solidFill>
                <a:latin typeface="+mj-lt"/>
              </a:rPr>
              <a:t>direttamente con l'organizzatore </a:t>
            </a:r>
            <a:r>
              <a:rPr lang="it-IT" altLang="it-IT" b="1" dirty="0">
                <a:solidFill>
                  <a:schemeClr val="tx1">
                    <a:lumMod val="65000"/>
                    <a:lumOff val="35000"/>
                  </a:schemeClr>
                </a:solidFill>
                <a:latin typeface="+mj-lt"/>
              </a:rPr>
              <a:t>(in genere se l'acquisto avviene on line) </a:t>
            </a:r>
            <a:r>
              <a:rPr lang="it-IT" altLang="it-IT" b="1" dirty="0">
                <a:solidFill>
                  <a:schemeClr val="accent3"/>
                </a:solidFill>
                <a:latin typeface="+mj-lt"/>
              </a:rPr>
              <a:t>oppure attraverso l'ausilio di un intermediario </a:t>
            </a:r>
            <a:r>
              <a:rPr lang="it-IT" altLang="it-IT" b="1" dirty="0">
                <a:solidFill>
                  <a:schemeClr val="tx1">
                    <a:lumMod val="65000"/>
                    <a:lumOff val="35000"/>
                  </a:schemeClr>
                </a:solidFill>
                <a:latin typeface="+mj-lt"/>
              </a:rPr>
              <a:t>(in genere un'agenzia di viaggio).</a:t>
            </a:r>
          </a:p>
          <a:p>
            <a:pPr algn="just">
              <a:lnSpc>
                <a:spcPct val="100000"/>
              </a:lnSpc>
              <a:spcBef>
                <a:spcPts val="0"/>
              </a:spcBef>
              <a:defRPr/>
            </a:pPr>
            <a:r>
              <a:rPr lang="it-IT" altLang="it-IT" b="1" dirty="0">
                <a:solidFill>
                  <a:schemeClr val="tx1">
                    <a:lumMod val="65000"/>
                    <a:lumOff val="35000"/>
                  </a:schemeClr>
                </a:solidFill>
                <a:latin typeface="+mj-lt"/>
              </a:rPr>
              <a:t>Nella conclusione di un contratto è fondamentale individuare quale soggetto è il venditore, quindi chi è la controparte del contratto, al fine di impostare correttamente eventuali successivi reclami o richieste di rimborso danni.</a:t>
            </a:r>
            <a:endParaRPr lang="it-IT" altLang="it-IT" b="1" i="1" dirty="0">
              <a:solidFill>
                <a:schemeClr val="tx1">
                  <a:lumMod val="65000"/>
                  <a:lumOff val="35000"/>
                </a:schemeClr>
              </a:solidFill>
              <a:latin typeface="+mj-lt"/>
            </a:endParaRPr>
          </a:p>
        </p:txBody>
      </p:sp>
    </p:spTree>
    <p:extLst>
      <p:ext uri="{BB962C8B-B14F-4D97-AF65-F5344CB8AC3E}">
        <p14:creationId xmlns:p14="http://schemas.microsoft.com/office/powerpoint/2010/main" val="43861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17</a:t>
            </a:fld>
            <a:endParaRPr lang="it-IT" noProof="0" dirty="0"/>
          </a:p>
        </p:txBody>
      </p:sp>
      <p:sp>
        <p:nvSpPr>
          <p:cNvPr id="4" name="Segnaposto contenuto 3"/>
          <p:cNvSpPr>
            <a:spLocks noGrp="1"/>
          </p:cNvSpPr>
          <p:nvPr>
            <p:ph idx="1"/>
          </p:nvPr>
        </p:nvSpPr>
        <p:spPr>
          <a:xfrm>
            <a:off x="812290" y="2073325"/>
            <a:ext cx="10515600" cy="3773648"/>
          </a:xfrm>
        </p:spPr>
        <p:txBody>
          <a:bodyPr>
            <a:normAutofit/>
          </a:bodyPr>
          <a:lstStyle/>
          <a:p>
            <a:pPr algn="just">
              <a:spcBef>
                <a:spcPct val="0"/>
              </a:spcBef>
              <a:buNone/>
              <a:defRPr/>
            </a:pPr>
            <a:r>
              <a:rPr lang="it-IT" altLang="it-IT" sz="1800" b="1" dirty="0">
                <a:solidFill>
                  <a:schemeClr val="tx1">
                    <a:lumMod val="65000"/>
                    <a:lumOff val="35000"/>
                  </a:schemeClr>
                </a:solidFill>
                <a:latin typeface="+mj-lt"/>
                <a:cs typeface="Arial" panose="020B0604020202020204" pitchFamily="34" charset="0"/>
              </a:rPr>
              <a:t>   Poiché vi è un notevole</a:t>
            </a:r>
            <a:r>
              <a:rPr lang="it-IT" altLang="it-IT" sz="1800" b="1" dirty="0">
                <a:solidFill>
                  <a:schemeClr val="accent3"/>
                </a:solidFill>
                <a:latin typeface="+mj-lt"/>
                <a:cs typeface="Arial" panose="020B0604020202020204" pitchFamily="34" charset="0"/>
              </a:rPr>
              <a:t> squilibrio </a:t>
            </a:r>
            <a:r>
              <a:rPr lang="it-IT" altLang="it-IT" sz="1800" b="1" dirty="0">
                <a:solidFill>
                  <a:schemeClr val="tx1">
                    <a:lumMod val="65000"/>
                    <a:lumOff val="35000"/>
                  </a:schemeClr>
                </a:solidFill>
                <a:latin typeface="+mj-lt"/>
                <a:cs typeface="Arial" panose="020B0604020202020204" pitchFamily="34" charset="0"/>
              </a:rPr>
              <a:t>di posizione tra l'organizzatore o il venditore del viaggio e il turista, che risulta vulnerabile, è prevista a carico degli operatori del settore una serie di </a:t>
            </a:r>
            <a:r>
              <a:rPr lang="it-IT" altLang="it-IT" sz="1800" b="1" dirty="0">
                <a:solidFill>
                  <a:schemeClr val="accent3"/>
                </a:solidFill>
                <a:latin typeface="+mj-lt"/>
                <a:cs typeface="Arial" panose="020B0604020202020204" pitchFamily="34" charset="0"/>
              </a:rPr>
              <a:t>obblighi informativi </a:t>
            </a:r>
            <a:r>
              <a:rPr lang="it-IT" altLang="it-IT" sz="1800" b="1" dirty="0">
                <a:solidFill>
                  <a:schemeClr val="tx1">
                    <a:lumMod val="65000"/>
                    <a:lumOff val="35000"/>
                  </a:schemeClr>
                </a:solidFill>
                <a:latin typeface="+mj-lt"/>
                <a:cs typeface="Arial" panose="020B0604020202020204" pitchFamily="34" charset="0"/>
              </a:rPr>
              <a:t>che il turista ha diritto di ricevere sin dalla fase delle trattative. L'articolo 37 specifica che, </a:t>
            </a:r>
            <a:r>
              <a:rPr lang="it-IT" altLang="it-IT" sz="1800" b="1" dirty="0">
                <a:solidFill>
                  <a:schemeClr val="accent3"/>
                </a:solidFill>
                <a:latin typeface="+mj-lt"/>
                <a:cs typeface="Arial" panose="020B0604020202020204" pitchFamily="34" charset="0"/>
              </a:rPr>
              <a:t>nel corso delle trattative </a:t>
            </a:r>
            <a:r>
              <a:rPr lang="it-IT" altLang="it-IT" sz="1800" b="1" dirty="0">
                <a:solidFill>
                  <a:schemeClr val="tx1">
                    <a:lumMod val="65000"/>
                    <a:lumOff val="35000"/>
                  </a:schemeClr>
                </a:solidFill>
                <a:latin typeface="+mj-lt"/>
                <a:cs typeface="Arial" panose="020B0604020202020204" pitchFamily="34" charset="0"/>
              </a:rPr>
              <a:t>e comunque prima della conclusione del contratto, l'intermediario o l'organizzatore devono fornire per iscritto al cliente </a:t>
            </a:r>
            <a:r>
              <a:rPr lang="it-IT" altLang="it-IT" sz="1800" b="1" dirty="0">
                <a:solidFill>
                  <a:schemeClr val="accent3"/>
                </a:solidFill>
                <a:latin typeface="+mj-lt"/>
                <a:cs typeface="Arial" panose="020B0604020202020204" pitchFamily="34" charset="0"/>
              </a:rPr>
              <a:t>informazioni di carattere generale</a:t>
            </a:r>
            <a:r>
              <a:rPr lang="it-IT" altLang="it-IT" sz="1800" b="1" dirty="0">
                <a:solidFill>
                  <a:schemeClr val="tx1">
                    <a:lumMod val="65000"/>
                    <a:lumOff val="35000"/>
                  </a:schemeClr>
                </a:solidFill>
                <a:latin typeface="+mj-lt"/>
                <a:cs typeface="Arial" panose="020B0604020202020204" pitchFamily="34" charset="0"/>
              </a:rPr>
              <a:t> in materia di passaporto e visto, obblighi sanitari e formalità per l'effettuazione del viaggio e del soggiorno. Inoltre, prima dell'inizio del viaggio devono fornire, sempre per iscritto, </a:t>
            </a:r>
            <a:r>
              <a:rPr lang="it-IT" altLang="it-IT" sz="1800" b="1" dirty="0">
                <a:solidFill>
                  <a:schemeClr val="accent3"/>
                </a:solidFill>
                <a:latin typeface="+mj-lt"/>
                <a:cs typeface="Arial" panose="020B0604020202020204" pitchFamily="34" charset="0"/>
              </a:rPr>
              <a:t>anche le informazioni relative all'organizzazione del viaggio </a:t>
            </a:r>
            <a:r>
              <a:rPr lang="it-IT" altLang="it-IT" sz="1800" b="1" dirty="0">
                <a:solidFill>
                  <a:schemeClr val="tx1">
                    <a:lumMod val="65000"/>
                    <a:lumOff val="35000"/>
                  </a:schemeClr>
                </a:solidFill>
                <a:latin typeface="+mj-lt"/>
                <a:cs typeface="Arial" panose="020B0604020202020204" pitchFamily="34" charset="0"/>
              </a:rPr>
              <a:t>(orari, recapiti di eventuali rappresentanti locali da contattare in caso di difficoltà, possibilità di sottoscrivere un contratto di assicurazione a copertura delle spese per l'annullamento del contratto o per il rimpatrio in caso di incidente o malattia). </a:t>
            </a:r>
            <a:r>
              <a:rPr lang="it-IT" altLang="it-IT" sz="1800" b="1" dirty="0">
                <a:solidFill>
                  <a:schemeClr val="accent3"/>
                </a:solidFill>
                <a:highlight>
                  <a:srgbClr val="FFFF00"/>
                </a:highlight>
                <a:latin typeface="+mj-lt"/>
                <a:cs typeface="Arial" panose="020B0604020202020204" pitchFamily="34" charset="0"/>
              </a:rPr>
              <a:t>E’ vietato fornire informazioni ingannevoli</a:t>
            </a:r>
            <a:r>
              <a:rPr lang="it-IT" altLang="it-IT" sz="1800" b="1" dirty="0">
                <a:solidFill>
                  <a:schemeClr val="tx1">
                    <a:lumMod val="65000"/>
                    <a:lumOff val="35000"/>
                  </a:schemeClr>
                </a:solidFill>
                <a:latin typeface="+mj-lt"/>
                <a:cs typeface="Arial" panose="020B0604020202020204" pitchFamily="34" charset="0"/>
              </a:rPr>
              <a:t> sugli elementi del contratto, con qualunque mezzo vengano comunicate al consumatore.</a:t>
            </a:r>
          </a:p>
          <a:p>
            <a:pPr algn="just">
              <a:lnSpc>
                <a:spcPct val="100000"/>
              </a:lnSpc>
              <a:spcBef>
                <a:spcPts val="0"/>
              </a:spcBef>
              <a:defRPr/>
            </a:pPr>
            <a:endParaRPr lang="it-IT" altLang="it-IT" b="1" dirty="0">
              <a:solidFill>
                <a:schemeClr val="tx1">
                  <a:lumMod val="65000"/>
                  <a:lumOff val="35000"/>
                </a:schemeClr>
              </a:solidFill>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5" name="CasellaDiTesto 4"/>
          <p:cNvSpPr txBox="1"/>
          <p:nvPr/>
        </p:nvSpPr>
        <p:spPr>
          <a:xfrm>
            <a:off x="812290" y="1058091"/>
            <a:ext cx="7508750" cy="369332"/>
          </a:xfrm>
          <a:prstGeom prst="rect">
            <a:avLst/>
          </a:prstGeom>
          <a:noFill/>
        </p:spPr>
        <p:txBody>
          <a:bodyPr wrap="square" rtlCol="0">
            <a:spAutoFit/>
          </a:bodyPr>
          <a:lstStyle/>
          <a:p>
            <a:pPr fontAlgn="base"/>
            <a:r>
              <a:rPr lang="it-IT" b="1" dirty="0">
                <a:solidFill>
                  <a:schemeClr val="accent1"/>
                </a:solidFill>
                <a:latin typeface="+mj-lt"/>
              </a:rPr>
              <a:t>Obblighi informativi</a:t>
            </a:r>
          </a:p>
        </p:txBody>
      </p:sp>
    </p:spTree>
    <p:extLst>
      <p:ext uri="{BB962C8B-B14F-4D97-AF65-F5344CB8AC3E}">
        <p14:creationId xmlns:p14="http://schemas.microsoft.com/office/powerpoint/2010/main" val="3780413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rtl="0"/>
            <a:r>
              <a:rPr lang="it-IT" noProof="0"/>
              <a:t>AGGIUNGERE UN PIÈ DI PAGINA</a:t>
            </a:r>
            <a:endParaRPr lang="it-IT" noProof="0" dirty="0"/>
          </a:p>
        </p:txBody>
      </p:sp>
      <p:sp>
        <p:nvSpPr>
          <p:cNvPr id="4" name="Segnaposto numero diapositiva 3"/>
          <p:cNvSpPr>
            <a:spLocks noGrp="1"/>
          </p:cNvSpPr>
          <p:nvPr>
            <p:ph type="sldNum" sz="quarter" idx="12"/>
          </p:nvPr>
        </p:nvSpPr>
        <p:spPr/>
        <p:txBody>
          <a:bodyPr/>
          <a:lstStyle/>
          <a:p>
            <a:pPr rtl="0"/>
            <a:fld id="{D495E168-DA5E-4888-8D8A-92B118324C14}" type="slidenum">
              <a:rPr lang="it-IT" noProof="0" smtClean="0"/>
              <a:t>18</a:t>
            </a:fld>
            <a:endParaRPr lang="it-IT" noProof="0" dirty="0"/>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4764" r="4764"/>
          <a:stretch>
            <a:fillRect/>
          </a:stretch>
        </p:blipFill>
        <p:spPr/>
      </p:pic>
      <p:sp>
        <p:nvSpPr>
          <p:cNvPr id="12" name="Rettangolo arrotondato 11"/>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2" name="Segnaposto testo 1"/>
          <p:cNvSpPr>
            <a:spLocks noGrp="1"/>
          </p:cNvSpPr>
          <p:nvPr>
            <p:ph type="body" sz="half" idx="2"/>
          </p:nvPr>
        </p:nvSpPr>
        <p:spPr>
          <a:xfrm>
            <a:off x="839788" y="2356700"/>
            <a:ext cx="5312818" cy="3512287"/>
          </a:xfrm>
        </p:spPr>
        <p:txBody>
          <a:bodyPr/>
          <a:lstStyle/>
          <a:p>
            <a:pPr algn="just">
              <a:spcBef>
                <a:spcPct val="0"/>
              </a:spcBef>
              <a:defRPr/>
            </a:pPr>
            <a:r>
              <a:rPr lang="it-IT" altLang="it-IT" b="1" dirty="0">
                <a:solidFill>
                  <a:schemeClr val="accent3"/>
                </a:solidFill>
                <a:latin typeface="+mj-lt"/>
                <a:cs typeface="Arial" panose="020B0604020202020204" pitchFamily="34" charset="0"/>
              </a:rPr>
              <a:t>Opuscolo informativo. </a:t>
            </a:r>
            <a:r>
              <a:rPr lang="it-IT" altLang="it-IT" b="1" dirty="0">
                <a:solidFill>
                  <a:schemeClr val="tx1">
                    <a:lumMod val="65000"/>
                    <a:lumOff val="35000"/>
                  </a:schemeClr>
                </a:solidFill>
                <a:latin typeface="+mj-lt"/>
                <a:cs typeface="Arial" panose="020B0604020202020204" pitchFamily="34" charset="0"/>
              </a:rPr>
              <a:t>Le informazioni possono essere fornite al consumatore mediante un </a:t>
            </a:r>
            <a:r>
              <a:rPr lang="it-IT" altLang="it-IT" b="1" dirty="0">
                <a:solidFill>
                  <a:schemeClr val="accent3"/>
                </a:solidFill>
                <a:highlight>
                  <a:srgbClr val="FFFF00"/>
                </a:highlight>
                <a:latin typeface="+mj-lt"/>
                <a:cs typeface="Arial" panose="020B0604020202020204" pitchFamily="34" charset="0"/>
              </a:rPr>
              <a:t>opuscolo informativo</a:t>
            </a:r>
            <a:r>
              <a:rPr lang="it-IT" altLang="it-IT" b="1" dirty="0">
                <a:solidFill>
                  <a:schemeClr val="tx1">
                    <a:lumMod val="65000"/>
                    <a:lumOff val="35000"/>
                  </a:schemeClr>
                </a:solidFill>
                <a:latin typeface="+mj-lt"/>
                <a:cs typeface="Arial" panose="020B0604020202020204" pitchFamily="34" charset="0"/>
              </a:rPr>
              <a:t>, che può consistere </a:t>
            </a:r>
            <a:r>
              <a:rPr lang="it-IT" altLang="it-IT" b="1" dirty="0">
                <a:solidFill>
                  <a:schemeClr val="accent3"/>
                </a:solidFill>
                <a:highlight>
                  <a:srgbClr val="FFFF00"/>
                </a:highlight>
                <a:latin typeface="+mj-lt"/>
                <a:cs typeface="Arial" panose="020B0604020202020204" pitchFamily="34" charset="0"/>
              </a:rPr>
              <a:t>anche</a:t>
            </a:r>
            <a:r>
              <a:rPr lang="it-IT" altLang="it-IT" b="1" dirty="0">
                <a:solidFill>
                  <a:schemeClr val="tx1">
                    <a:lumMod val="65000"/>
                    <a:lumOff val="35000"/>
                  </a:schemeClr>
                </a:solidFill>
                <a:latin typeface="+mj-lt"/>
                <a:cs typeface="Arial" panose="020B0604020202020204" pitchFamily="34" charset="0"/>
              </a:rPr>
              <a:t> in materiali illustrativi divulgati per via </a:t>
            </a:r>
            <a:r>
              <a:rPr lang="it-IT" altLang="it-IT" b="1" dirty="0">
                <a:solidFill>
                  <a:schemeClr val="accent3"/>
                </a:solidFill>
                <a:highlight>
                  <a:srgbClr val="FFFF00"/>
                </a:highlight>
                <a:latin typeface="+mj-lt"/>
                <a:cs typeface="Arial" panose="020B0604020202020204" pitchFamily="34" charset="0"/>
              </a:rPr>
              <a:t>telematica</a:t>
            </a:r>
            <a:r>
              <a:rPr lang="it-IT" altLang="it-IT" b="1" dirty="0">
                <a:solidFill>
                  <a:schemeClr val="tx1">
                    <a:lumMod val="65000"/>
                    <a:lumOff val="35000"/>
                  </a:schemeClr>
                </a:solidFill>
                <a:latin typeface="+mj-lt"/>
                <a:cs typeface="Arial" panose="020B0604020202020204" pitchFamily="34" charset="0"/>
              </a:rPr>
              <a:t>. </a:t>
            </a:r>
            <a:r>
              <a:rPr lang="it-IT" altLang="it-IT" b="1" dirty="0">
                <a:solidFill>
                  <a:schemeClr val="accent3"/>
                </a:solidFill>
                <a:latin typeface="+mj-lt"/>
                <a:cs typeface="Arial" panose="020B0604020202020204" pitchFamily="34" charset="0"/>
              </a:rPr>
              <a:t>Tali informazioni vincolano l'organizzatore o l'intermediario</a:t>
            </a:r>
            <a:r>
              <a:rPr lang="it-IT" altLang="it-IT" b="1" dirty="0">
                <a:solidFill>
                  <a:schemeClr val="tx1">
                    <a:lumMod val="65000"/>
                    <a:lumOff val="35000"/>
                  </a:schemeClr>
                </a:solidFill>
                <a:latin typeface="+mj-lt"/>
                <a:cs typeface="Arial" panose="020B0604020202020204" pitchFamily="34" charset="0"/>
              </a:rPr>
              <a:t> rispetto al contenuto delle proposte, che devono rimanere immutate, salvo eventuali modifiche delle condizioni da comunicarsi per iscritto al turista prima della stipulazione del contratto o da concordare successivamente alla stipulazione mediante uno specifico accordo scritto.</a:t>
            </a:r>
          </a:p>
        </p:txBody>
      </p:sp>
    </p:spTree>
    <p:extLst>
      <p:ext uri="{BB962C8B-B14F-4D97-AF65-F5344CB8AC3E}">
        <p14:creationId xmlns:p14="http://schemas.microsoft.com/office/powerpoint/2010/main" val="126976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rtl="0"/>
            <a:r>
              <a:rPr lang="it-IT" noProof="0"/>
              <a:t>AGGIUNGERE UN PIÈ DI PAGINA</a:t>
            </a:r>
            <a:endParaRPr lang="it-IT" noProof="0" dirty="0"/>
          </a:p>
        </p:txBody>
      </p:sp>
      <p:sp>
        <p:nvSpPr>
          <p:cNvPr id="4" name="Segnaposto numero diapositiva 3"/>
          <p:cNvSpPr>
            <a:spLocks noGrp="1"/>
          </p:cNvSpPr>
          <p:nvPr>
            <p:ph type="sldNum" sz="quarter" idx="12"/>
          </p:nvPr>
        </p:nvSpPr>
        <p:spPr/>
        <p:txBody>
          <a:bodyPr/>
          <a:lstStyle/>
          <a:p>
            <a:pPr rtl="0"/>
            <a:fld id="{D495E168-DA5E-4888-8D8A-92B118324C14}" type="slidenum">
              <a:rPr lang="it-IT" noProof="0" smtClean="0"/>
              <a:t>19</a:t>
            </a:fld>
            <a:endParaRPr lang="it-IT" noProof="0" dirty="0"/>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4764" r="4764"/>
          <a:stretch>
            <a:fillRect/>
          </a:stretch>
        </p:blipFill>
        <p:spPr/>
      </p:pic>
      <p:sp>
        <p:nvSpPr>
          <p:cNvPr id="12" name="Rettangolo arrotondato 11"/>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2" name="Segnaposto testo 1"/>
          <p:cNvSpPr>
            <a:spLocks noGrp="1"/>
          </p:cNvSpPr>
          <p:nvPr>
            <p:ph type="body" sz="half" idx="2"/>
          </p:nvPr>
        </p:nvSpPr>
        <p:spPr>
          <a:xfrm>
            <a:off x="839788" y="2356700"/>
            <a:ext cx="5312818" cy="3512287"/>
          </a:xfrm>
        </p:spPr>
        <p:txBody>
          <a:bodyPr/>
          <a:lstStyle/>
          <a:p>
            <a:pPr algn="just">
              <a:spcBef>
                <a:spcPct val="0"/>
              </a:spcBef>
              <a:defRPr/>
            </a:pPr>
            <a:r>
              <a:rPr lang="it-IT" altLang="it-IT" b="1" dirty="0">
                <a:solidFill>
                  <a:schemeClr val="accent3"/>
                </a:solidFill>
                <a:latin typeface="+mj-lt"/>
                <a:cs typeface="Arial" panose="020B0604020202020204" pitchFamily="34" charset="0"/>
              </a:rPr>
              <a:t>Forma. </a:t>
            </a:r>
            <a:r>
              <a:rPr lang="it-IT" altLang="it-IT" b="1" dirty="0">
                <a:solidFill>
                  <a:schemeClr val="tx1">
                    <a:lumMod val="65000"/>
                    <a:lumOff val="35000"/>
                  </a:schemeClr>
                </a:solidFill>
                <a:latin typeface="+mj-lt"/>
                <a:cs typeface="Arial" panose="020B0604020202020204" pitchFamily="34" charset="0"/>
              </a:rPr>
              <a:t>Il contratto deve essere redatto in </a:t>
            </a:r>
            <a:r>
              <a:rPr lang="it-IT" altLang="it-IT" b="1" dirty="0">
                <a:solidFill>
                  <a:schemeClr val="accent3"/>
                </a:solidFill>
                <a:latin typeface="+mj-lt"/>
                <a:cs typeface="Arial" panose="020B0604020202020204" pitchFamily="34" charset="0"/>
              </a:rPr>
              <a:t>forma scritta </a:t>
            </a:r>
            <a:r>
              <a:rPr lang="it-IT" altLang="it-IT" b="1" dirty="0">
                <a:solidFill>
                  <a:schemeClr val="tx1">
                    <a:lumMod val="65000"/>
                    <a:lumOff val="35000"/>
                  </a:schemeClr>
                </a:solidFill>
                <a:latin typeface="+mj-lt"/>
                <a:cs typeface="Arial" panose="020B0604020202020204" pitchFamily="34" charset="0"/>
              </a:rPr>
              <a:t>in termini chiari e precisi, altrimenti è nullo. Esso si configura nella fattispecie dei </a:t>
            </a:r>
            <a:r>
              <a:rPr lang="it-IT" altLang="it-IT" b="1" dirty="0">
                <a:solidFill>
                  <a:schemeClr val="accent3"/>
                </a:solidFill>
                <a:latin typeface="+mj-lt"/>
                <a:cs typeface="Arial" panose="020B0604020202020204" pitchFamily="34" charset="0"/>
              </a:rPr>
              <a:t>contratti "per adesione”. </a:t>
            </a:r>
            <a:r>
              <a:rPr lang="it-IT" altLang="it-IT" b="1" dirty="0">
                <a:solidFill>
                  <a:schemeClr val="tx1">
                    <a:lumMod val="65000"/>
                    <a:lumOff val="35000"/>
                  </a:schemeClr>
                </a:solidFill>
                <a:latin typeface="+mj-lt"/>
                <a:cs typeface="Arial" panose="020B0604020202020204" pitchFamily="34" charset="0"/>
              </a:rPr>
              <a:t>Al turista deve essere rilasciata una copia del contratto stipulato e sottoscritto dall'organizzatore o venditore (art. 35), anche nell'ipotesi in cui il contratto sia stato concluso via internet.</a:t>
            </a:r>
          </a:p>
        </p:txBody>
      </p:sp>
    </p:spTree>
    <p:extLst>
      <p:ext uri="{BB962C8B-B14F-4D97-AF65-F5344CB8AC3E}">
        <p14:creationId xmlns:p14="http://schemas.microsoft.com/office/powerpoint/2010/main" val="180768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arrotondato 7"/>
          <p:cNvSpPr/>
          <p:nvPr/>
        </p:nvSpPr>
        <p:spPr>
          <a:xfrm>
            <a:off x="-110161" y="5721531"/>
            <a:ext cx="4433967"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2" name="Titolo 1">
            <a:extLst>
              <a:ext uri="{FF2B5EF4-FFF2-40B4-BE49-F238E27FC236}">
                <a16:creationId xmlns:a16="http://schemas.microsoft.com/office/drawing/2014/main" id="{64F79B87-4AA7-436A-A28E-213168C1C67B}"/>
              </a:ext>
            </a:extLst>
          </p:cNvPr>
          <p:cNvSpPr>
            <a:spLocks noGrp="1"/>
          </p:cNvSpPr>
          <p:nvPr>
            <p:ph type="title"/>
          </p:nvPr>
        </p:nvSpPr>
        <p:spPr>
          <a:xfrm>
            <a:off x="815853" y="1231900"/>
            <a:ext cx="6368718" cy="782638"/>
          </a:xfrm>
        </p:spPr>
        <p:txBody>
          <a:bodyPr rtlCol="0">
            <a:noAutofit/>
          </a:bodyPr>
          <a:lstStyle/>
          <a:p>
            <a:r>
              <a:rPr lang="it-IT" sz="3200" dirty="0"/>
              <a:t>LEZIONE 3: TRUFFE PACCHETTI TURISTICI INGANNEVOLI</a:t>
            </a:r>
          </a:p>
        </p:txBody>
      </p:sp>
      <p:sp>
        <p:nvSpPr>
          <p:cNvPr id="25" name="Segnaposto testo 24">
            <a:extLst>
              <a:ext uri="{FF2B5EF4-FFF2-40B4-BE49-F238E27FC236}">
                <a16:creationId xmlns:a16="http://schemas.microsoft.com/office/drawing/2014/main" id="{37B0312A-C970-4CA1-A36F-1BB0C930FBEF}"/>
              </a:ext>
            </a:extLst>
          </p:cNvPr>
          <p:cNvSpPr>
            <a:spLocks noGrp="1"/>
          </p:cNvSpPr>
          <p:nvPr>
            <p:ph type="body" sz="quarter" idx="17"/>
          </p:nvPr>
        </p:nvSpPr>
        <p:spPr>
          <a:xfrm>
            <a:off x="812290" y="2495596"/>
            <a:ext cx="4960655" cy="2632468"/>
          </a:xfrm>
        </p:spPr>
        <p:txBody>
          <a:bodyPr rtlCol="0">
            <a:noAutofit/>
          </a:bodyPr>
          <a:lstStyle/>
          <a:p>
            <a:pPr marL="342900" lvl="0" indent="-342900">
              <a:lnSpc>
                <a:spcPct val="107000"/>
              </a:lnSpc>
              <a:buFont typeface="Symbol" panose="05050102010706020507" pitchFamily="18" charset="2"/>
              <a:buChar char=""/>
            </a:pPr>
            <a:r>
              <a:rPr lang="it-IT" b="1" dirty="0">
                <a:latin typeface="+mj-lt"/>
                <a:ea typeface="Calibri" panose="020F0502020204030204" pitchFamily="34" charset="0"/>
                <a:cs typeface="Times New Roman" panose="02020603050405020304" pitchFamily="18" charset="0"/>
              </a:rPr>
              <a:t>INTRODUZIONE</a:t>
            </a:r>
          </a:p>
          <a:p>
            <a:pPr marL="342900" lvl="0" indent="-342900">
              <a:lnSpc>
                <a:spcPct val="107000"/>
              </a:lnSpc>
              <a:buFont typeface="Symbol" panose="05050102010706020507" pitchFamily="18" charset="2"/>
              <a:buChar char=""/>
            </a:pPr>
            <a:r>
              <a:rPr lang="it-IT" b="1" dirty="0">
                <a:latin typeface="+mj-lt"/>
                <a:ea typeface="Calibri" panose="020F0502020204030204" pitchFamily="34" charset="0"/>
                <a:cs typeface="Times New Roman" panose="02020603050405020304" pitchFamily="18" charset="0"/>
              </a:rPr>
              <a:t>LEGISLAZIONE IN MATERIA DI TURISMO</a:t>
            </a:r>
          </a:p>
          <a:p>
            <a:pPr marL="342900" lvl="0" indent="-342900">
              <a:lnSpc>
                <a:spcPct val="107000"/>
              </a:lnSpc>
              <a:buFont typeface="Symbol" panose="05050102010706020507" pitchFamily="18" charset="2"/>
              <a:buChar char=""/>
            </a:pPr>
            <a:r>
              <a:rPr lang="it-IT" b="1" dirty="0">
                <a:latin typeface="+mj-lt"/>
                <a:ea typeface="Calibri" panose="020F0502020204030204" pitchFamily="34" charset="0"/>
                <a:cs typeface="Times New Roman" panose="02020603050405020304" pitchFamily="18" charset="0"/>
              </a:rPr>
              <a:t>COME EVITARE TRUFFE NELLE CASA VACANZA?</a:t>
            </a:r>
          </a:p>
          <a:p>
            <a:pPr marL="342900" lvl="0" indent="-342900">
              <a:lnSpc>
                <a:spcPct val="107000"/>
              </a:lnSpc>
              <a:buFont typeface="Symbol" panose="05050102010706020507" pitchFamily="18" charset="2"/>
              <a:buChar char=""/>
            </a:pPr>
            <a:r>
              <a:rPr lang="it-IT" b="1" dirty="0">
                <a:latin typeface="+mj-lt"/>
                <a:ea typeface="Calibri" panose="020F0502020204030204" pitchFamily="34" charset="0"/>
                <a:cs typeface="Times New Roman" panose="02020603050405020304" pitchFamily="18" charset="0"/>
              </a:rPr>
              <a:t>UN TIPO PARTICOLARE DI LOCAZIONE TURISTICA: L’HOME SHARING E IL PORTALE AIRBNB</a:t>
            </a:r>
          </a:p>
          <a:p>
            <a:pPr marL="342900" lvl="0" indent="-342900">
              <a:lnSpc>
                <a:spcPct val="107000"/>
              </a:lnSpc>
              <a:buFont typeface="Symbol" panose="05050102010706020507" pitchFamily="18" charset="2"/>
              <a:buChar char=""/>
            </a:pPr>
            <a:r>
              <a:rPr lang="it-IT" b="1" dirty="0">
                <a:latin typeface="+mj-lt"/>
                <a:ea typeface="Calibri" panose="020F0502020204030204" pitchFamily="34" charset="0"/>
                <a:cs typeface="Times New Roman" panose="02020603050405020304" pitchFamily="18" charset="0"/>
              </a:rPr>
              <a:t>L’IDENTIKIT DEL TRUFFATORE</a:t>
            </a:r>
          </a:p>
          <a:p>
            <a:pPr marL="342900" lvl="0" indent="-342900">
              <a:lnSpc>
                <a:spcPct val="107000"/>
              </a:lnSpc>
              <a:buFont typeface="Symbol" panose="05050102010706020507" pitchFamily="18" charset="2"/>
              <a:buChar char=""/>
            </a:pPr>
            <a:r>
              <a:rPr lang="it-IT" b="1" dirty="0">
                <a:latin typeface="+mj-lt"/>
                <a:ea typeface="Calibri" panose="020F0502020204030204" pitchFamily="34" charset="0"/>
                <a:cs typeface="Times New Roman" panose="02020603050405020304" pitchFamily="18" charset="0"/>
              </a:rPr>
              <a:t>I FALSI SONDAGGI PER VINCITA DEI BIGLIETTI AEREI</a:t>
            </a:r>
          </a:p>
          <a:p>
            <a:pPr marL="342900" lvl="0" indent="-342900">
              <a:lnSpc>
                <a:spcPct val="107000"/>
              </a:lnSpc>
              <a:spcAft>
                <a:spcPts val="800"/>
              </a:spcAft>
              <a:buFont typeface="Symbol" panose="05050102010706020507" pitchFamily="18" charset="2"/>
              <a:buChar char=""/>
            </a:pPr>
            <a:r>
              <a:rPr lang="it-IT" b="1" dirty="0">
                <a:latin typeface="+mj-lt"/>
                <a:ea typeface="Calibri" panose="020F0502020204030204" pitchFamily="34" charset="0"/>
                <a:cs typeface="Times New Roman" panose="02020603050405020304" pitchFamily="18" charset="0"/>
              </a:rPr>
              <a:t>L’INIZIATIVA UE PER LA TUTELA DEI VIAGGIATORI: YOU’RE RIGHE! E’ UN TUO DIRITTO!</a:t>
            </a:r>
          </a:p>
        </p:txBody>
      </p:sp>
      <p:pic>
        <p:nvPicPr>
          <p:cNvPr id="14" name="Segnaposto immagine 13" descr="Barca sul mare al tramonto">
            <a:extLst>
              <a:ext uri="{FF2B5EF4-FFF2-40B4-BE49-F238E27FC236}">
                <a16:creationId xmlns:a16="http://schemas.microsoft.com/office/drawing/2014/main" id="{6D2A2984-909C-46E6-BA11-B06EBD98F0D9}"/>
              </a:ext>
            </a:extLst>
          </p:cNvPr>
          <p:cNvPicPr>
            <a:picLocks noGrp="1" noChangeAspect="1"/>
          </p:cNvPicPr>
          <p:nvPr>
            <p:ph type="pic" sz="quarter" idx="18"/>
          </p:nvPr>
        </p:nvPicPr>
        <p:blipFill rotWithShape="1">
          <a:blip r:embed="rId3"/>
          <a:srcRect l="18" t="19053" r="-18" b="-174"/>
          <a:stretch/>
        </p:blipFill>
        <p:spPr>
          <a:xfrm>
            <a:off x="5771770" y="1483675"/>
            <a:ext cx="6421408" cy="3438427"/>
          </a:xfrm>
        </p:spPr>
      </p:pic>
      <p:sp>
        <p:nvSpPr>
          <p:cNvPr id="3" name="Segnaposto piè di pagina 2">
            <a:extLst>
              <a:ext uri="{FF2B5EF4-FFF2-40B4-BE49-F238E27FC236}">
                <a16:creationId xmlns:a16="http://schemas.microsoft.com/office/drawing/2014/main" id="{56F8E1FB-FE5C-46BC-83C4-88721E70C4E1}"/>
              </a:ext>
            </a:extLst>
          </p:cNvPr>
          <p:cNvSpPr>
            <a:spLocks noGrp="1"/>
          </p:cNvSpPr>
          <p:nvPr>
            <p:ph type="ftr" sz="quarter" idx="11"/>
          </p:nvPr>
        </p:nvSpPr>
        <p:spPr>
          <a:xfrm>
            <a:off x="1895891" y="5814889"/>
            <a:ext cx="3765718" cy="365125"/>
          </a:xfrm>
        </p:spPr>
        <p:txBody>
          <a:bodyPr rtlCol="0"/>
          <a:lstStyle/>
          <a:p>
            <a:pPr rtl="0"/>
            <a:r>
              <a:rPr lang="it-IT" sz="1400" b="1" dirty="0">
                <a:solidFill>
                  <a:schemeClr val="bg1"/>
                </a:solidFill>
                <a:latin typeface="+mj-lt"/>
              </a:rPr>
              <a:t>NON CADERE NELLA RETE:</a:t>
            </a:r>
          </a:p>
          <a:p>
            <a:pPr rtl="0"/>
            <a:r>
              <a:rPr lang="it-IT" sz="1400" b="1" dirty="0">
                <a:solidFill>
                  <a:schemeClr val="bg1"/>
                </a:solidFill>
                <a:latin typeface="+mj-lt"/>
              </a:rPr>
              <a:t>GENERAZIONI CONNESSE</a:t>
            </a:r>
          </a:p>
        </p:txBody>
      </p:sp>
      <p:sp>
        <p:nvSpPr>
          <p:cNvPr id="4" name="Segnaposto numero diapositiva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rtlCol="0"/>
          <a:lstStyle/>
          <a:p>
            <a:pPr rtl="0"/>
            <a:fld id="{D495E168-DA5E-4888-8D8A-92B118324C14}" type="slidenum">
              <a:rPr lang="it-IT" smtClean="0"/>
              <a:pPr rtl="0"/>
              <a:t>2</a:t>
            </a:fld>
            <a:endParaRPr lang="it-IT" dirty="0"/>
          </a:p>
        </p:txBody>
      </p:sp>
      <p:pic>
        <p:nvPicPr>
          <p:cNvPr id="10" name="Immagine 9">
            <a:extLst>
              <a:ext uri="{FF2B5EF4-FFF2-40B4-BE49-F238E27FC236}">
                <a16:creationId xmlns:a16="http://schemas.microsoft.com/office/drawing/2014/main" id="{A71974B9-0EC0-4E6C-8A36-DEF13BC60E1B}"/>
              </a:ext>
            </a:extLst>
          </p:cNvPr>
          <p:cNvPicPr>
            <a:picLocks noChangeAspect="1"/>
          </p:cNvPicPr>
          <p:nvPr/>
        </p:nvPicPr>
        <p:blipFill>
          <a:blip r:embed="rId4"/>
          <a:stretch>
            <a:fillRect/>
          </a:stretch>
        </p:blipFill>
        <p:spPr>
          <a:xfrm>
            <a:off x="288616" y="5136904"/>
            <a:ext cx="1607275" cy="1721096"/>
          </a:xfrm>
          <a:prstGeom prst="rect">
            <a:avLst/>
          </a:prstGeom>
        </p:spPr>
      </p:pic>
    </p:spTree>
    <p:extLst>
      <p:ext uri="{BB962C8B-B14F-4D97-AF65-F5344CB8AC3E}">
        <p14:creationId xmlns:p14="http://schemas.microsoft.com/office/powerpoint/2010/main" val="202353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20</a:t>
            </a:fld>
            <a:endParaRPr lang="it-IT" noProof="0" dirty="0"/>
          </a:p>
        </p:txBody>
      </p:sp>
      <p:sp>
        <p:nvSpPr>
          <p:cNvPr id="4" name="Segnaposto contenuto 3"/>
          <p:cNvSpPr>
            <a:spLocks noGrp="1"/>
          </p:cNvSpPr>
          <p:nvPr>
            <p:ph idx="1"/>
          </p:nvPr>
        </p:nvSpPr>
        <p:spPr>
          <a:xfrm>
            <a:off x="812290" y="1747011"/>
            <a:ext cx="10515600" cy="3773648"/>
          </a:xfrm>
        </p:spPr>
        <p:txBody>
          <a:bodyPr>
            <a:normAutofit lnSpcReduction="10000"/>
          </a:bodyPr>
          <a:lstStyle/>
          <a:p>
            <a:pPr algn="just">
              <a:spcBef>
                <a:spcPct val="0"/>
              </a:spcBef>
              <a:buNone/>
              <a:defRPr/>
            </a:pPr>
            <a:r>
              <a:rPr lang="it-IT" altLang="it-IT" sz="1500" b="1" dirty="0">
                <a:solidFill>
                  <a:schemeClr val="accent3"/>
                </a:solidFill>
                <a:latin typeface="+mj-lt"/>
                <a:cs typeface="Arial" panose="020B0604020202020204" pitchFamily="34" charset="0"/>
              </a:rPr>
              <a:t>Contenuto. </a:t>
            </a:r>
            <a:r>
              <a:rPr lang="it-IT" altLang="it-IT" sz="1500" b="1" dirty="0">
                <a:solidFill>
                  <a:schemeClr val="tx1">
                    <a:lumMod val="65000"/>
                    <a:lumOff val="35000"/>
                  </a:schemeClr>
                </a:solidFill>
                <a:latin typeface="+mj-lt"/>
                <a:cs typeface="Arial" panose="020B0604020202020204" pitchFamily="34" charset="0"/>
              </a:rPr>
              <a:t>Il contratto deve contenere i seguenti elementi (art. 36):</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caratteristiche del viaggio</a:t>
            </a:r>
            <a:r>
              <a:rPr lang="it-IT" altLang="it-IT" sz="1500" b="1" dirty="0">
                <a:solidFill>
                  <a:schemeClr val="tx1">
                    <a:lumMod val="65000"/>
                    <a:lumOff val="35000"/>
                  </a:schemeClr>
                </a:solidFill>
                <a:latin typeface="+mj-lt"/>
                <a:cs typeface="Arial" panose="020B0604020202020204" pitchFamily="34" charset="0"/>
              </a:rPr>
              <a:t>: destinazione, durata, data d'inizio e conclusione del viaggio, servizi offerti;</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recapiti del venditore</a:t>
            </a:r>
            <a:r>
              <a:rPr lang="it-IT" altLang="it-IT" sz="1500" b="1" dirty="0">
                <a:solidFill>
                  <a:schemeClr val="tx1">
                    <a:lumMod val="65000"/>
                    <a:lumOff val="35000"/>
                  </a:schemeClr>
                </a:solidFill>
                <a:latin typeface="+mj-lt"/>
                <a:cs typeface="Arial" panose="020B0604020202020204" pitchFamily="34" charset="0"/>
              </a:rPr>
              <a:t>: nome, indirizzo, numero di telefono ed estremi dell'autorizzazione all'esercizio dell'organizzatore o dell'intermediario che sottoscrive il contratto;</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prezzo del pacchetto turistico</a:t>
            </a:r>
            <a:r>
              <a:rPr lang="it-IT" altLang="it-IT" sz="1500" b="1" dirty="0">
                <a:solidFill>
                  <a:schemeClr val="tx1">
                    <a:lumMod val="65000"/>
                    <a:lumOff val="35000"/>
                  </a:schemeClr>
                </a:solidFill>
                <a:latin typeface="+mj-lt"/>
                <a:cs typeface="Arial" panose="020B0604020202020204" pitchFamily="34" charset="0"/>
              </a:rPr>
              <a:t>, modalità della sua revisione, nonché tutti gli altri oneri posti a carico del turista;</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pagamento: importo, comunque non superiore al 25% del prezzo</a:t>
            </a:r>
            <a:r>
              <a:rPr lang="it-IT" altLang="it-IT" sz="1500" b="1" dirty="0">
                <a:solidFill>
                  <a:schemeClr val="tx1">
                    <a:lumMod val="65000"/>
                    <a:lumOff val="35000"/>
                  </a:schemeClr>
                </a:solidFill>
                <a:latin typeface="+mj-lt"/>
                <a:cs typeface="Arial" panose="020B0604020202020204" pitchFamily="34" charset="0"/>
              </a:rPr>
              <a:t>, da versarsi all'atto della prenotazione, nonché il termine per il pagamento del saldo;</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estremi della copertura assicurativa obbligatoria </a:t>
            </a:r>
            <a:r>
              <a:rPr lang="it-IT" altLang="it-IT" sz="1500" b="1" dirty="0">
                <a:solidFill>
                  <a:schemeClr val="tx1">
                    <a:lumMod val="65000"/>
                    <a:lumOff val="35000"/>
                  </a:schemeClr>
                </a:solidFill>
                <a:latin typeface="+mj-lt"/>
                <a:cs typeface="Arial" panose="020B0604020202020204" pitchFamily="34" charset="0"/>
              </a:rPr>
              <a:t>e delle ulteriori polizze convenute con il turista;</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trasporto</a:t>
            </a:r>
            <a:r>
              <a:rPr lang="it-IT" altLang="it-IT" sz="1500" b="1" dirty="0">
                <a:solidFill>
                  <a:schemeClr val="tx1">
                    <a:lumMod val="65000"/>
                    <a:lumOff val="35000"/>
                  </a:schemeClr>
                </a:solidFill>
                <a:latin typeface="+mj-lt"/>
                <a:cs typeface="Arial" panose="020B0604020202020204" pitchFamily="34" charset="0"/>
              </a:rPr>
              <a:t>: mezzi, tipologie di trasporto, data, ora, luogo della partenza e del ritorno, tipo di posto assegnato;</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trasporto aereo</a:t>
            </a:r>
            <a:r>
              <a:rPr lang="it-IT" altLang="it-IT" sz="1500" b="1" dirty="0">
                <a:solidFill>
                  <a:schemeClr val="tx1">
                    <a:lumMod val="65000"/>
                    <a:lumOff val="35000"/>
                  </a:schemeClr>
                </a:solidFill>
                <a:latin typeface="+mj-lt"/>
                <a:cs typeface="Arial" panose="020B0604020202020204" pitchFamily="34" charset="0"/>
              </a:rPr>
              <a:t>: ove il pacchetto turistico includa il trasporto aereo, il nome del vettore e la sua eventuale non conformità alla regolamentazione dell'Unione europea;</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albergo</a:t>
            </a:r>
            <a:r>
              <a:rPr lang="it-IT" altLang="it-IT" sz="1500" b="1" dirty="0">
                <a:solidFill>
                  <a:schemeClr val="tx1">
                    <a:lumMod val="65000"/>
                    <a:lumOff val="35000"/>
                  </a:schemeClr>
                </a:solidFill>
                <a:latin typeface="+mj-lt"/>
                <a:cs typeface="Arial" panose="020B0604020202020204" pitchFamily="34" charset="0"/>
              </a:rPr>
              <a:t>: ove il pacchetto turistico includa la sistemazione in albergo, l'ubicazione, la categoria turistica, il livello, l'eventuale idoneità all'accoglienza di persone disabili, i pasti forniti;</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servizi</a:t>
            </a:r>
            <a:r>
              <a:rPr lang="it-IT" altLang="it-IT" sz="1500" b="1" dirty="0">
                <a:solidFill>
                  <a:schemeClr val="tx1">
                    <a:lumMod val="65000"/>
                    <a:lumOff val="35000"/>
                  </a:schemeClr>
                </a:solidFill>
                <a:latin typeface="+mj-lt"/>
                <a:cs typeface="Arial" panose="020B0604020202020204" pitchFamily="34" charset="0"/>
              </a:rPr>
              <a:t>: itinerario, visite, escursioni o altri servizi inclusi nel pacchetto turistico, ivi compresa la presenza di accompagnatori e guide turistiche;</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termine entro cui il turista deve essere informato dell'annullamento</a:t>
            </a:r>
            <a:r>
              <a:rPr lang="it-IT" altLang="it-IT" sz="1500" b="1" dirty="0">
                <a:latin typeface="+mj-lt"/>
                <a:cs typeface="Arial" panose="020B0604020202020204" pitchFamily="34" charset="0"/>
              </a:rPr>
              <a:t> </a:t>
            </a:r>
            <a:r>
              <a:rPr lang="it-IT" altLang="it-IT" sz="1500" b="1" dirty="0">
                <a:solidFill>
                  <a:schemeClr val="tx1">
                    <a:lumMod val="65000"/>
                    <a:lumOff val="35000"/>
                  </a:schemeClr>
                </a:solidFill>
                <a:latin typeface="+mj-lt"/>
                <a:cs typeface="Arial" panose="020B0604020202020204" pitchFamily="34" charset="0"/>
              </a:rPr>
              <a:t>del viaggio per la mancata adesione del numero minimo dei partecipanti eventualmente previsto;</a:t>
            </a:r>
          </a:p>
          <a:p>
            <a:pPr marL="342900" indent="-342900" algn="just">
              <a:spcBef>
                <a:spcPct val="0"/>
              </a:spcBef>
              <a:buFont typeface="+mj-lt"/>
              <a:buAutoNum type="alphaLcParenR"/>
              <a:defRPr/>
            </a:pPr>
            <a:r>
              <a:rPr lang="it-IT" altLang="it-IT" sz="1500" b="1" dirty="0">
                <a:solidFill>
                  <a:schemeClr val="accent3"/>
                </a:solidFill>
                <a:latin typeface="+mj-lt"/>
                <a:cs typeface="Arial" panose="020B0604020202020204" pitchFamily="34" charset="0"/>
              </a:rPr>
              <a:t>termine entro cui il turista deve presentare reclamo </a:t>
            </a:r>
            <a:r>
              <a:rPr lang="it-IT" altLang="it-IT" sz="1500" b="1" dirty="0">
                <a:solidFill>
                  <a:schemeClr val="tx1">
                    <a:lumMod val="65000"/>
                    <a:lumOff val="35000"/>
                  </a:schemeClr>
                </a:solidFill>
                <a:latin typeface="+mj-lt"/>
                <a:cs typeface="Arial" panose="020B0604020202020204" pitchFamily="34" charset="0"/>
              </a:rPr>
              <a:t>per l'inadempimento o l'inesatta esecuzione del contratto.</a:t>
            </a:r>
            <a:endParaRPr lang="it-IT" sz="1500" b="1" dirty="0">
              <a:solidFill>
                <a:schemeClr val="tx1">
                  <a:lumMod val="65000"/>
                  <a:lumOff val="35000"/>
                </a:schemeClr>
              </a:solidFill>
              <a:latin typeface="+mj-lt"/>
            </a:endParaRPr>
          </a:p>
          <a:p>
            <a:pPr algn="just">
              <a:spcBef>
                <a:spcPct val="0"/>
              </a:spcBef>
              <a:buNone/>
              <a:defRPr/>
            </a:pPr>
            <a:endParaRPr lang="it-IT" altLang="it-IT" b="1" dirty="0">
              <a:latin typeface="+mj-lt"/>
              <a:cs typeface="Arial" panose="020B0604020202020204" pitchFamily="34" charset="0"/>
            </a:endParaRPr>
          </a:p>
          <a:p>
            <a:pPr marL="0" indent="0" algn="just">
              <a:lnSpc>
                <a:spcPct val="100000"/>
              </a:lnSpc>
              <a:spcBef>
                <a:spcPts val="0"/>
              </a:spcBef>
              <a:buNone/>
              <a:defRPr/>
            </a:pPr>
            <a:endParaRPr lang="it-IT" altLang="it-IT" b="1" dirty="0">
              <a:solidFill>
                <a:schemeClr val="tx1">
                  <a:lumMod val="65000"/>
                  <a:lumOff val="35000"/>
                </a:schemeClr>
              </a:solidFill>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3296103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rtl="0"/>
            <a:r>
              <a:rPr lang="it-IT" noProof="0"/>
              <a:t>AGGIUNGERE UN PIÈ DI PAGINA</a:t>
            </a:r>
            <a:endParaRPr lang="it-IT" noProof="0" dirty="0"/>
          </a:p>
        </p:txBody>
      </p:sp>
      <p:sp>
        <p:nvSpPr>
          <p:cNvPr id="4" name="Segnaposto numero diapositiva 3"/>
          <p:cNvSpPr>
            <a:spLocks noGrp="1"/>
          </p:cNvSpPr>
          <p:nvPr>
            <p:ph type="sldNum" sz="quarter" idx="12"/>
          </p:nvPr>
        </p:nvSpPr>
        <p:spPr/>
        <p:txBody>
          <a:bodyPr/>
          <a:lstStyle/>
          <a:p>
            <a:pPr rtl="0"/>
            <a:fld id="{D495E168-DA5E-4888-8D8A-92B118324C14}" type="slidenum">
              <a:rPr lang="it-IT" noProof="0" smtClean="0"/>
              <a:t>21</a:t>
            </a:fld>
            <a:endParaRPr lang="it-IT" noProof="0" dirty="0"/>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4764" r="4764"/>
          <a:stretch>
            <a:fillRect/>
          </a:stretch>
        </p:blipFill>
        <p:spPr/>
      </p:pic>
      <p:sp>
        <p:nvSpPr>
          <p:cNvPr id="12" name="Rettangolo arrotondato 11"/>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2" name="Segnaposto testo 1"/>
          <p:cNvSpPr>
            <a:spLocks noGrp="1"/>
          </p:cNvSpPr>
          <p:nvPr>
            <p:ph type="body" sz="half" idx="2"/>
          </p:nvPr>
        </p:nvSpPr>
        <p:spPr>
          <a:xfrm>
            <a:off x="839788" y="2356700"/>
            <a:ext cx="5312818" cy="3512287"/>
          </a:xfrm>
        </p:spPr>
        <p:txBody>
          <a:bodyPr/>
          <a:lstStyle/>
          <a:p>
            <a:pPr algn="just">
              <a:spcBef>
                <a:spcPct val="0"/>
              </a:spcBef>
              <a:defRPr/>
            </a:pPr>
            <a:r>
              <a:rPr lang="it-IT" altLang="it-IT" b="1" dirty="0">
                <a:solidFill>
                  <a:schemeClr val="accent3"/>
                </a:solidFill>
                <a:latin typeface="+mj-lt"/>
                <a:cs typeface="Arial" panose="020B0604020202020204" pitchFamily="34" charset="0"/>
              </a:rPr>
              <a:t>Modello di contratto. </a:t>
            </a:r>
            <a:r>
              <a:rPr lang="it-IT" altLang="it-IT" b="1" dirty="0">
                <a:solidFill>
                  <a:schemeClr val="tx1">
                    <a:lumMod val="65000"/>
                    <a:lumOff val="35000"/>
                  </a:schemeClr>
                </a:solidFill>
                <a:latin typeface="+mj-lt"/>
                <a:cs typeface="Arial" panose="020B0604020202020204" pitchFamily="34" charset="0"/>
              </a:rPr>
              <a:t>Al fine di uniformare le condizioni contrattuali ed evitare problemi che potrebbero generare l'invalidità del contratto, le principali associazioni di categoria che rappresentano i tour operator e le agenzie di viaggio italiane (</a:t>
            </a:r>
            <a:r>
              <a:rPr lang="it-IT" altLang="it-IT" b="1" dirty="0" err="1">
                <a:solidFill>
                  <a:schemeClr val="tx1">
                    <a:lumMod val="65000"/>
                    <a:lumOff val="35000"/>
                  </a:schemeClr>
                </a:solidFill>
                <a:latin typeface="+mj-lt"/>
                <a:cs typeface="Arial" panose="020B0604020202020204" pitchFamily="34" charset="0"/>
              </a:rPr>
              <a:t>Assotravel</a:t>
            </a:r>
            <a:r>
              <a:rPr lang="it-IT" altLang="it-IT" b="1" dirty="0">
                <a:solidFill>
                  <a:schemeClr val="tx1">
                    <a:lumMod val="65000"/>
                    <a:lumOff val="35000"/>
                  </a:schemeClr>
                </a:solidFill>
                <a:latin typeface="+mj-lt"/>
                <a:cs typeface="Arial" panose="020B0604020202020204" pitchFamily="34" charset="0"/>
              </a:rPr>
              <a:t>, </a:t>
            </a:r>
            <a:r>
              <a:rPr lang="it-IT" altLang="it-IT" b="1" dirty="0" err="1">
                <a:solidFill>
                  <a:schemeClr val="tx1">
                    <a:lumMod val="65000"/>
                    <a:lumOff val="35000"/>
                  </a:schemeClr>
                </a:solidFill>
                <a:latin typeface="+mj-lt"/>
                <a:cs typeface="Arial" panose="020B0604020202020204" pitchFamily="34" charset="0"/>
              </a:rPr>
              <a:t>Assoviaggi</a:t>
            </a:r>
            <a:r>
              <a:rPr lang="it-IT" altLang="it-IT" b="1" dirty="0">
                <a:solidFill>
                  <a:schemeClr val="tx1">
                    <a:lumMod val="65000"/>
                    <a:lumOff val="35000"/>
                  </a:schemeClr>
                </a:solidFill>
                <a:latin typeface="+mj-lt"/>
                <a:cs typeface="Arial" panose="020B0604020202020204" pitchFamily="34" charset="0"/>
              </a:rPr>
              <a:t>, </a:t>
            </a:r>
            <a:r>
              <a:rPr lang="it-IT" altLang="it-IT" b="1" dirty="0" err="1">
                <a:solidFill>
                  <a:schemeClr val="tx1">
                    <a:lumMod val="65000"/>
                    <a:lumOff val="35000"/>
                  </a:schemeClr>
                </a:solidFill>
                <a:latin typeface="+mj-lt"/>
                <a:cs typeface="Arial" panose="020B0604020202020204" pitchFamily="34" charset="0"/>
              </a:rPr>
              <a:t>Astoi</a:t>
            </a:r>
            <a:r>
              <a:rPr lang="it-IT" altLang="it-IT" b="1" dirty="0">
                <a:solidFill>
                  <a:schemeClr val="tx1">
                    <a:lumMod val="65000"/>
                    <a:lumOff val="35000"/>
                  </a:schemeClr>
                </a:solidFill>
                <a:latin typeface="+mj-lt"/>
                <a:cs typeface="Arial" panose="020B0604020202020204" pitchFamily="34" charset="0"/>
              </a:rPr>
              <a:t>, </a:t>
            </a:r>
            <a:r>
              <a:rPr lang="it-IT" altLang="it-IT" b="1" dirty="0" err="1">
                <a:solidFill>
                  <a:schemeClr val="tx1">
                    <a:lumMod val="65000"/>
                    <a:lumOff val="35000"/>
                  </a:schemeClr>
                </a:solidFill>
                <a:latin typeface="+mj-lt"/>
                <a:cs typeface="Arial" panose="020B0604020202020204" pitchFamily="34" charset="0"/>
              </a:rPr>
              <a:t>Fiavet</a:t>
            </a:r>
            <a:r>
              <a:rPr lang="it-IT" altLang="it-IT" b="1" dirty="0">
                <a:solidFill>
                  <a:schemeClr val="tx1">
                    <a:lumMod val="65000"/>
                    <a:lumOff val="35000"/>
                  </a:schemeClr>
                </a:solidFill>
                <a:latin typeface="+mj-lt"/>
                <a:cs typeface="Arial" panose="020B0604020202020204" pitchFamily="34" charset="0"/>
              </a:rPr>
              <a:t>) hanno elaborato un </a:t>
            </a:r>
            <a:r>
              <a:rPr lang="it-IT" altLang="it-IT" b="1" dirty="0">
                <a:solidFill>
                  <a:schemeClr val="accent3"/>
                </a:solidFill>
                <a:latin typeface="+mj-lt"/>
                <a:cs typeface="Arial" panose="020B0604020202020204" pitchFamily="34" charset="0"/>
              </a:rPr>
              <a:t>modello unico di Proposta di compravendita di pacchetto/servizio turistico</a:t>
            </a:r>
            <a:r>
              <a:rPr lang="it-IT" altLang="it-IT" b="1" dirty="0">
                <a:solidFill>
                  <a:schemeClr val="tx1">
                    <a:lumMod val="65000"/>
                    <a:lumOff val="35000"/>
                  </a:schemeClr>
                </a:solidFill>
                <a:latin typeface="+mj-lt"/>
                <a:cs typeface="Arial" panose="020B0604020202020204" pitchFamily="34" charset="0"/>
              </a:rPr>
              <a:t>, che viene normalmente utilizzato dalla quasi totalità degli operatori del settore. </a:t>
            </a:r>
          </a:p>
        </p:txBody>
      </p:sp>
    </p:spTree>
    <p:extLst>
      <p:ext uri="{BB962C8B-B14F-4D97-AF65-F5344CB8AC3E}">
        <p14:creationId xmlns:p14="http://schemas.microsoft.com/office/powerpoint/2010/main" val="421173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22</a:t>
            </a:fld>
            <a:endParaRPr lang="it-IT" noProof="0" dirty="0"/>
          </a:p>
        </p:txBody>
      </p:sp>
      <p:sp>
        <p:nvSpPr>
          <p:cNvPr id="4" name="Segnaposto contenuto 3"/>
          <p:cNvSpPr>
            <a:spLocks noGrp="1"/>
          </p:cNvSpPr>
          <p:nvPr>
            <p:ph idx="1"/>
          </p:nvPr>
        </p:nvSpPr>
        <p:spPr>
          <a:xfrm>
            <a:off x="403809" y="2223803"/>
            <a:ext cx="10515600" cy="3773648"/>
          </a:xfrm>
        </p:spPr>
        <p:txBody>
          <a:bodyPr>
            <a:normAutofit/>
          </a:bodyPr>
          <a:lstStyle/>
          <a:p>
            <a:pPr algn="just">
              <a:spcBef>
                <a:spcPct val="0"/>
              </a:spcBef>
              <a:buNone/>
              <a:defRPr/>
            </a:pPr>
            <a:r>
              <a:rPr lang="it-IT" altLang="it-IT" b="1" dirty="0">
                <a:solidFill>
                  <a:schemeClr val="accent3"/>
                </a:solidFill>
                <a:latin typeface="+mj-lt"/>
                <a:cs typeface="Arial" panose="020B0604020202020204" pitchFamily="34" charset="0"/>
              </a:rPr>
              <a:t>    Modifica del contratto. </a:t>
            </a:r>
            <a:r>
              <a:rPr lang="it-IT" altLang="it-IT" b="1" dirty="0">
                <a:solidFill>
                  <a:schemeClr val="tx1">
                    <a:lumMod val="65000"/>
                    <a:lumOff val="35000"/>
                  </a:schemeClr>
                </a:solidFill>
                <a:latin typeface="+mj-lt"/>
                <a:cs typeface="Arial" panose="020B0604020202020204" pitchFamily="34" charset="0"/>
              </a:rPr>
              <a:t>Qualora prima della partenza l'organizzatore o l'intermediario abbiano necessità di modificare in modo significativo uno o più elementi del contratto, ne devono dare </a:t>
            </a:r>
            <a:r>
              <a:rPr lang="it-IT" altLang="it-IT" b="1" dirty="0">
                <a:solidFill>
                  <a:schemeClr val="accent3"/>
                </a:solidFill>
                <a:latin typeface="+mj-lt"/>
                <a:cs typeface="Arial" panose="020B0604020202020204" pitchFamily="34" charset="0"/>
              </a:rPr>
              <a:t>immediato avviso in forma scritta al turista</a:t>
            </a:r>
            <a:r>
              <a:rPr lang="it-IT" altLang="it-IT" b="1" dirty="0">
                <a:solidFill>
                  <a:schemeClr val="tx1">
                    <a:lumMod val="65000"/>
                    <a:lumOff val="35000"/>
                  </a:schemeClr>
                </a:solidFill>
                <a:latin typeface="+mj-lt"/>
                <a:cs typeface="Arial" panose="020B0604020202020204" pitchFamily="34" charset="0"/>
              </a:rPr>
              <a:t>, indicando il tipo di modifica e la variazione del prezzo che ne consegue. </a:t>
            </a:r>
            <a:r>
              <a:rPr lang="it-IT" altLang="it-IT" b="1" dirty="0">
                <a:solidFill>
                  <a:schemeClr val="accent3"/>
                </a:solidFill>
                <a:latin typeface="+mj-lt"/>
                <a:cs typeface="Arial" panose="020B0604020202020204" pitchFamily="34" charset="0"/>
              </a:rPr>
              <a:t>Se la modifica riguarda il prezzo del pacchetto turistico, il Codice prevede che essa sia possibile solo in via eccezionale</a:t>
            </a:r>
            <a:r>
              <a:rPr lang="it-IT" altLang="it-IT" b="1" dirty="0">
                <a:solidFill>
                  <a:schemeClr val="tx1">
                    <a:lumMod val="65000"/>
                    <a:lumOff val="35000"/>
                  </a:schemeClr>
                </a:solidFill>
                <a:latin typeface="+mj-lt"/>
                <a:cs typeface="Arial" panose="020B0604020202020204" pitchFamily="34" charset="0"/>
              </a:rPr>
              <a:t> al verificarsi di determinate condizioni espressamente previste (la variazione del </a:t>
            </a:r>
            <a:r>
              <a:rPr lang="it-IT" altLang="it-IT" b="1" dirty="0">
                <a:solidFill>
                  <a:schemeClr val="accent3"/>
                </a:solidFill>
                <a:latin typeface="+mj-lt"/>
                <a:cs typeface="Arial" panose="020B0604020202020204" pitchFamily="34" charset="0"/>
              </a:rPr>
              <a:t>tasso di cambio </a:t>
            </a:r>
            <a:r>
              <a:rPr lang="it-IT" altLang="it-IT" b="1" dirty="0">
                <a:solidFill>
                  <a:schemeClr val="tx1">
                    <a:lumMod val="65000"/>
                    <a:lumOff val="35000"/>
                  </a:schemeClr>
                </a:solidFill>
                <a:latin typeface="+mj-lt"/>
                <a:cs typeface="Arial" panose="020B0604020202020204" pitchFamily="34" charset="0"/>
              </a:rPr>
              <a:t>della moneta estera, l'aumento del </a:t>
            </a:r>
            <a:r>
              <a:rPr lang="it-IT" altLang="it-IT" b="1" dirty="0">
                <a:solidFill>
                  <a:schemeClr val="accent3"/>
                </a:solidFill>
                <a:latin typeface="+mj-lt"/>
                <a:cs typeface="Arial" panose="020B0604020202020204" pitchFamily="34" charset="0"/>
              </a:rPr>
              <a:t>costo del carburante</a:t>
            </a:r>
            <a:r>
              <a:rPr lang="it-IT" altLang="it-IT" b="1" dirty="0">
                <a:solidFill>
                  <a:schemeClr val="tx1">
                    <a:lumMod val="65000"/>
                    <a:lumOff val="35000"/>
                  </a:schemeClr>
                </a:solidFill>
                <a:latin typeface="+mj-lt"/>
                <a:cs typeface="Arial" panose="020B0604020202020204" pitchFamily="34" charset="0"/>
              </a:rPr>
              <a:t>, l'aumento del </a:t>
            </a:r>
            <a:r>
              <a:rPr lang="it-IT" altLang="it-IT" b="1" dirty="0">
                <a:solidFill>
                  <a:schemeClr val="accent3"/>
                </a:solidFill>
                <a:latin typeface="+mj-lt"/>
                <a:cs typeface="Arial" panose="020B0604020202020204" pitchFamily="34" charset="0"/>
              </a:rPr>
              <a:t>prezzo dei vettori e dei servizi portuali o aeroportuali</a:t>
            </a:r>
            <a:r>
              <a:rPr lang="it-IT" altLang="it-IT" b="1" dirty="0">
                <a:solidFill>
                  <a:schemeClr val="tx1">
                    <a:lumMod val="65000"/>
                    <a:lumOff val="35000"/>
                  </a:schemeClr>
                </a:solidFill>
                <a:latin typeface="+mj-lt"/>
                <a:cs typeface="Arial" panose="020B0604020202020204" pitchFamily="34" charset="0"/>
              </a:rPr>
              <a:t>) che non dipendono dalla volontà dell'organizzatore o dell'intermediario</a:t>
            </a:r>
            <a:r>
              <a:rPr lang="it-IT" altLang="it-IT" b="1" dirty="0">
                <a:latin typeface="+mj-lt"/>
                <a:cs typeface="Arial" panose="020B0604020202020204" pitchFamily="34" charset="0"/>
              </a:rPr>
              <a:t>. </a:t>
            </a:r>
            <a:r>
              <a:rPr lang="it-IT" altLang="it-IT" b="1" dirty="0">
                <a:solidFill>
                  <a:schemeClr val="accent3"/>
                </a:solidFill>
                <a:latin typeface="+mj-lt"/>
                <a:cs typeface="Arial" panose="020B0604020202020204" pitchFamily="34" charset="0"/>
              </a:rPr>
              <a:t>L'aumento del prezzo, tuttavia, non può superare il 10% del prezzo totale e non può avvenire nei venti giorni che precedono la partenza</a:t>
            </a:r>
            <a:r>
              <a:rPr lang="it-IT" altLang="it-IT" b="1" dirty="0">
                <a:solidFill>
                  <a:schemeClr val="tx1">
                    <a:lumMod val="65000"/>
                    <a:lumOff val="35000"/>
                  </a:schemeClr>
                </a:solidFill>
                <a:latin typeface="+mj-lt"/>
                <a:cs typeface="Arial" panose="020B0604020202020204" pitchFamily="34" charset="0"/>
              </a:rPr>
              <a:t>, altrimenti il cliente può decidere di recedere dal contratto.</a:t>
            </a:r>
          </a:p>
          <a:p>
            <a:pPr algn="just">
              <a:spcBef>
                <a:spcPct val="0"/>
              </a:spcBef>
              <a:buNone/>
              <a:defRPr/>
            </a:pPr>
            <a:endParaRPr lang="it-IT" altLang="it-IT" b="1" dirty="0">
              <a:latin typeface="+mj-lt"/>
              <a:cs typeface="Arial" panose="020B0604020202020204" pitchFamily="34" charset="0"/>
            </a:endParaRPr>
          </a:p>
          <a:p>
            <a:pPr marL="0" indent="0" algn="just">
              <a:lnSpc>
                <a:spcPct val="100000"/>
              </a:lnSpc>
              <a:spcBef>
                <a:spcPts val="0"/>
              </a:spcBef>
              <a:buNone/>
              <a:defRPr/>
            </a:pPr>
            <a:endParaRPr lang="it-IT" altLang="it-IT" b="1" dirty="0">
              <a:solidFill>
                <a:schemeClr val="tx1">
                  <a:lumMod val="65000"/>
                  <a:lumOff val="35000"/>
                </a:schemeClr>
              </a:solidFill>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1018069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rtl="0"/>
            <a:r>
              <a:rPr lang="it-IT" noProof="0"/>
              <a:t>AGGIUNGERE UN PIÈ DI PAGINA</a:t>
            </a:r>
            <a:endParaRPr lang="it-IT" noProof="0" dirty="0"/>
          </a:p>
        </p:txBody>
      </p:sp>
      <p:sp>
        <p:nvSpPr>
          <p:cNvPr id="4" name="Segnaposto numero diapositiva 3"/>
          <p:cNvSpPr>
            <a:spLocks noGrp="1"/>
          </p:cNvSpPr>
          <p:nvPr>
            <p:ph type="sldNum" sz="quarter" idx="12"/>
          </p:nvPr>
        </p:nvSpPr>
        <p:spPr/>
        <p:txBody>
          <a:bodyPr/>
          <a:lstStyle/>
          <a:p>
            <a:pPr rtl="0"/>
            <a:fld id="{D495E168-DA5E-4888-8D8A-92B118324C14}" type="slidenum">
              <a:rPr lang="it-IT" noProof="0" smtClean="0"/>
              <a:t>23</a:t>
            </a:fld>
            <a:endParaRPr lang="it-IT" noProof="0" dirty="0"/>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4764" r="4764"/>
          <a:stretch>
            <a:fillRect/>
          </a:stretch>
        </p:blipFill>
        <p:spPr/>
      </p:pic>
      <p:sp>
        <p:nvSpPr>
          <p:cNvPr id="12" name="Rettangolo arrotondato 11"/>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2" name="Segnaposto testo 1"/>
          <p:cNvSpPr>
            <a:spLocks noGrp="1"/>
          </p:cNvSpPr>
          <p:nvPr>
            <p:ph type="body" sz="half" idx="2"/>
          </p:nvPr>
        </p:nvSpPr>
        <p:spPr>
          <a:xfrm>
            <a:off x="839788" y="2356700"/>
            <a:ext cx="5312818" cy="3512287"/>
          </a:xfrm>
        </p:spPr>
        <p:txBody>
          <a:bodyPr/>
          <a:lstStyle/>
          <a:p>
            <a:pPr algn="just">
              <a:spcBef>
                <a:spcPct val="0"/>
              </a:spcBef>
              <a:defRPr/>
            </a:pPr>
            <a:r>
              <a:rPr lang="it-IT" altLang="it-IT" b="1" dirty="0">
                <a:solidFill>
                  <a:schemeClr val="accent3"/>
                </a:solidFill>
                <a:latin typeface="+mj-lt"/>
                <a:cs typeface="Arial" panose="020B0604020202020204" pitchFamily="34" charset="0"/>
              </a:rPr>
              <a:t>In tutti i casi di modifica delle condizioni contrattuali il turista, entro due giorni lavorativi da quando ha ricevuto l'avviso di modifica, deve comunicare all'operatore la propria scelta di accettazione oppure di recesso dal contratto, senza pagamento di penali. </a:t>
            </a:r>
            <a:r>
              <a:rPr lang="it-IT" altLang="it-IT" b="1" dirty="0">
                <a:solidFill>
                  <a:schemeClr val="tx1">
                    <a:lumMod val="65000"/>
                    <a:lumOff val="35000"/>
                  </a:schemeClr>
                </a:solidFill>
                <a:latin typeface="+mj-lt"/>
                <a:cs typeface="Arial" panose="020B0604020202020204" pitchFamily="34" charset="0"/>
              </a:rPr>
              <a:t>Se il turista lo desidera ha il diritto di usufruire di un </a:t>
            </a:r>
            <a:r>
              <a:rPr lang="it-IT" altLang="it-IT" b="1" dirty="0">
                <a:solidFill>
                  <a:schemeClr val="accent3"/>
                </a:solidFill>
                <a:latin typeface="+mj-lt"/>
                <a:cs typeface="Arial" panose="020B0604020202020204" pitchFamily="34" charset="0"/>
              </a:rPr>
              <a:t>altro pacchetto turistico </a:t>
            </a:r>
            <a:r>
              <a:rPr lang="it-IT" altLang="it-IT" b="1" dirty="0">
                <a:solidFill>
                  <a:schemeClr val="tx1">
                    <a:lumMod val="65000"/>
                    <a:lumOff val="35000"/>
                  </a:schemeClr>
                </a:solidFill>
                <a:latin typeface="+mj-lt"/>
                <a:cs typeface="Arial" panose="020B0604020202020204" pitchFamily="34" charset="0"/>
              </a:rPr>
              <a:t>di qualità equivalente o superiore senza supplemento di prezzo o di un pacchetto turistico qualitativamente inferiore, previa restituzione della differenza del prezzo, oppure al rimborso, entro sette giorni lavorativi, della somma di denaro già pagata.</a:t>
            </a:r>
          </a:p>
          <a:p>
            <a:pPr algn="just">
              <a:spcBef>
                <a:spcPct val="0"/>
              </a:spcBef>
              <a:defRPr/>
            </a:pPr>
            <a:r>
              <a:rPr lang="it-IT" altLang="it-IT" b="1" dirty="0">
                <a:solidFill>
                  <a:schemeClr val="tx1">
                    <a:lumMod val="65000"/>
                    <a:lumOff val="35000"/>
                  </a:schemeClr>
                </a:solidFill>
                <a:latin typeface="+mj-lt"/>
                <a:cs typeface="Arial" panose="020B0604020202020204" pitchFamily="34" charset="0"/>
              </a:rPr>
              <a:t> </a:t>
            </a:r>
          </a:p>
        </p:txBody>
      </p:sp>
    </p:spTree>
    <p:extLst>
      <p:ext uri="{BB962C8B-B14F-4D97-AF65-F5344CB8AC3E}">
        <p14:creationId xmlns:p14="http://schemas.microsoft.com/office/powerpoint/2010/main" val="421858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24</a:t>
            </a:fld>
            <a:endParaRPr lang="it-IT" noProof="0" dirty="0"/>
          </a:p>
        </p:txBody>
      </p:sp>
      <p:sp>
        <p:nvSpPr>
          <p:cNvPr id="4" name="Segnaposto contenuto 3"/>
          <p:cNvSpPr>
            <a:spLocks noGrp="1"/>
          </p:cNvSpPr>
          <p:nvPr>
            <p:ph idx="1"/>
          </p:nvPr>
        </p:nvSpPr>
        <p:spPr>
          <a:xfrm>
            <a:off x="168678" y="2223803"/>
            <a:ext cx="10515600" cy="3773648"/>
          </a:xfrm>
        </p:spPr>
        <p:txBody>
          <a:bodyPr>
            <a:normAutofit/>
          </a:bodyPr>
          <a:lstStyle/>
          <a:p>
            <a:pPr algn="just">
              <a:spcBef>
                <a:spcPct val="0"/>
              </a:spcBef>
              <a:buNone/>
              <a:defRPr/>
            </a:pPr>
            <a:r>
              <a:rPr lang="it-IT" altLang="it-IT" b="1" dirty="0">
                <a:solidFill>
                  <a:schemeClr val="accent3"/>
                </a:solidFill>
                <a:latin typeface="+mj-lt"/>
                <a:cs typeface="Arial" panose="020B0604020202020204" pitchFamily="34" charset="0"/>
              </a:rPr>
              <a:t>    Danno da vacanza rovinata. </a:t>
            </a:r>
            <a:r>
              <a:rPr lang="it-IT" altLang="it-IT" b="1" dirty="0">
                <a:solidFill>
                  <a:schemeClr val="tx1">
                    <a:lumMod val="65000"/>
                    <a:lumOff val="35000"/>
                  </a:schemeClr>
                </a:solidFill>
                <a:latin typeface="+mj-lt"/>
                <a:cs typeface="Arial" panose="020B0604020202020204" pitchFamily="34" charset="0"/>
              </a:rPr>
              <a:t>Se il danno subìto dal turista </a:t>
            </a:r>
            <a:r>
              <a:rPr lang="it-IT" altLang="it-IT" b="1" dirty="0">
                <a:solidFill>
                  <a:schemeClr val="accent3"/>
                </a:solidFill>
                <a:latin typeface="+mj-lt"/>
                <a:cs typeface="Arial" panose="020B0604020202020204" pitchFamily="34" charset="0"/>
              </a:rPr>
              <a:t>non è di scarsa importanza </a:t>
            </a:r>
            <a:r>
              <a:rPr lang="it-IT" altLang="it-IT" b="1" dirty="0">
                <a:solidFill>
                  <a:schemeClr val="tx1">
                    <a:lumMod val="65000"/>
                    <a:lumOff val="35000"/>
                  </a:schemeClr>
                </a:solidFill>
                <a:latin typeface="+mj-lt"/>
                <a:cs typeface="Arial" panose="020B0604020202020204" pitchFamily="34" charset="0"/>
              </a:rPr>
              <a:t>ai sensi dell'articolo 1455, si può richiedere un </a:t>
            </a:r>
            <a:r>
              <a:rPr lang="it-IT" altLang="it-IT" b="1" dirty="0">
                <a:solidFill>
                  <a:schemeClr val="accent3"/>
                </a:solidFill>
                <a:latin typeface="+mj-lt"/>
                <a:cs typeface="Arial" panose="020B0604020202020204" pitchFamily="34" charset="0"/>
              </a:rPr>
              <a:t>risarcimento del danno da vacanza rovinata</a:t>
            </a:r>
            <a:r>
              <a:rPr lang="it-IT" altLang="it-IT" b="1" dirty="0">
                <a:solidFill>
                  <a:schemeClr val="tx1">
                    <a:lumMod val="65000"/>
                    <a:lumOff val="35000"/>
                  </a:schemeClr>
                </a:solidFill>
                <a:latin typeface="+mj-lt"/>
                <a:cs typeface="Arial" panose="020B0604020202020204" pitchFamily="34" charset="0"/>
              </a:rPr>
              <a:t>, oltre alla risoluzione del contratto. Indipendentemente da essa, ciò comporta necessariamente una perdita patrimoniale per il turista, ma costituisce </a:t>
            </a:r>
            <a:r>
              <a:rPr lang="it-IT" altLang="it-IT" b="1" dirty="0">
                <a:solidFill>
                  <a:schemeClr val="accent3"/>
                </a:solidFill>
                <a:latin typeface="+mj-lt"/>
                <a:cs typeface="Arial" panose="020B0604020202020204" pitchFamily="34" charset="0"/>
              </a:rPr>
              <a:t>fonte di stress, disagio, turbamento psicologico derivante dagli inadempimenti agli obblighi contrattuali da parte dell'organizzatore, </a:t>
            </a:r>
            <a:r>
              <a:rPr lang="it-IT" altLang="it-IT" b="1" dirty="0">
                <a:solidFill>
                  <a:schemeClr val="tx1">
                    <a:lumMod val="65000"/>
                    <a:lumOff val="35000"/>
                  </a:schemeClr>
                </a:solidFill>
                <a:latin typeface="+mj-lt"/>
                <a:cs typeface="Arial" panose="020B0604020202020204" pitchFamily="34" charset="0"/>
              </a:rPr>
              <a:t>devono essere risarciti al pari del danno patrimoniale.</a:t>
            </a:r>
          </a:p>
          <a:p>
            <a:pPr algn="just">
              <a:spcBef>
                <a:spcPct val="0"/>
              </a:spcBef>
              <a:buNone/>
              <a:defRPr/>
            </a:pPr>
            <a:endParaRPr lang="it-IT" altLang="it-IT" b="1" dirty="0">
              <a:solidFill>
                <a:schemeClr val="tx1">
                  <a:lumMod val="65000"/>
                  <a:lumOff val="35000"/>
                </a:schemeClr>
              </a:solidFill>
              <a:latin typeface="+mj-lt"/>
              <a:cs typeface="Arial" panose="020B0604020202020204" pitchFamily="34" charset="0"/>
            </a:endParaRPr>
          </a:p>
          <a:p>
            <a:pPr algn="just">
              <a:spcBef>
                <a:spcPct val="0"/>
              </a:spcBef>
              <a:buNone/>
              <a:defRPr/>
            </a:pPr>
            <a:r>
              <a:rPr lang="it-IT" altLang="it-IT" b="1" dirty="0">
                <a:solidFill>
                  <a:schemeClr val="tx1">
                    <a:lumMod val="65000"/>
                    <a:lumOff val="35000"/>
                  </a:schemeClr>
                </a:solidFill>
                <a:latin typeface="+mj-lt"/>
                <a:cs typeface="Arial" panose="020B0604020202020204" pitchFamily="34" charset="0"/>
              </a:rPr>
              <a:t>    E’ questa una delle novità più importanti introdotte dal Codice del turismo, che all'articolo 47 definisce il </a:t>
            </a:r>
            <a:r>
              <a:rPr lang="it-IT" altLang="it-IT" b="1" dirty="0">
                <a:solidFill>
                  <a:schemeClr val="accent3"/>
                </a:solidFill>
                <a:latin typeface="+mj-lt"/>
                <a:cs typeface="Arial" panose="020B0604020202020204" pitchFamily="34" charset="0"/>
              </a:rPr>
              <a:t>danno da vacanza rovinata </a:t>
            </a:r>
            <a:r>
              <a:rPr lang="it-IT" altLang="it-IT" b="1" dirty="0">
                <a:solidFill>
                  <a:schemeClr val="tx1">
                    <a:lumMod val="65000"/>
                    <a:lumOff val="35000"/>
                  </a:schemeClr>
                </a:solidFill>
                <a:latin typeface="+mj-lt"/>
                <a:cs typeface="Arial" panose="020B0604020202020204" pitchFamily="34" charset="0"/>
              </a:rPr>
              <a:t>come “un risarcimento del danno correlato al tempo di vacanza inutilmente trascorso ed all'irripetibilità dell'occasione perduta”. Nel caso di vendita di pacchetti turistici "</a:t>
            </a:r>
            <a:r>
              <a:rPr lang="it-IT" altLang="it-IT" b="1" dirty="0" err="1">
                <a:solidFill>
                  <a:schemeClr val="tx1">
                    <a:lumMod val="65000"/>
                    <a:lumOff val="35000"/>
                  </a:schemeClr>
                </a:solidFill>
                <a:latin typeface="+mj-lt"/>
                <a:cs typeface="Arial" panose="020B0604020202020204" pitchFamily="34" charset="0"/>
              </a:rPr>
              <a:t>all</a:t>
            </a:r>
            <a:r>
              <a:rPr lang="it-IT" altLang="it-IT" b="1" dirty="0">
                <a:solidFill>
                  <a:schemeClr val="tx1">
                    <a:lumMod val="65000"/>
                    <a:lumOff val="35000"/>
                  </a:schemeClr>
                </a:solidFill>
                <a:latin typeface="+mj-lt"/>
                <a:cs typeface="Arial" panose="020B0604020202020204" pitchFamily="34" charset="0"/>
              </a:rPr>
              <a:t> inclusive" </a:t>
            </a:r>
            <a:r>
              <a:rPr lang="it-IT" altLang="it-IT" b="1" dirty="0">
                <a:solidFill>
                  <a:schemeClr val="accent3"/>
                </a:solidFill>
                <a:latin typeface="+mj-lt"/>
                <a:cs typeface="Arial" panose="020B0604020202020204" pitchFamily="34" charset="0"/>
              </a:rPr>
              <a:t>la richiesta di risarcimento deve essere presentata al tour operator e non all'agenzia venditrice</a:t>
            </a:r>
            <a:r>
              <a:rPr lang="it-IT" altLang="it-IT" b="1" dirty="0">
                <a:latin typeface="+mj-lt"/>
                <a:cs typeface="Arial" panose="020B0604020202020204" pitchFamily="34" charset="0"/>
              </a:rPr>
              <a:t>. </a:t>
            </a:r>
          </a:p>
          <a:p>
            <a:pPr algn="just">
              <a:spcBef>
                <a:spcPct val="0"/>
              </a:spcBef>
              <a:buNone/>
              <a:defRPr/>
            </a:pPr>
            <a:endParaRPr lang="it-IT" altLang="it-IT" b="1" dirty="0">
              <a:solidFill>
                <a:schemeClr val="tx1">
                  <a:lumMod val="65000"/>
                  <a:lumOff val="35000"/>
                </a:schemeClr>
              </a:solidFill>
              <a:latin typeface="+mj-lt"/>
              <a:cs typeface="Arial" panose="020B0604020202020204" pitchFamily="34" charset="0"/>
            </a:endParaRPr>
          </a:p>
          <a:p>
            <a:pPr algn="just">
              <a:spcBef>
                <a:spcPct val="0"/>
              </a:spcBef>
              <a:buNone/>
              <a:defRPr/>
            </a:pPr>
            <a:endParaRPr lang="it-IT" altLang="it-IT" b="1" dirty="0">
              <a:latin typeface="+mj-lt"/>
              <a:cs typeface="Arial" panose="020B0604020202020204" pitchFamily="34" charset="0"/>
            </a:endParaRPr>
          </a:p>
          <a:p>
            <a:pPr marL="0" indent="0" algn="just">
              <a:lnSpc>
                <a:spcPct val="100000"/>
              </a:lnSpc>
              <a:spcBef>
                <a:spcPts val="0"/>
              </a:spcBef>
              <a:buNone/>
              <a:defRPr/>
            </a:pPr>
            <a:endParaRPr lang="it-IT" altLang="it-IT" b="1" dirty="0">
              <a:solidFill>
                <a:schemeClr val="tx1">
                  <a:lumMod val="65000"/>
                  <a:lumOff val="35000"/>
                </a:schemeClr>
              </a:solidFill>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649468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rtl="0"/>
            <a:r>
              <a:rPr lang="it-IT" noProof="0"/>
              <a:t>AGGIUNGERE UN PIÈ DI PAGINA</a:t>
            </a:r>
            <a:endParaRPr lang="it-IT" noProof="0" dirty="0"/>
          </a:p>
        </p:txBody>
      </p:sp>
      <p:sp>
        <p:nvSpPr>
          <p:cNvPr id="4" name="Segnaposto numero diapositiva 3"/>
          <p:cNvSpPr>
            <a:spLocks noGrp="1"/>
          </p:cNvSpPr>
          <p:nvPr>
            <p:ph type="sldNum" sz="quarter" idx="12"/>
          </p:nvPr>
        </p:nvSpPr>
        <p:spPr/>
        <p:txBody>
          <a:bodyPr/>
          <a:lstStyle/>
          <a:p>
            <a:pPr rtl="0"/>
            <a:fld id="{D495E168-DA5E-4888-8D8A-92B118324C14}" type="slidenum">
              <a:rPr lang="it-IT" noProof="0" smtClean="0"/>
              <a:t>25</a:t>
            </a:fld>
            <a:endParaRPr lang="it-IT" noProof="0" dirty="0"/>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4764" r="4764"/>
          <a:stretch>
            <a:fillRect/>
          </a:stretch>
        </p:blipFill>
        <p:spPr/>
      </p:pic>
      <p:sp>
        <p:nvSpPr>
          <p:cNvPr id="12" name="Rettangolo arrotondato 11"/>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2" name="Segnaposto testo 1"/>
          <p:cNvSpPr>
            <a:spLocks noGrp="1"/>
          </p:cNvSpPr>
          <p:nvPr>
            <p:ph type="body" sz="half" idx="2"/>
          </p:nvPr>
        </p:nvSpPr>
        <p:spPr>
          <a:xfrm>
            <a:off x="404949" y="2356700"/>
            <a:ext cx="5747657" cy="3512287"/>
          </a:xfrm>
        </p:spPr>
        <p:txBody>
          <a:bodyPr>
            <a:normAutofit lnSpcReduction="10000"/>
          </a:bodyPr>
          <a:lstStyle/>
          <a:p>
            <a:pPr algn="just">
              <a:spcBef>
                <a:spcPct val="0"/>
              </a:spcBef>
              <a:defRPr/>
            </a:pPr>
            <a:r>
              <a:rPr lang="it-IT" altLang="it-IT" b="1" dirty="0">
                <a:solidFill>
                  <a:schemeClr val="accent3"/>
                </a:solidFill>
                <a:latin typeface="+mj-lt"/>
                <a:cs typeface="Arial" panose="020B0604020202020204" pitchFamily="34" charset="0"/>
              </a:rPr>
              <a:t>Polizze assicurative. </a:t>
            </a:r>
            <a:r>
              <a:rPr lang="it-IT" altLang="it-IT" b="1" dirty="0">
                <a:solidFill>
                  <a:schemeClr val="tx1">
                    <a:lumMod val="65000"/>
                    <a:lumOff val="35000"/>
                  </a:schemeClr>
                </a:solidFill>
                <a:latin typeface="+mj-lt"/>
                <a:cs typeface="Arial" panose="020B0604020202020204" pitchFamily="34" charset="0"/>
              </a:rPr>
              <a:t>Per tutelare il turista dagli eventuali danni derivanti dalla fruizione dei pacchetti turistici, il Codice aveva previsto la costituzione presso la Presidenza del Consiglio di un "fondo nazionale di garanzia per il consumatore di pacchetto turistico”. A partire dal giugno 2016 questo fondo è stato abrogato ed è stato introdotto </a:t>
            </a:r>
            <a:r>
              <a:rPr lang="it-IT" altLang="it-IT" b="1" dirty="0">
                <a:solidFill>
                  <a:schemeClr val="accent3"/>
                </a:solidFill>
                <a:latin typeface="+mj-lt"/>
                <a:cs typeface="Arial" panose="020B0604020202020204" pitchFamily="34" charset="0"/>
              </a:rPr>
              <a:t>l'obbligo di affiancare ai contratti di vendita di pacchetti turistici apposite polizze assicurative per intervenire nei casi di insolvenza o fallimento degli operatori di viaggio</a:t>
            </a:r>
            <a:r>
              <a:rPr lang="it-IT" altLang="it-IT" b="1" dirty="0">
                <a:solidFill>
                  <a:schemeClr val="tx1">
                    <a:lumMod val="65000"/>
                    <a:lumOff val="35000"/>
                  </a:schemeClr>
                </a:solidFill>
                <a:latin typeface="+mj-lt"/>
                <a:cs typeface="Arial" panose="020B0604020202020204" pitchFamily="34" charset="0"/>
              </a:rPr>
              <a:t>. Queste assicurazioni si aggiungono a quelle già esistenti, che prevedono </a:t>
            </a:r>
            <a:r>
              <a:rPr lang="it-IT" altLang="it-IT" b="1" dirty="0">
                <a:solidFill>
                  <a:schemeClr val="accent3"/>
                </a:solidFill>
                <a:latin typeface="+mj-lt"/>
                <a:cs typeface="Arial" panose="020B0604020202020204" pitchFamily="34" charset="0"/>
              </a:rPr>
              <a:t>l'obbligo da parte dell'organizzatore e dell'intermediario di stipulare appositi contratti di assicurazione a copertura del risarcimento dei danni come forma di responsabilità civile a favore del turista</a:t>
            </a:r>
            <a:r>
              <a:rPr lang="it-IT" altLang="it-IT" b="1" dirty="0">
                <a:solidFill>
                  <a:schemeClr val="tx1">
                    <a:lumMod val="65000"/>
                    <a:lumOff val="35000"/>
                  </a:schemeClr>
                </a:solidFill>
                <a:latin typeface="+mj-lt"/>
                <a:cs typeface="Arial" panose="020B0604020202020204" pitchFamily="34" charset="0"/>
              </a:rPr>
              <a:t>.</a:t>
            </a:r>
          </a:p>
          <a:p>
            <a:pPr algn="just">
              <a:spcBef>
                <a:spcPct val="0"/>
              </a:spcBef>
              <a:defRPr/>
            </a:pPr>
            <a:r>
              <a:rPr lang="it-IT" altLang="it-IT" b="1" dirty="0">
                <a:solidFill>
                  <a:schemeClr val="tx1">
                    <a:lumMod val="65000"/>
                    <a:lumOff val="35000"/>
                  </a:schemeClr>
                </a:solidFill>
                <a:latin typeface="+mj-lt"/>
                <a:cs typeface="Arial" panose="020B0604020202020204" pitchFamily="34" charset="0"/>
              </a:rPr>
              <a:t> </a:t>
            </a:r>
          </a:p>
        </p:txBody>
      </p:sp>
    </p:spTree>
    <p:extLst>
      <p:ext uri="{BB962C8B-B14F-4D97-AF65-F5344CB8AC3E}">
        <p14:creationId xmlns:p14="http://schemas.microsoft.com/office/powerpoint/2010/main" val="2315549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26</a:t>
            </a:fld>
            <a:endParaRPr lang="it-IT" noProof="0" dirty="0"/>
          </a:p>
        </p:txBody>
      </p:sp>
      <p:sp>
        <p:nvSpPr>
          <p:cNvPr id="4" name="Segnaposto contenuto 3"/>
          <p:cNvSpPr>
            <a:spLocks noGrp="1"/>
          </p:cNvSpPr>
          <p:nvPr>
            <p:ph idx="1"/>
          </p:nvPr>
        </p:nvSpPr>
        <p:spPr>
          <a:xfrm>
            <a:off x="838200" y="1825625"/>
            <a:ext cx="10515600" cy="3773648"/>
          </a:xfrm>
        </p:spPr>
        <p:txBody>
          <a:bodyPr>
            <a:normAutofit/>
          </a:bodyPr>
          <a:lstStyle/>
          <a:p>
            <a:pPr marL="0" indent="0" algn="just">
              <a:lnSpc>
                <a:spcPct val="100000"/>
              </a:lnSpc>
              <a:spcBef>
                <a:spcPts val="0"/>
              </a:spcBef>
              <a:buNone/>
              <a:defRPr/>
            </a:pPr>
            <a:r>
              <a:rPr lang="it-IT" sz="1800" b="1" dirty="0">
                <a:solidFill>
                  <a:srgbClr val="525252"/>
                </a:solidFill>
                <a:latin typeface="+mj-lt"/>
              </a:rPr>
              <a:t>VOLI “AL MIGLIOR PREZZO”	</a:t>
            </a:r>
            <a:r>
              <a:rPr lang="it-IT" b="1" dirty="0">
                <a:solidFill>
                  <a:srgbClr val="525252"/>
                </a:solidFill>
                <a:latin typeface="+mj-lt"/>
              </a:rPr>
              <a:t>						</a:t>
            </a:r>
          </a:p>
          <a:p>
            <a:pPr marL="0" indent="0" algn="just">
              <a:lnSpc>
                <a:spcPct val="100000"/>
              </a:lnSpc>
              <a:spcBef>
                <a:spcPts val="0"/>
              </a:spcBef>
              <a:buNone/>
              <a:defRPr/>
            </a:pPr>
            <a:r>
              <a:rPr lang="it-IT" b="1" dirty="0">
                <a:solidFill>
                  <a:srgbClr val="525252"/>
                </a:solidFill>
                <a:latin typeface="+mj-lt"/>
              </a:rPr>
              <a:t>Per esempio, alcune piccole truffe sulle vacanze last minute sono legate all’acquisto dei voli “al miglior prezzo" il sabato o la domenica: dopo aver studiato gli algoritmi che regolano il funzionamento dei siti di viaggio, si è scoperto, infatti che on line le compagnie aeree propongono tariffe più alte nel weekend perché la gente abitualmente programma le vacanze durante il fine settimana. I giorni ideali per prenotare l'aereo? Martedì e mercoledì, quando i prezzi scendono sensibilmente, soprattutto di pomeriggio.</a:t>
            </a:r>
            <a:endParaRPr lang="it-IT" b="1" dirty="0">
              <a:latin typeface="+mj-lt"/>
            </a:endParaRPr>
          </a:p>
          <a:p>
            <a:pPr marL="0" indent="0" algn="just">
              <a:lnSpc>
                <a:spcPct val="100000"/>
              </a:lnSpc>
              <a:spcBef>
                <a:spcPts val="0"/>
              </a:spcBef>
              <a:buNone/>
              <a:defRPr/>
            </a:pPr>
            <a:endParaRPr lang="it-IT" b="1" dirty="0">
              <a:solidFill>
                <a:srgbClr val="525252"/>
              </a:solidFill>
              <a:latin typeface="+mj-lt"/>
            </a:endParaRPr>
          </a:p>
          <a:p>
            <a:pPr marL="0" indent="0" algn="just">
              <a:lnSpc>
                <a:spcPct val="100000"/>
              </a:lnSpc>
              <a:spcBef>
                <a:spcPts val="0"/>
              </a:spcBef>
              <a:buNone/>
              <a:defRPr/>
            </a:pPr>
            <a:r>
              <a:rPr lang="it-IT" sz="1800" b="1" dirty="0">
                <a:solidFill>
                  <a:srgbClr val="525252"/>
                </a:solidFill>
                <a:latin typeface="+mj-lt"/>
              </a:rPr>
              <a:t>IL FINTO SCONTO</a:t>
            </a:r>
          </a:p>
          <a:p>
            <a:pPr marL="0" indent="0" algn="just">
              <a:lnSpc>
                <a:spcPct val="100000"/>
              </a:lnSpc>
              <a:spcBef>
                <a:spcPts val="0"/>
              </a:spcBef>
              <a:buNone/>
              <a:defRPr/>
            </a:pPr>
            <a:r>
              <a:rPr lang="it-IT" b="1" dirty="0">
                <a:solidFill>
                  <a:srgbClr val="525252"/>
                </a:solidFill>
                <a:latin typeface="+mj-lt"/>
              </a:rPr>
              <a:t>Sempre restando in merito alle truffe sulle vacanze last minute, si consiglia a chi vuole comprare online viaggi o pacchetti vacanza “al miglior prezzo” – su siti come eDreams ed Expedia, o con motori di ricerca tipo Easy Viaggio e </a:t>
            </a:r>
            <a:r>
              <a:rPr lang="it-IT" b="1" dirty="0" err="1">
                <a:solidFill>
                  <a:srgbClr val="525252"/>
                </a:solidFill>
                <a:latin typeface="+mj-lt"/>
              </a:rPr>
              <a:t>Skyscanner</a:t>
            </a:r>
            <a:r>
              <a:rPr lang="it-IT" b="1" dirty="0">
                <a:solidFill>
                  <a:srgbClr val="525252"/>
                </a:solidFill>
                <a:latin typeface="+mj-lt"/>
              </a:rPr>
              <a:t> – di verificare il prezzo effettivo del volo o del soggiorno sul sito ufficiale della compagnia aerea o della catena alberghiera: le truffe sui pacchetti vacanza sono infatti all'ordine del giorno. Attenti quindi a quell'ultimo clic!</a:t>
            </a:r>
            <a:endParaRPr lang="it-IT" b="1" dirty="0">
              <a:latin typeface="+mj-lt"/>
            </a:endParaRPr>
          </a:p>
          <a:p>
            <a:pPr marL="0" indent="0" algn="just">
              <a:lnSpc>
                <a:spcPct val="100000"/>
              </a:lnSpc>
              <a:spcBef>
                <a:spcPts val="0"/>
              </a:spcBef>
              <a:buNone/>
              <a:defRPr/>
            </a:pPr>
            <a:endParaRPr lang="it-IT" altLang="it-IT" b="1" dirty="0">
              <a:solidFill>
                <a:schemeClr val="tx1">
                  <a:lumMod val="65000"/>
                  <a:lumOff val="35000"/>
                </a:schemeClr>
              </a:solidFill>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5" name="CasellaDiTesto 4"/>
          <p:cNvSpPr txBox="1"/>
          <p:nvPr/>
        </p:nvSpPr>
        <p:spPr>
          <a:xfrm>
            <a:off x="812290" y="1058091"/>
            <a:ext cx="7508750" cy="369332"/>
          </a:xfrm>
          <a:prstGeom prst="rect">
            <a:avLst/>
          </a:prstGeom>
          <a:noFill/>
        </p:spPr>
        <p:txBody>
          <a:bodyPr wrap="square" rtlCol="0">
            <a:spAutoFit/>
          </a:bodyPr>
          <a:lstStyle/>
          <a:p>
            <a:r>
              <a:rPr lang="it-IT" b="1" dirty="0">
                <a:solidFill>
                  <a:schemeClr val="accent1"/>
                </a:solidFill>
                <a:latin typeface="+mj-lt"/>
              </a:rPr>
              <a:t>Truffe sui pacchetti vacanza: occhio alle trappole del web!</a:t>
            </a:r>
          </a:p>
        </p:txBody>
      </p:sp>
    </p:spTree>
    <p:extLst>
      <p:ext uri="{BB962C8B-B14F-4D97-AF65-F5344CB8AC3E}">
        <p14:creationId xmlns:p14="http://schemas.microsoft.com/office/powerpoint/2010/main" val="3858257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27</a:t>
            </a:fld>
            <a:endParaRPr lang="it-IT" noProof="0" dirty="0"/>
          </a:p>
        </p:txBody>
      </p:sp>
      <p:sp>
        <p:nvSpPr>
          <p:cNvPr id="4" name="Segnaposto contenuto 3"/>
          <p:cNvSpPr>
            <a:spLocks noGrp="1"/>
          </p:cNvSpPr>
          <p:nvPr>
            <p:ph idx="1"/>
          </p:nvPr>
        </p:nvSpPr>
        <p:spPr>
          <a:xfrm>
            <a:off x="838200" y="1825625"/>
            <a:ext cx="10515600" cy="3773648"/>
          </a:xfrm>
        </p:spPr>
        <p:txBody>
          <a:bodyPr>
            <a:normAutofit/>
          </a:bodyPr>
          <a:lstStyle/>
          <a:p>
            <a:pPr marL="0" indent="0" algn="just">
              <a:buNone/>
            </a:pPr>
            <a:r>
              <a:rPr lang="it-IT" b="1" dirty="0">
                <a:solidFill>
                  <a:schemeClr val="tx1">
                    <a:lumMod val="65000"/>
                    <a:lumOff val="35000"/>
                  </a:schemeClr>
                </a:solidFill>
                <a:latin typeface="+mj-lt"/>
              </a:rPr>
              <a:t>Ed è sempre all'ultimo clic che, come subdola tecnica di marketing – paragonabile alle altre truffe sui pacchetti vacanza e similari – possono comparire le commissioni aggiuntive applicate sui pagamenti con carta di credito, che spesso non compaiono all'inizio della prenotazione, ma spuntano fuori all'ultimo passaggio, nel saldo da pagare. L'Antitrust ha sanzionato per questa pratica commerciale scorretta 6 compagnie aeree: </a:t>
            </a:r>
            <a:r>
              <a:rPr lang="it-IT" b="1" dirty="0" err="1">
                <a:solidFill>
                  <a:schemeClr val="tx1">
                    <a:lumMod val="65000"/>
                    <a:lumOff val="35000"/>
                  </a:schemeClr>
                </a:solidFill>
                <a:latin typeface="+mj-lt"/>
              </a:rPr>
              <a:t>Vueling</a:t>
            </a:r>
            <a:r>
              <a:rPr lang="it-IT" b="1" dirty="0">
                <a:solidFill>
                  <a:schemeClr val="tx1">
                    <a:lumMod val="65000"/>
                    <a:lumOff val="35000"/>
                  </a:schemeClr>
                </a:solidFill>
                <a:latin typeface="+mj-lt"/>
              </a:rPr>
              <a:t> (multata con 70.000 €), Ryanair (37.500 €) Alitalia e </a:t>
            </a:r>
            <a:r>
              <a:rPr lang="it-IT" b="1" dirty="0" err="1">
                <a:solidFill>
                  <a:schemeClr val="tx1">
                    <a:lumMod val="65000"/>
                    <a:lumOff val="35000"/>
                  </a:schemeClr>
                </a:solidFill>
                <a:latin typeface="+mj-lt"/>
              </a:rPr>
              <a:t>Easyjet</a:t>
            </a:r>
            <a:r>
              <a:rPr lang="it-IT" b="1" dirty="0">
                <a:solidFill>
                  <a:schemeClr val="tx1">
                    <a:lumMod val="65000"/>
                    <a:lumOff val="35000"/>
                  </a:schemeClr>
                </a:solidFill>
                <a:latin typeface="+mj-lt"/>
              </a:rPr>
              <a:t> (20.000 €), Blue Panorama (12.500 €), </a:t>
            </a:r>
            <a:r>
              <a:rPr lang="it-IT" b="1" dirty="0" err="1">
                <a:solidFill>
                  <a:schemeClr val="tx1">
                    <a:lumMod val="65000"/>
                    <a:lumOff val="35000"/>
                  </a:schemeClr>
                </a:solidFill>
                <a:latin typeface="+mj-lt"/>
              </a:rPr>
              <a:t>Wizzair</a:t>
            </a:r>
            <a:r>
              <a:rPr lang="it-IT" b="1" dirty="0">
                <a:solidFill>
                  <a:schemeClr val="tx1">
                    <a:lumMod val="65000"/>
                    <a:lumOff val="35000"/>
                  </a:schemeClr>
                </a:solidFill>
                <a:latin typeface="+mj-lt"/>
              </a:rPr>
              <a:t> (10.000 €).</a:t>
            </a:r>
          </a:p>
          <a:p>
            <a:pPr marL="0" indent="0" algn="just">
              <a:buNone/>
            </a:pPr>
            <a:r>
              <a:rPr lang="it-IT" b="1" dirty="0">
                <a:solidFill>
                  <a:schemeClr val="tx1">
                    <a:lumMod val="65000"/>
                    <a:lumOff val="35000"/>
                  </a:schemeClr>
                </a:solidFill>
                <a:latin typeface="+mj-lt"/>
              </a:rPr>
              <a:t>Le sopraddette dovranno modificare l'impostazione dei loro siti internet, anche se per ragioni tecniche le nuove tariffe a prezzo pulito compariranno solo a fine anno, quindi occhio al clic finale!  Siete stati attenti a quell'ultimo click o vi siete "giocati" lo sconto? Oppure le tariffe sono improvvisamente lievitate?</a:t>
            </a:r>
          </a:p>
          <a:p>
            <a:pPr marL="0" indent="0" algn="just">
              <a:lnSpc>
                <a:spcPct val="100000"/>
              </a:lnSpc>
              <a:spcBef>
                <a:spcPts val="0"/>
              </a:spcBef>
              <a:buNone/>
              <a:defRPr/>
            </a:pPr>
            <a:endParaRPr lang="it-IT" altLang="it-IT" b="1" dirty="0">
              <a:solidFill>
                <a:schemeClr val="tx1">
                  <a:lumMod val="65000"/>
                  <a:lumOff val="35000"/>
                </a:schemeClr>
              </a:solidFill>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5" name="CasellaDiTesto 4"/>
          <p:cNvSpPr txBox="1"/>
          <p:nvPr/>
        </p:nvSpPr>
        <p:spPr>
          <a:xfrm>
            <a:off x="812290" y="1058091"/>
            <a:ext cx="7508750" cy="369332"/>
          </a:xfrm>
          <a:prstGeom prst="rect">
            <a:avLst/>
          </a:prstGeom>
          <a:noFill/>
        </p:spPr>
        <p:txBody>
          <a:bodyPr wrap="square" rtlCol="0">
            <a:spAutoFit/>
          </a:bodyPr>
          <a:lstStyle/>
          <a:p>
            <a:r>
              <a:rPr lang="it-IT" b="1" dirty="0">
                <a:solidFill>
                  <a:schemeClr val="accent1"/>
                </a:solidFill>
                <a:latin typeface="+mj-lt"/>
              </a:rPr>
              <a:t>Quando le tariffe lievitano?</a:t>
            </a:r>
          </a:p>
        </p:txBody>
      </p:sp>
      <p:sp>
        <p:nvSpPr>
          <p:cNvPr id="9" name="CasellaDiTesto 8"/>
          <p:cNvSpPr txBox="1"/>
          <p:nvPr/>
        </p:nvSpPr>
        <p:spPr>
          <a:xfrm>
            <a:off x="4847480" y="4100791"/>
            <a:ext cx="5617028" cy="2062103"/>
          </a:xfrm>
          <a:prstGeom prst="rect">
            <a:avLst/>
          </a:prstGeom>
          <a:noFill/>
        </p:spPr>
        <p:txBody>
          <a:bodyPr wrap="square" rtlCol="0">
            <a:spAutoFit/>
          </a:bodyPr>
          <a:lstStyle/>
          <a:p>
            <a:pPr algn="just"/>
            <a:r>
              <a:rPr lang="it-IT" sz="1600" b="1" dirty="0">
                <a:solidFill>
                  <a:schemeClr val="tx1">
                    <a:lumMod val="65000"/>
                    <a:lumOff val="35000"/>
                  </a:schemeClr>
                </a:solidFill>
                <a:latin typeface="+mj-lt"/>
              </a:rPr>
              <a:t>L’</a:t>
            </a:r>
            <a:r>
              <a:rPr lang="it-IT" sz="1600" b="1" dirty="0">
                <a:solidFill>
                  <a:schemeClr val="accent3"/>
                </a:solidFill>
                <a:latin typeface="+mj-lt"/>
              </a:rPr>
              <a:t>AGCM</a:t>
            </a:r>
            <a:r>
              <a:rPr lang="it-IT" sz="1600" b="1" dirty="0">
                <a:solidFill>
                  <a:schemeClr val="tx1">
                    <a:lumMod val="65000"/>
                    <a:lumOff val="35000"/>
                  </a:schemeClr>
                </a:solidFill>
                <a:latin typeface="+mj-lt"/>
              </a:rPr>
              <a:t> (Autorità Garante della concorrenza e del mercato), ha multato alcuni importanti professionisti che operano come agenzie di viaggio e comparatori turistici online attraverso siti come www.it.lastminute.com, www.volagratis.com e www.edreams.it perché responsabili di alcune truffe online al momento dell’acquisto di biglietti aerei o di pacchetti turistici del tipo </a:t>
            </a:r>
            <a:r>
              <a:rPr lang="it-IT" sz="1600" b="1" dirty="0" err="1">
                <a:solidFill>
                  <a:schemeClr val="tx1">
                    <a:lumMod val="65000"/>
                    <a:lumOff val="35000"/>
                  </a:schemeClr>
                </a:solidFill>
                <a:latin typeface="+mj-lt"/>
              </a:rPr>
              <a:t>volo+hotel</a:t>
            </a:r>
            <a:r>
              <a:rPr lang="it-IT" sz="1600" b="1" dirty="0">
                <a:solidFill>
                  <a:schemeClr val="tx1">
                    <a:lumMod val="65000"/>
                    <a:lumOff val="35000"/>
                  </a:schemeClr>
                </a:solidFill>
                <a:latin typeface="+mj-lt"/>
              </a:rPr>
              <a:t>.</a:t>
            </a:r>
          </a:p>
        </p:txBody>
      </p:sp>
    </p:spTree>
    <p:extLst>
      <p:ext uri="{BB962C8B-B14F-4D97-AF65-F5344CB8AC3E}">
        <p14:creationId xmlns:p14="http://schemas.microsoft.com/office/powerpoint/2010/main" val="48341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28</a:t>
            </a:fld>
            <a:endParaRPr lang="it-IT" noProof="0" dirty="0"/>
          </a:p>
        </p:txBody>
      </p:sp>
      <p:sp>
        <p:nvSpPr>
          <p:cNvPr id="4" name="Segnaposto contenuto 3"/>
          <p:cNvSpPr>
            <a:spLocks noGrp="1"/>
          </p:cNvSpPr>
          <p:nvPr>
            <p:ph idx="1"/>
          </p:nvPr>
        </p:nvSpPr>
        <p:spPr>
          <a:xfrm>
            <a:off x="838200" y="1825625"/>
            <a:ext cx="10515600" cy="3773648"/>
          </a:xfrm>
        </p:spPr>
        <p:txBody>
          <a:bodyPr>
            <a:normAutofit/>
          </a:bodyPr>
          <a:lstStyle/>
          <a:p>
            <a:pPr marL="0" indent="0" algn="just">
              <a:buNone/>
            </a:pPr>
            <a:r>
              <a:rPr lang="it-IT" sz="1800" b="1" dirty="0">
                <a:solidFill>
                  <a:schemeClr val="tx1">
                    <a:lumMod val="65000"/>
                    <a:lumOff val="35000"/>
                  </a:schemeClr>
                </a:solidFill>
                <a:latin typeface="+mj-lt"/>
              </a:rPr>
              <a:t>L’Antitrust è intervenuta multando i siti sopracitati per un importo complessivo superiore a quattro milioni di euro. Nel comunicato ufficiale si legge che le multe sono dovute alla “</a:t>
            </a:r>
            <a:r>
              <a:rPr lang="it-IT" sz="1800" b="1" i="1" dirty="0">
                <a:solidFill>
                  <a:schemeClr val="tx1">
                    <a:lumMod val="65000"/>
                    <a:lumOff val="35000"/>
                  </a:schemeClr>
                </a:solidFill>
                <a:latin typeface="+mj-lt"/>
              </a:rPr>
              <a:t>presenza di informazioni non sufficientemente trasparenti e di immediata comprensione per il consumatore, che ostacolano l’esercizio dei relativi diritti, riferite alle responsabilità del soggetto che offre il servizio di intermediazione, all’identità della piattaforma per le prenotazioni alberghiere, ai criteri in base ai quali sono calcolati gli sconti praticati</a:t>
            </a:r>
            <a:r>
              <a:rPr lang="it-IT" sz="1800" b="1" dirty="0">
                <a:solidFill>
                  <a:schemeClr val="tx1">
                    <a:lumMod val="65000"/>
                    <a:lumOff val="35000"/>
                  </a:schemeClr>
                </a:solidFill>
                <a:latin typeface="+mj-lt"/>
              </a:rPr>
              <a:t>“. Come spiega ancora l’Antitrust, il meccanismo delle truffe online funzionava attraverso “</a:t>
            </a:r>
            <a:r>
              <a:rPr lang="it-IT" sz="1800" b="1" i="1" dirty="0">
                <a:solidFill>
                  <a:schemeClr val="tx1">
                    <a:lumMod val="65000"/>
                    <a:lumOff val="35000"/>
                  </a:schemeClr>
                </a:solidFill>
                <a:latin typeface="+mj-lt"/>
              </a:rPr>
              <a:t>l’applicazione di un supplemento di prezzo in relazione alla tipologia di carta di pagamento utilizzata per l’acquisto di voli (credit card </a:t>
            </a:r>
            <a:r>
              <a:rPr lang="it-IT" sz="1800" b="1" i="1" dirty="0" err="1">
                <a:solidFill>
                  <a:schemeClr val="tx1">
                    <a:lumMod val="65000"/>
                    <a:lumOff val="35000"/>
                  </a:schemeClr>
                </a:solidFill>
                <a:latin typeface="+mj-lt"/>
              </a:rPr>
              <a:t>surcharge</a:t>
            </a:r>
            <a:r>
              <a:rPr lang="it-IT" sz="1800" b="1" i="1" dirty="0">
                <a:solidFill>
                  <a:schemeClr val="tx1">
                    <a:lumMod val="65000"/>
                    <a:lumOff val="35000"/>
                  </a:schemeClr>
                </a:solidFill>
                <a:latin typeface="+mj-lt"/>
              </a:rPr>
              <a:t>)</a:t>
            </a:r>
            <a:r>
              <a:rPr lang="it-IT" sz="1800" b="1" dirty="0">
                <a:solidFill>
                  <a:schemeClr val="tx1">
                    <a:lumMod val="65000"/>
                    <a:lumOff val="35000"/>
                  </a:schemeClr>
                </a:solidFill>
                <a:latin typeface="+mj-lt"/>
              </a:rPr>
              <a:t> “: in pratica, il prezzo dei biglietti aerei aumentava al momento della transazione se il consumatore sceglieva di utilizzare una carta di credito meno nota, per esempio, di una Visa o di un’American Express. In alcuni casi, inoltre, i suddetti siti mettevano a disposizione del consumatore, dopo la vendita, un numero telefonico a tariffazione maggiorata e non indicavano nessun indirizzo email di riferimento per segnalare eventuali problemi.</a:t>
            </a:r>
          </a:p>
          <a:p>
            <a:pPr marL="0" indent="0" algn="just">
              <a:lnSpc>
                <a:spcPct val="100000"/>
              </a:lnSpc>
              <a:spcBef>
                <a:spcPts val="0"/>
              </a:spcBef>
              <a:buNone/>
              <a:defRPr/>
            </a:pPr>
            <a:endParaRPr lang="it-IT" altLang="it-IT" b="1" dirty="0">
              <a:solidFill>
                <a:schemeClr val="tx1">
                  <a:lumMod val="65000"/>
                  <a:lumOff val="35000"/>
                </a:schemeClr>
              </a:solidFill>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5" name="CasellaDiTesto 4"/>
          <p:cNvSpPr txBox="1"/>
          <p:nvPr/>
        </p:nvSpPr>
        <p:spPr>
          <a:xfrm>
            <a:off x="812290" y="1058091"/>
            <a:ext cx="7508750" cy="369332"/>
          </a:xfrm>
          <a:prstGeom prst="rect">
            <a:avLst/>
          </a:prstGeom>
          <a:noFill/>
        </p:spPr>
        <p:txBody>
          <a:bodyPr wrap="square" rtlCol="0">
            <a:spAutoFit/>
          </a:bodyPr>
          <a:lstStyle/>
          <a:p>
            <a:r>
              <a:rPr lang="it-IT" b="1" dirty="0">
                <a:solidFill>
                  <a:schemeClr val="accent1"/>
                </a:solidFill>
                <a:latin typeface="+mj-lt"/>
              </a:rPr>
              <a:t>Il meccanismo della truffa online</a:t>
            </a:r>
          </a:p>
        </p:txBody>
      </p:sp>
    </p:spTree>
    <p:extLst>
      <p:ext uri="{BB962C8B-B14F-4D97-AF65-F5344CB8AC3E}">
        <p14:creationId xmlns:p14="http://schemas.microsoft.com/office/powerpoint/2010/main" val="34131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29</a:t>
            </a:fld>
            <a:endParaRPr lang="it-IT" noProof="0" dirty="0"/>
          </a:p>
        </p:txBody>
      </p:sp>
      <p:sp>
        <p:nvSpPr>
          <p:cNvPr id="4" name="Segnaposto contenuto 3"/>
          <p:cNvSpPr>
            <a:spLocks noGrp="1"/>
          </p:cNvSpPr>
          <p:nvPr>
            <p:ph idx="1"/>
          </p:nvPr>
        </p:nvSpPr>
        <p:spPr>
          <a:xfrm>
            <a:off x="670560" y="1494655"/>
            <a:ext cx="11022874" cy="4095612"/>
          </a:xfrm>
        </p:spPr>
        <p:txBody>
          <a:bodyPr>
            <a:normAutofit fontScale="92500" lnSpcReduction="20000"/>
          </a:bodyPr>
          <a:lstStyle/>
          <a:p>
            <a:pPr>
              <a:spcAft>
                <a:spcPts val="600"/>
              </a:spcAft>
            </a:pPr>
            <a:endParaRPr lang="en-US" b="1" dirty="0">
              <a:solidFill>
                <a:schemeClr val="tx1">
                  <a:lumMod val="65000"/>
                  <a:lumOff val="35000"/>
                </a:schemeClr>
              </a:solidFill>
              <a:latin typeface="+mj-lt"/>
            </a:endParaRPr>
          </a:p>
          <a:p>
            <a:pPr>
              <a:spcAft>
                <a:spcPts val="600"/>
              </a:spcAft>
            </a:pPr>
            <a:r>
              <a:rPr lang="en-US" b="1" dirty="0" err="1">
                <a:solidFill>
                  <a:schemeClr val="tx1">
                    <a:lumMod val="65000"/>
                    <a:lumOff val="35000"/>
                  </a:schemeClr>
                </a:solidFill>
                <a:latin typeface="+mj-lt"/>
              </a:rPr>
              <a:t>Analizzate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l’offerta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nei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dettagli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indicati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assicurandovi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che</a:t>
            </a:r>
            <a:r>
              <a:rPr lang="en-US" b="1" dirty="0">
                <a:solidFill>
                  <a:schemeClr val="tx1">
                    <a:lumMod val="65000"/>
                    <a:lumOff val="35000"/>
                  </a:schemeClr>
                </a:solidFill>
                <a:latin typeface="+mj-lt"/>
              </a:rPr>
              <a:t> vi </a:t>
            </a:r>
            <a:r>
              <a:rPr lang="en-US" b="1" dirty="0" err="1">
                <a:solidFill>
                  <a:schemeClr val="tx1">
                    <a:lumMod val="65000"/>
                    <a:lumOff val="35000"/>
                  </a:schemeClr>
                </a:solidFill>
                <a:latin typeface="+mj-lt"/>
              </a:rPr>
              <a:t>sia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corrispondenza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tra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quanto</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promesso</a:t>
            </a:r>
            <a:r>
              <a:rPr lang="en-US" b="1" dirty="0">
                <a:solidFill>
                  <a:schemeClr val="tx1">
                    <a:lumMod val="65000"/>
                    <a:lumOff val="35000"/>
                  </a:schemeClr>
                </a:solidFill>
                <a:latin typeface="+mj-lt"/>
              </a:rPr>
              <a:t> e </a:t>
            </a:r>
            <a:r>
              <a:rPr lang="en-US" b="1" dirty="0" err="1">
                <a:solidFill>
                  <a:schemeClr val="tx1">
                    <a:lumMod val="65000"/>
                    <a:lumOff val="35000"/>
                  </a:schemeClr>
                </a:solidFill>
                <a:latin typeface="+mj-lt"/>
              </a:rPr>
              <a:t>quanto</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effettivamente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previsto</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es</a:t>
            </a:r>
            <a:r>
              <a:rPr lang="en-US" b="1" dirty="0">
                <a:solidFill>
                  <a:schemeClr val="tx1">
                    <a:lumMod val="65000"/>
                    <a:lumOff val="35000"/>
                  </a:schemeClr>
                </a:solidFill>
                <a:latin typeface="+mj-lt"/>
              </a:rPr>
              <a:t>. extra, </a:t>
            </a:r>
            <a:r>
              <a:rPr lang="en-US" b="1" dirty="0" err="1">
                <a:solidFill>
                  <a:schemeClr val="tx1">
                    <a:lumMod val="65000"/>
                    <a:lumOff val="35000"/>
                  </a:schemeClr>
                </a:solidFill>
                <a:latin typeface="+mj-lt"/>
              </a:rPr>
              <a:t>tasse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aeroportuali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escluse</a:t>
            </a:r>
            <a:r>
              <a:rPr lang="en-US" b="1" dirty="0">
                <a:solidFill>
                  <a:schemeClr val="tx1">
                    <a:lumMod val="65000"/>
                    <a:lumOff val="35000"/>
                  </a:schemeClr>
                </a:solidFill>
                <a:latin typeface="+mj-lt"/>
              </a:rPr>
              <a:t>/</a:t>
            </a:r>
            <a:r>
              <a:rPr lang="en-US" b="1" dirty="0" err="1">
                <a:solidFill>
                  <a:schemeClr val="tx1">
                    <a:lumMod val="65000"/>
                    <a:lumOff val="35000"/>
                  </a:schemeClr>
                </a:solidFill>
                <a:latin typeface="+mj-lt"/>
              </a:rPr>
              <a:t>incluse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volo</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colazione</a:t>
            </a:r>
            <a:r>
              <a:rPr lang="en-US" b="1" dirty="0">
                <a:solidFill>
                  <a:schemeClr val="tx1">
                    <a:lumMod val="65000"/>
                    <a:lumOff val="35000"/>
                  </a:schemeClr>
                </a:solidFill>
                <a:latin typeface="+mj-lt"/>
              </a:rPr>
              <a:t>).</a:t>
            </a:r>
          </a:p>
          <a:p>
            <a:pPr>
              <a:spcAft>
                <a:spcPts val="600"/>
              </a:spcAft>
            </a:pPr>
            <a:r>
              <a:rPr lang="en-US" b="1" dirty="0" err="1">
                <a:solidFill>
                  <a:schemeClr val="tx1">
                    <a:lumMod val="65000"/>
                    <a:lumOff val="35000"/>
                  </a:schemeClr>
                </a:solidFill>
                <a:latin typeface="+mj-lt"/>
              </a:rPr>
              <a:t>Verificate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l’esistenza</a:t>
            </a:r>
            <a:r>
              <a:rPr lang="en-US" b="1" dirty="0">
                <a:solidFill>
                  <a:schemeClr val="tx1">
                    <a:lumMod val="65000"/>
                    <a:lumOff val="35000"/>
                  </a:schemeClr>
                </a:solidFill>
                <a:latin typeface="+mj-lt"/>
              </a:rPr>
              <a:t> di un </a:t>
            </a:r>
            <a:r>
              <a:rPr lang="en-US" b="1" dirty="0" err="1">
                <a:solidFill>
                  <a:schemeClr val="tx1">
                    <a:lumMod val="65000"/>
                    <a:lumOff val="35000"/>
                  </a:schemeClr>
                </a:solidFill>
                <a:latin typeface="+mj-lt"/>
              </a:rPr>
              <a:t>numero</a:t>
            </a:r>
            <a:r>
              <a:rPr lang="en-US" b="1" dirty="0">
                <a:solidFill>
                  <a:schemeClr val="tx1">
                    <a:lumMod val="65000"/>
                    <a:lumOff val="35000"/>
                  </a:schemeClr>
                </a:solidFill>
                <a:latin typeface="+mj-lt"/>
              </a:rPr>
              <a:t> di </a:t>
            </a:r>
            <a:r>
              <a:rPr lang="en-US" b="1" dirty="0" err="1">
                <a:solidFill>
                  <a:schemeClr val="tx1">
                    <a:lumMod val="65000"/>
                    <a:lumOff val="35000"/>
                  </a:schemeClr>
                </a:solidFill>
                <a:latin typeface="+mj-lt"/>
              </a:rPr>
              <a:t>telefono</a:t>
            </a:r>
            <a:r>
              <a:rPr lang="en-US" b="1" dirty="0">
                <a:solidFill>
                  <a:schemeClr val="tx1">
                    <a:lumMod val="65000"/>
                    <a:lumOff val="35000"/>
                  </a:schemeClr>
                </a:solidFill>
                <a:latin typeface="+mj-lt"/>
              </a:rPr>
              <a:t> per </a:t>
            </a:r>
            <a:r>
              <a:rPr lang="en-US" b="1" dirty="0" err="1">
                <a:solidFill>
                  <a:schemeClr val="tx1">
                    <a:lumMod val="65000"/>
                    <a:lumOff val="35000"/>
                  </a:schemeClr>
                </a:solidFill>
                <a:latin typeface="+mj-lt"/>
              </a:rPr>
              <a:t>prenotare</a:t>
            </a:r>
            <a:r>
              <a:rPr lang="en-US" b="1" dirty="0">
                <a:solidFill>
                  <a:schemeClr val="tx1">
                    <a:lumMod val="65000"/>
                    <a:lumOff val="35000"/>
                  </a:schemeClr>
                </a:solidFill>
                <a:latin typeface="+mj-lt"/>
              </a:rPr>
              <a:t> e per, </a:t>
            </a:r>
            <a:r>
              <a:rPr lang="en-US" b="1" dirty="0" err="1">
                <a:solidFill>
                  <a:schemeClr val="tx1">
                    <a:lumMod val="65000"/>
                    <a:lumOff val="35000"/>
                  </a:schemeClr>
                </a:solidFill>
                <a:latin typeface="+mj-lt"/>
              </a:rPr>
              <a:t>eventualmente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ottenere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assistenza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oltre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all’email</a:t>
            </a:r>
            <a:r>
              <a:rPr lang="en-US" b="1" dirty="0">
                <a:solidFill>
                  <a:schemeClr val="tx1">
                    <a:lumMod val="65000"/>
                    <a:lumOff val="35000"/>
                  </a:schemeClr>
                </a:solidFill>
                <a:latin typeface="+mj-lt"/>
              </a:rPr>
              <a:t>.</a:t>
            </a:r>
          </a:p>
          <a:p>
            <a:pPr>
              <a:spcAft>
                <a:spcPts val="600"/>
              </a:spcAft>
            </a:pPr>
            <a:r>
              <a:rPr lang="en-US" b="1" dirty="0" err="1">
                <a:solidFill>
                  <a:schemeClr val="tx1">
                    <a:lumMod val="65000"/>
                    <a:lumOff val="35000"/>
                  </a:schemeClr>
                </a:solidFill>
                <a:latin typeface="+mj-lt"/>
              </a:rPr>
              <a:t>Confrontate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l’offerta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prescelta</a:t>
            </a:r>
            <a:r>
              <a:rPr lang="en-US" b="1" dirty="0">
                <a:solidFill>
                  <a:schemeClr val="tx1">
                    <a:lumMod val="65000"/>
                    <a:lumOff val="35000"/>
                  </a:schemeClr>
                </a:solidFill>
                <a:latin typeface="+mj-lt"/>
              </a:rPr>
              <a:t> con </a:t>
            </a:r>
            <a:r>
              <a:rPr lang="en-US" b="1" dirty="0" err="1">
                <a:solidFill>
                  <a:schemeClr val="tx1">
                    <a:lumMod val="65000"/>
                    <a:lumOff val="35000"/>
                  </a:schemeClr>
                </a:solidFill>
                <a:latin typeface="+mj-lt"/>
              </a:rPr>
              <a:t>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costi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reali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della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struttura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d’alloggio</a:t>
            </a:r>
            <a:r>
              <a:rPr lang="en-US" b="1" dirty="0">
                <a:solidFill>
                  <a:schemeClr val="tx1">
                    <a:lumMod val="65000"/>
                    <a:lumOff val="35000"/>
                  </a:schemeClr>
                </a:solidFill>
                <a:latin typeface="+mj-lt"/>
              </a:rPr>
              <a:t> e del </a:t>
            </a:r>
            <a:r>
              <a:rPr lang="en-US" b="1" dirty="0" err="1">
                <a:solidFill>
                  <a:schemeClr val="tx1">
                    <a:lumMod val="65000"/>
                    <a:lumOff val="35000"/>
                  </a:schemeClr>
                </a:solidFill>
                <a:latin typeface="+mj-lt"/>
              </a:rPr>
              <a:t>volo</a:t>
            </a:r>
            <a:r>
              <a:rPr lang="en-US" b="1" dirty="0">
                <a:solidFill>
                  <a:schemeClr val="tx1">
                    <a:lumMod val="65000"/>
                    <a:lumOff val="35000"/>
                  </a:schemeClr>
                </a:solidFill>
                <a:latin typeface="+mj-lt"/>
              </a:rPr>
              <a:t>.</a:t>
            </a:r>
          </a:p>
          <a:p>
            <a:pPr>
              <a:spcAft>
                <a:spcPts val="600"/>
              </a:spcAft>
            </a:pPr>
            <a:r>
              <a:rPr lang="en-US" b="1" dirty="0" err="1">
                <a:solidFill>
                  <a:schemeClr val="tx1">
                    <a:lumMod val="65000"/>
                    <a:lumOff val="35000"/>
                  </a:schemeClr>
                </a:solidFill>
                <a:latin typeface="+mj-lt"/>
              </a:rPr>
              <a:t>Confrontate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l’offerta</a:t>
            </a:r>
            <a:r>
              <a:rPr lang="en-US" b="1" dirty="0">
                <a:solidFill>
                  <a:schemeClr val="tx1">
                    <a:lumMod val="65000"/>
                    <a:lumOff val="35000"/>
                  </a:schemeClr>
                </a:solidFill>
                <a:latin typeface="+mj-lt"/>
              </a:rPr>
              <a:t> con </a:t>
            </a:r>
            <a:r>
              <a:rPr lang="en-US" b="1" dirty="0" err="1">
                <a:solidFill>
                  <a:schemeClr val="tx1">
                    <a:lumMod val="65000"/>
                    <a:lumOff val="35000"/>
                  </a:schemeClr>
                </a:solidFill>
                <a:latin typeface="+mj-lt"/>
              </a:rPr>
              <a:t>altre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offerte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sia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su</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siti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simili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che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direttamente</a:t>
            </a:r>
            <a:r>
              <a:rPr lang="en-US" b="1" dirty="0">
                <a:solidFill>
                  <a:schemeClr val="tx1">
                    <a:lumMod val="65000"/>
                    <a:lumOff val="35000"/>
                  </a:schemeClr>
                </a:solidFill>
                <a:latin typeface="+mj-lt"/>
              </a:rPr>
              <a:t> con la </a:t>
            </a:r>
            <a:r>
              <a:rPr lang="en-US" b="1" dirty="0" err="1">
                <a:solidFill>
                  <a:schemeClr val="tx1">
                    <a:lumMod val="65000"/>
                    <a:lumOff val="35000"/>
                  </a:schemeClr>
                </a:solidFill>
                <a:latin typeface="+mj-lt"/>
              </a:rPr>
              <a:t>compagnia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aerea</a:t>
            </a:r>
            <a:r>
              <a:rPr lang="en-US" b="1" dirty="0">
                <a:solidFill>
                  <a:schemeClr val="tx1">
                    <a:lumMod val="65000"/>
                    <a:lumOff val="35000"/>
                  </a:schemeClr>
                </a:solidFill>
                <a:latin typeface="+mj-lt"/>
              </a:rPr>
              <a:t> o la </a:t>
            </a:r>
            <a:r>
              <a:rPr lang="en-US" b="1" dirty="0" err="1">
                <a:solidFill>
                  <a:schemeClr val="tx1">
                    <a:lumMod val="65000"/>
                    <a:lumOff val="35000"/>
                  </a:schemeClr>
                </a:solidFill>
                <a:latin typeface="+mj-lt"/>
              </a:rPr>
              <a:t>struttura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d’alloggio</a:t>
            </a:r>
            <a:r>
              <a:rPr lang="en-US" b="1" dirty="0">
                <a:solidFill>
                  <a:schemeClr val="tx1">
                    <a:lumMod val="65000"/>
                    <a:lumOff val="35000"/>
                  </a:schemeClr>
                </a:solidFill>
                <a:latin typeface="+mj-lt"/>
              </a:rPr>
              <a:t>.</a:t>
            </a:r>
          </a:p>
          <a:p>
            <a:pPr>
              <a:spcAft>
                <a:spcPts val="600"/>
              </a:spcAft>
            </a:pPr>
            <a:r>
              <a:rPr lang="en-US" b="1" dirty="0">
                <a:solidFill>
                  <a:schemeClr val="tx1">
                    <a:lumMod val="65000"/>
                    <a:lumOff val="35000"/>
                  </a:schemeClr>
                </a:solidFill>
                <a:latin typeface="+mj-lt"/>
              </a:rPr>
              <a:t>Prima di </a:t>
            </a:r>
            <a:r>
              <a:rPr lang="en-US" b="1" dirty="0" err="1">
                <a:solidFill>
                  <a:schemeClr val="tx1">
                    <a:lumMod val="65000"/>
                    <a:lumOff val="35000"/>
                  </a:schemeClr>
                </a:solidFill>
                <a:latin typeface="+mj-lt"/>
              </a:rPr>
              <a:t>prenotare</a:t>
            </a:r>
            <a:r>
              <a:rPr lang="en-US" b="1" dirty="0">
                <a:solidFill>
                  <a:schemeClr val="tx1">
                    <a:lumMod val="65000"/>
                    <a:lumOff val="35000"/>
                  </a:schemeClr>
                </a:solidFill>
                <a:latin typeface="+mj-lt"/>
              </a:rPr>
              <a:t> è </a:t>
            </a:r>
            <a:r>
              <a:rPr lang="en-US" b="1" dirty="0" err="1">
                <a:solidFill>
                  <a:schemeClr val="tx1">
                    <a:lumMod val="65000"/>
                    <a:lumOff val="35000"/>
                  </a:schemeClr>
                </a:solidFill>
                <a:latin typeface="+mj-lt"/>
              </a:rPr>
              <a:t>opportuno</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conoscere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dettagliatamente</a:t>
            </a:r>
            <a:r>
              <a:rPr lang="en-US" b="1" dirty="0">
                <a:solidFill>
                  <a:schemeClr val="tx1">
                    <a:lumMod val="65000"/>
                    <a:lumOff val="35000"/>
                  </a:schemeClr>
                </a:solidFill>
                <a:latin typeface="+mj-lt"/>
              </a:rPr>
              <a:t> la </a:t>
            </a:r>
            <a:r>
              <a:rPr lang="en-US" b="1" dirty="0" err="1">
                <a:solidFill>
                  <a:schemeClr val="tx1">
                    <a:lumMod val="65000"/>
                    <a:lumOff val="35000"/>
                  </a:schemeClr>
                </a:solidFill>
                <a:latin typeface="+mj-lt"/>
              </a:rPr>
              <a:t>struttura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d’alloggio</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magari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consultando</a:t>
            </a:r>
            <a:r>
              <a:rPr lang="en-US" b="1" dirty="0">
                <a:solidFill>
                  <a:schemeClr val="tx1">
                    <a:lumMod val="65000"/>
                    <a:lumOff val="35000"/>
                  </a:schemeClr>
                </a:solidFill>
                <a:latin typeface="+mj-lt"/>
              </a:rPr>
              <a:t> forum o </a:t>
            </a:r>
            <a:r>
              <a:rPr lang="en-US" b="1" dirty="0" err="1">
                <a:solidFill>
                  <a:schemeClr val="tx1">
                    <a:lumMod val="65000"/>
                    <a:lumOff val="35000"/>
                  </a:schemeClr>
                </a:solidFill>
                <a:latin typeface="+mj-lt"/>
              </a:rPr>
              <a:t>siti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dedicati</a:t>
            </a:r>
            <a:r>
              <a:rPr lang="en-US" b="1" dirty="0">
                <a:solidFill>
                  <a:schemeClr val="tx1">
                    <a:lumMod val="65000"/>
                    <a:lumOff val="35000"/>
                  </a:schemeClr>
                </a:solidFill>
                <a:latin typeface="+mj-lt"/>
              </a:rPr>
              <a:t>, con </a:t>
            </a:r>
            <a:r>
              <a:rPr lang="en-US" b="1" dirty="0" err="1">
                <a:solidFill>
                  <a:schemeClr val="tx1">
                    <a:lumMod val="65000"/>
                    <a:lumOff val="35000"/>
                  </a:schemeClr>
                </a:solidFill>
                <a:latin typeface="+mj-lt"/>
              </a:rPr>
              <a:t>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commenti</a:t>
            </a:r>
            <a:r>
              <a:rPr lang="en-US" b="1" dirty="0">
                <a:solidFill>
                  <a:schemeClr val="tx1">
                    <a:lumMod val="65000"/>
                    <a:lumOff val="35000"/>
                  </a:schemeClr>
                </a:solidFill>
                <a:latin typeface="+mj-lt"/>
              </a:rPr>
              <a:t> e le </a:t>
            </a:r>
            <a:r>
              <a:rPr lang="en-US" b="1" dirty="0" err="1">
                <a:solidFill>
                  <a:schemeClr val="tx1">
                    <a:lumMod val="65000"/>
                    <a:lumOff val="35000"/>
                  </a:schemeClr>
                </a:solidFill>
                <a:latin typeface="+mj-lt"/>
              </a:rPr>
              <a:t>recensioni</a:t>
            </a:r>
            <a:r>
              <a:rPr lang="en-US" b="1" dirty="0">
                <a:solidFill>
                  <a:schemeClr val="tx1">
                    <a:lumMod val="65000"/>
                    <a:lumOff val="35000"/>
                  </a:schemeClr>
                </a:solidFill>
                <a:latin typeface="+mj-lt"/>
              </a:rPr>
              <a:t> di </a:t>
            </a:r>
            <a:r>
              <a:rPr lang="en-US" b="1" dirty="0" err="1">
                <a:solidFill>
                  <a:schemeClr val="tx1">
                    <a:lumMod val="65000"/>
                    <a:lumOff val="35000"/>
                  </a:schemeClr>
                </a:solidFill>
                <a:latin typeface="+mj-lt"/>
              </a:rPr>
              <a:t>altri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utenti</a:t>
            </a:r>
            <a:r>
              <a:rPr lang="en-US" b="1" dirty="0">
                <a:solidFill>
                  <a:schemeClr val="tx1">
                    <a:lumMod val="65000"/>
                    <a:lumOff val="35000"/>
                  </a:schemeClr>
                </a:solidFill>
                <a:latin typeface="+mj-lt"/>
              </a:rPr>
              <a:t>.</a:t>
            </a:r>
          </a:p>
          <a:p>
            <a:pPr>
              <a:spcAft>
                <a:spcPts val="600"/>
              </a:spcAft>
            </a:pPr>
            <a:r>
              <a:rPr lang="en-US" b="1" dirty="0" err="1">
                <a:solidFill>
                  <a:schemeClr val="tx1">
                    <a:lumMod val="65000"/>
                    <a:lumOff val="35000"/>
                  </a:schemeClr>
                </a:solidFill>
                <a:latin typeface="+mj-lt"/>
              </a:rPr>
              <a:t>Controllate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attentamente</a:t>
            </a:r>
            <a:r>
              <a:rPr lang="en-US" b="1" dirty="0">
                <a:solidFill>
                  <a:schemeClr val="tx1">
                    <a:lumMod val="65000"/>
                    <a:lumOff val="35000"/>
                  </a:schemeClr>
                </a:solidFill>
                <a:latin typeface="+mj-lt"/>
              </a:rPr>
              <a:t> la </a:t>
            </a:r>
            <a:r>
              <a:rPr lang="en-US" b="1" dirty="0" err="1">
                <a:solidFill>
                  <a:schemeClr val="tx1">
                    <a:lumMod val="65000"/>
                    <a:lumOff val="35000"/>
                  </a:schemeClr>
                </a:solidFill>
                <a:latin typeface="+mj-lt"/>
              </a:rPr>
              <a:t>scadenza</a:t>
            </a:r>
            <a:r>
              <a:rPr lang="en-US" b="1" dirty="0">
                <a:solidFill>
                  <a:schemeClr val="tx1">
                    <a:lumMod val="65000"/>
                    <a:lumOff val="35000"/>
                  </a:schemeClr>
                </a:solidFill>
                <a:latin typeface="+mj-lt"/>
              </a:rPr>
              <a:t> del coupon e </a:t>
            </a:r>
            <a:r>
              <a:rPr lang="en-US" b="1" dirty="0" err="1">
                <a:solidFill>
                  <a:schemeClr val="tx1">
                    <a:lumMod val="65000"/>
                    <a:lumOff val="35000"/>
                  </a:schemeClr>
                </a:solidFill>
                <a:latin typeface="+mj-lt"/>
              </a:rPr>
              <a:t>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periodi</a:t>
            </a:r>
            <a:r>
              <a:rPr lang="en-US" b="1" dirty="0">
                <a:solidFill>
                  <a:schemeClr val="tx1">
                    <a:lumMod val="65000"/>
                    <a:lumOff val="35000"/>
                  </a:schemeClr>
                </a:solidFill>
                <a:latin typeface="+mj-lt"/>
              </a:rPr>
              <a:t> di </a:t>
            </a:r>
            <a:r>
              <a:rPr lang="en-US" b="1" dirty="0" err="1">
                <a:solidFill>
                  <a:schemeClr val="tx1">
                    <a:lumMod val="65000"/>
                    <a:lumOff val="35000"/>
                  </a:schemeClr>
                </a:solidFill>
                <a:latin typeface="+mj-lt"/>
              </a:rPr>
              <a:t>validità</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dell’offerta</a:t>
            </a:r>
            <a:r>
              <a:rPr lang="en-US" b="1" dirty="0">
                <a:solidFill>
                  <a:schemeClr val="tx1">
                    <a:lumMod val="65000"/>
                    <a:lumOff val="35000"/>
                  </a:schemeClr>
                </a:solidFill>
                <a:latin typeface="+mj-lt"/>
              </a:rPr>
              <a:t>.</a:t>
            </a:r>
          </a:p>
          <a:p>
            <a:pPr>
              <a:spcAft>
                <a:spcPts val="600"/>
              </a:spcAft>
            </a:pPr>
            <a:r>
              <a:rPr lang="en-US" b="1" dirty="0">
                <a:solidFill>
                  <a:schemeClr val="tx1">
                    <a:lumMod val="65000"/>
                    <a:lumOff val="35000"/>
                  </a:schemeClr>
                </a:solidFill>
                <a:latin typeface="+mj-lt"/>
              </a:rPr>
              <a:t>Prima di </a:t>
            </a:r>
            <a:r>
              <a:rPr lang="en-US" b="1" dirty="0" err="1">
                <a:solidFill>
                  <a:schemeClr val="tx1">
                    <a:lumMod val="65000"/>
                    <a:lumOff val="35000"/>
                  </a:schemeClr>
                </a:solidFill>
                <a:latin typeface="+mj-lt"/>
              </a:rPr>
              <a:t>prenotare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chiamate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direttamente</a:t>
            </a:r>
            <a:r>
              <a:rPr lang="en-US" b="1" dirty="0">
                <a:solidFill>
                  <a:schemeClr val="tx1">
                    <a:lumMod val="65000"/>
                    <a:lumOff val="35000"/>
                  </a:schemeClr>
                </a:solidFill>
                <a:latin typeface="+mj-lt"/>
              </a:rPr>
              <a:t> la </a:t>
            </a:r>
            <a:r>
              <a:rPr lang="en-US" b="1" dirty="0" err="1">
                <a:solidFill>
                  <a:schemeClr val="tx1">
                    <a:lumMod val="65000"/>
                    <a:lumOff val="35000"/>
                  </a:schemeClr>
                </a:solidFill>
                <a:latin typeface="+mj-lt"/>
              </a:rPr>
              <a:t>struttura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d’alloggio</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accertandovi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della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disponibilità</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nel</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periodo</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prescelto</a:t>
            </a:r>
            <a:r>
              <a:rPr lang="en-US" b="1" dirty="0">
                <a:solidFill>
                  <a:schemeClr val="tx1">
                    <a:lumMod val="65000"/>
                    <a:lumOff val="35000"/>
                  </a:schemeClr>
                </a:solidFill>
                <a:latin typeface="+mj-lt"/>
              </a:rPr>
              <a:t> e </a:t>
            </a:r>
            <a:r>
              <a:rPr lang="en-US" b="1" dirty="0" err="1">
                <a:solidFill>
                  <a:schemeClr val="tx1">
                    <a:lumMod val="65000"/>
                    <a:lumOff val="35000"/>
                  </a:schemeClr>
                </a:solidFill>
                <a:latin typeface="+mj-lt"/>
              </a:rPr>
              <a:t>sulla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reale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presenza</a:t>
            </a:r>
            <a:r>
              <a:rPr lang="en-US" b="1" dirty="0">
                <a:solidFill>
                  <a:schemeClr val="tx1">
                    <a:lumMod val="65000"/>
                    <a:lumOff val="35000"/>
                  </a:schemeClr>
                </a:solidFill>
                <a:latin typeface="+mj-lt"/>
              </a:rPr>
              <a:t> di </a:t>
            </a:r>
            <a:r>
              <a:rPr lang="en-US" b="1" dirty="0" err="1">
                <a:solidFill>
                  <a:schemeClr val="tx1">
                    <a:lumMod val="65000"/>
                    <a:lumOff val="35000"/>
                  </a:schemeClr>
                </a:solidFill>
                <a:latin typeface="+mj-lt"/>
              </a:rPr>
              <a:t>eventuali</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agevolazioni</a:t>
            </a:r>
            <a:r>
              <a:rPr lang="en-US" b="1" dirty="0">
                <a:solidFill>
                  <a:schemeClr val="tx1">
                    <a:lumMod val="65000"/>
                    <a:lumOff val="35000"/>
                  </a:schemeClr>
                </a:solidFill>
                <a:latin typeface="+mj-lt"/>
              </a:rPr>
              <a:t> per chi </a:t>
            </a:r>
            <a:r>
              <a:rPr lang="en-US" b="1" dirty="0" err="1">
                <a:solidFill>
                  <a:schemeClr val="tx1">
                    <a:lumMod val="65000"/>
                    <a:lumOff val="35000"/>
                  </a:schemeClr>
                </a:solidFill>
                <a:latin typeface="+mj-lt"/>
              </a:rPr>
              <a:t>prenota</a:t>
            </a:r>
            <a:r>
              <a:rPr lang="en-US" b="1" dirty="0">
                <a:solidFill>
                  <a:schemeClr val="tx1">
                    <a:lumMod val="65000"/>
                    <a:lumOff val="35000"/>
                  </a:schemeClr>
                </a:solidFill>
                <a:latin typeface="+mj-lt"/>
              </a:rPr>
              <a:t> con un coupon.</a:t>
            </a:r>
          </a:p>
          <a:p>
            <a:pPr>
              <a:spcAft>
                <a:spcPts val="600"/>
              </a:spcAft>
            </a:pPr>
            <a:r>
              <a:rPr lang="en-US" b="1" dirty="0" err="1">
                <a:solidFill>
                  <a:schemeClr val="tx1">
                    <a:lumMod val="65000"/>
                    <a:lumOff val="35000"/>
                  </a:schemeClr>
                </a:solidFill>
                <a:latin typeface="+mj-lt"/>
              </a:rPr>
              <a:t>Una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volta</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acquistato</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il</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pacchetto</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prenotate</a:t>
            </a:r>
            <a:r>
              <a:rPr lang="en-US" b="1" dirty="0">
                <a:solidFill>
                  <a:schemeClr val="tx1">
                    <a:lumMod val="65000"/>
                    <a:lumOff val="35000"/>
                  </a:schemeClr>
                </a:solidFill>
                <a:latin typeface="+mj-lt"/>
              </a:rPr>
              <a:t> </a:t>
            </a:r>
            <a:r>
              <a:rPr lang="en-US" b="1" dirty="0" err="1">
                <a:solidFill>
                  <a:schemeClr val="tx1">
                    <a:lumMod val="65000"/>
                    <a:lumOff val="35000"/>
                  </a:schemeClr>
                </a:solidFill>
                <a:latin typeface="+mj-lt"/>
              </a:rPr>
              <a:t>immediatamente</a:t>
            </a:r>
            <a:r>
              <a:rPr lang="en-US" b="1" dirty="0">
                <a:solidFill>
                  <a:schemeClr val="tx1">
                    <a:lumMod val="65000"/>
                    <a:lumOff val="35000"/>
                  </a:schemeClr>
                </a:solidFill>
                <a:latin typeface="+mj-lt"/>
              </a:rPr>
              <a:t> la </a:t>
            </a:r>
            <a:r>
              <a:rPr lang="en-US" b="1" dirty="0" err="1">
                <a:solidFill>
                  <a:schemeClr val="tx1">
                    <a:lumMod val="65000"/>
                    <a:lumOff val="35000"/>
                  </a:schemeClr>
                </a:solidFill>
                <a:latin typeface="+mj-lt"/>
              </a:rPr>
              <a:t>struttura</a:t>
            </a:r>
            <a:r>
              <a:rPr lang="en-US" b="1" dirty="0">
                <a:solidFill>
                  <a:schemeClr val="tx1">
                    <a:lumMod val="65000"/>
                    <a:lumOff val="35000"/>
                  </a:schemeClr>
                </a:solidFill>
                <a:latin typeface="+mj-lt"/>
              </a:rPr>
              <a:t>.</a:t>
            </a:r>
            <a:endParaRPr lang="it-IT" altLang="it-IT" b="1" dirty="0">
              <a:solidFill>
                <a:schemeClr val="tx1">
                  <a:lumMod val="65000"/>
                  <a:lumOff val="35000"/>
                </a:schemeClr>
              </a:solidFill>
              <a:latin typeface="+mj-lt"/>
            </a:endParaRP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5" name="CasellaDiTesto 4"/>
          <p:cNvSpPr txBox="1"/>
          <p:nvPr/>
        </p:nvSpPr>
        <p:spPr>
          <a:xfrm>
            <a:off x="812290" y="1058091"/>
            <a:ext cx="7508750" cy="369332"/>
          </a:xfrm>
          <a:prstGeom prst="rect">
            <a:avLst/>
          </a:prstGeom>
          <a:noFill/>
        </p:spPr>
        <p:txBody>
          <a:bodyPr wrap="square" rtlCol="0">
            <a:spAutoFit/>
          </a:bodyPr>
          <a:lstStyle/>
          <a:p>
            <a:r>
              <a:rPr lang="it-IT" b="1" dirty="0">
                <a:solidFill>
                  <a:schemeClr val="accent1"/>
                </a:solidFill>
                <a:latin typeface="+mj-lt"/>
              </a:rPr>
              <a:t>Ecco qui alcuni consigli</a:t>
            </a:r>
          </a:p>
        </p:txBody>
      </p:sp>
    </p:spTree>
    <p:extLst>
      <p:ext uri="{BB962C8B-B14F-4D97-AF65-F5344CB8AC3E}">
        <p14:creationId xmlns:p14="http://schemas.microsoft.com/office/powerpoint/2010/main" val="299876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arrotondato 16"/>
          <p:cNvSpPr/>
          <p:nvPr/>
        </p:nvSpPr>
        <p:spPr>
          <a:xfrm>
            <a:off x="-110161" y="5721531"/>
            <a:ext cx="4433967"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4" name="Segnaposto testo 3">
            <a:extLst>
              <a:ext uri="{FF2B5EF4-FFF2-40B4-BE49-F238E27FC236}">
                <a16:creationId xmlns:a16="http://schemas.microsoft.com/office/drawing/2014/main" id="{2B46C56E-82FC-4B02-954F-3AFACF2E8CBA}"/>
              </a:ext>
            </a:extLst>
          </p:cNvPr>
          <p:cNvSpPr>
            <a:spLocks noGrp="1"/>
          </p:cNvSpPr>
          <p:nvPr>
            <p:ph type="body" sz="quarter" idx="14"/>
          </p:nvPr>
        </p:nvSpPr>
        <p:spPr>
          <a:xfrm>
            <a:off x="6805613" y="2082068"/>
            <a:ext cx="4548187" cy="2916952"/>
          </a:xfrm>
        </p:spPr>
        <p:txBody>
          <a:bodyPr rtlCol="0">
            <a:normAutofit/>
          </a:bodyPr>
          <a:lstStyle/>
          <a:p>
            <a:pPr marL="0" indent="0" algn="just">
              <a:spcAft>
                <a:spcPts val="600"/>
              </a:spcAft>
              <a:buNone/>
            </a:pPr>
            <a:r>
              <a:rPr lang="en-US" sz="1600" b="1" dirty="0">
                <a:latin typeface="+mj-lt"/>
              </a:rPr>
              <a:t>Le </a:t>
            </a:r>
            <a:r>
              <a:rPr lang="en-US" sz="1600" b="1" dirty="0" err="1">
                <a:latin typeface="+mj-lt"/>
              </a:rPr>
              <a:t>vacanze</a:t>
            </a:r>
            <a:r>
              <a:rPr lang="en-US" sz="1600" b="1" dirty="0">
                <a:latin typeface="+mj-lt"/>
              </a:rPr>
              <a:t> </a:t>
            </a:r>
            <a:r>
              <a:rPr lang="en-US" sz="1600" b="1" dirty="0" err="1">
                <a:latin typeface="+mj-lt"/>
              </a:rPr>
              <a:t>sono</a:t>
            </a:r>
            <a:r>
              <a:rPr lang="en-US" sz="1600" b="1" dirty="0">
                <a:latin typeface="+mj-lt"/>
              </a:rPr>
              <a:t> un </a:t>
            </a:r>
            <a:r>
              <a:rPr lang="en-US" sz="1600" b="1" dirty="0" err="1">
                <a:latin typeface="+mj-lt"/>
              </a:rPr>
              <a:t>momento</a:t>
            </a:r>
            <a:r>
              <a:rPr lang="en-US" sz="1600" b="1" dirty="0">
                <a:latin typeface="+mj-lt"/>
              </a:rPr>
              <a:t> tanto </a:t>
            </a:r>
            <a:r>
              <a:rPr lang="en-US" sz="1600" b="1" dirty="0" err="1">
                <a:latin typeface="+mj-lt"/>
              </a:rPr>
              <a:t>atteso</a:t>
            </a:r>
            <a:r>
              <a:rPr lang="en-US" sz="1600" b="1" dirty="0">
                <a:latin typeface="+mj-lt"/>
              </a:rPr>
              <a:t> </a:t>
            </a:r>
            <a:r>
              <a:rPr lang="en-US" sz="1600" b="1" dirty="0" err="1">
                <a:latin typeface="+mj-lt"/>
              </a:rPr>
              <a:t>dai</a:t>
            </a:r>
            <a:r>
              <a:rPr lang="en-US" sz="1600" b="1" dirty="0">
                <a:latin typeface="+mj-lt"/>
              </a:rPr>
              <a:t> </a:t>
            </a:r>
            <a:r>
              <a:rPr lang="en-US" sz="1600" b="1" dirty="0" err="1">
                <a:latin typeface="+mj-lt"/>
              </a:rPr>
              <a:t>consumatori</a:t>
            </a:r>
            <a:r>
              <a:rPr lang="en-US" sz="1600" b="1" dirty="0">
                <a:latin typeface="+mj-lt"/>
              </a:rPr>
              <a:t>, ma non solo: </a:t>
            </a:r>
            <a:r>
              <a:rPr lang="en-US" sz="1600" b="1" dirty="0" err="1">
                <a:latin typeface="+mj-lt"/>
              </a:rPr>
              <a:t>anche</a:t>
            </a:r>
            <a:r>
              <a:rPr lang="en-US" sz="1600" b="1" dirty="0">
                <a:latin typeface="+mj-lt"/>
              </a:rPr>
              <a:t> </a:t>
            </a:r>
            <a:r>
              <a:rPr lang="en-US" sz="1600" b="1" dirty="0" err="1">
                <a:latin typeface="+mj-lt"/>
              </a:rPr>
              <a:t>gli</a:t>
            </a:r>
            <a:r>
              <a:rPr lang="en-US" sz="1600" b="1" dirty="0">
                <a:latin typeface="+mj-lt"/>
              </a:rPr>
              <a:t> </a:t>
            </a:r>
            <a:r>
              <a:rPr lang="en-US" sz="1600" b="1" dirty="0" err="1">
                <a:latin typeface="+mj-lt"/>
              </a:rPr>
              <a:t>operatori</a:t>
            </a:r>
            <a:r>
              <a:rPr lang="en-US" sz="1600" b="1" dirty="0">
                <a:latin typeface="+mj-lt"/>
              </a:rPr>
              <a:t> </a:t>
            </a:r>
            <a:r>
              <a:rPr lang="en-US" sz="1600" b="1" dirty="0" err="1">
                <a:latin typeface="+mj-lt"/>
              </a:rPr>
              <a:t>turistici</a:t>
            </a:r>
            <a:r>
              <a:rPr lang="en-US" sz="1600" b="1" dirty="0">
                <a:latin typeface="+mj-lt"/>
              </a:rPr>
              <a:t> </a:t>
            </a:r>
            <a:r>
              <a:rPr lang="en-US" sz="1600" b="1" dirty="0" err="1">
                <a:latin typeface="+mj-lt"/>
              </a:rPr>
              <a:t>attendono</a:t>
            </a:r>
            <a:r>
              <a:rPr lang="en-US" sz="1600" b="1" dirty="0">
                <a:latin typeface="+mj-lt"/>
              </a:rPr>
              <a:t> con </a:t>
            </a:r>
            <a:r>
              <a:rPr lang="en-US" sz="1600" b="1" dirty="0" err="1">
                <a:latin typeface="+mj-lt"/>
              </a:rPr>
              <a:t>ansia</a:t>
            </a:r>
            <a:r>
              <a:rPr lang="en-US" sz="1600" b="1" dirty="0">
                <a:latin typeface="+mj-lt"/>
              </a:rPr>
              <a:t> </a:t>
            </a:r>
            <a:r>
              <a:rPr lang="en-US" sz="1600" b="1" dirty="0" err="1">
                <a:latin typeface="+mj-lt"/>
              </a:rPr>
              <a:t>l’inizio</a:t>
            </a:r>
            <a:r>
              <a:rPr lang="en-US" sz="1600" b="1" dirty="0">
                <a:latin typeface="+mj-lt"/>
              </a:rPr>
              <a:t> </a:t>
            </a:r>
            <a:r>
              <a:rPr lang="en-US" sz="1600" b="1" dirty="0" err="1">
                <a:latin typeface="+mj-lt"/>
              </a:rPr>
              <a:t>delle</a:t>
            </a:r>
            <a:r>
              <a:rPr lang="en-US" sz="1600" b="1" dirty="0">
                <a:latin typeface="+mj-lt"/>
              </a:rPr>
              <a:t> </a:t>
            </a:r>
            <a:r>
              <a:rPr lang="en-US" sz="1600" b="1" dirty="0" err="1">
                <a:latin typeface="+mj-lt"/>
              </a:rPr>
              <a:t>festività</a:t>
            </a:r>
            <a:r>
              <a:rPr lang="en-US" sz="1600" b="1" dirty="0">
                <a:latin typeface="+mj-lt"/>
              </a:rPr>
              <a:t> e </a:t>
            </a:r>
            <a:r>
              <a:rPr lang="en-US" sz="1600" b="1" dirty="0" err="1">
                <a:latin typeface="+mj-lt"/>
              </a:rPr>
              <a:t>delle</a:t>
            </a:r>
            <a:r>
              <a:rPr lang="en-US" sz="1600" b="1" dirty="0">
                <a:latin typeface="+mj-lt"/>
              </a:rPr>
              <a:t> </a:t>
            </a:r>
            <a:r>
              <a:rPr lang="en-US" sz="1600" b="1" dirty="0" err="1">
                <a:latin typeface="+mj-lt"/>
              </a:rPr>
              <a:t>ferie</a:t>
            </a:r>
            <a:r>
              <a:rPr lang="en-US" sz="1600" b="1" dirty="0">
                <a:latin typeface="+mj-lt"/>
              </a:rPr>
              <a:t> per </a:t>
            </a:r>
            <a:r>
              <a:rPr lang="en-US" sz="1600" b="1" dirty="0" err="1">
                <a:latin typeface="+mj-lt"/>
              </a:rPr>
              <a:t>scatenare</a:t>
            </a:r>
            <a:r>
              <a:rPr lang="en-US" sz="1600" b="1" dirty="0">
                <a:latin typeface="+mj-lt"/>
              </a:rPr>
              <a:t> la </a:t>
            </a:r>
            <a:r>
              <a:rPr lang="en-US" sz="1600" b="1" dirty="0" err="1">
                <a:latin typeface="+mj-lt"/>
              </a:rPr>
              <a:t>battaglia</a:t>
            </a:r>
            <a:r>
              <a:rPr lang="en-US" sz="1600" b="1" dirty="0">
                <a:latin typeface="+mj-lt"/>
              </a:rPr>
              <a:t> </a:t>
            </a:r>
            <a:r>
              <a:rPr lang="en-US" sz="1600" b="1" dirty="0" err="1">
                <a:latin typeface="+mj-lt"/>
              </a:rPr>
              <a:t>pubblicitaria</a:t>
            </a:r>
            <a:r>
              <a:rPr lang="en-US" sz="1600" b="1" dirty="0">
                <a:latin typeface="+mj-lt"/>
              </a:rPr>
              <a:t> e </a:t>
            </a:r>
            <a:r>
              <a:rPr lang="en-US" sz="1600" b="1" dirty="0" err="1">
                <a:latin typeface="+mj-lt"/>
              </a:rPr>
              <a:t>potersi</a:t>
            </a:r>
            <a:r>
              <a:rPr lang="en-US" sz="1600" b="1" dirty="0">
                <a:latin typeface="+mj-lt"/>
              </a:rPr>
              <a:t> </a:t>
            </a:r>
            <a:r>
              <a:rPr lang="en-US" sz="1600" b="1" dirty="0" err="1">
                <a:latin typeface="+mj-lt"/>
              </a:rPr>
              <a:t>accaparrare</a:t>
            </a:r>
            <a:r>
              <a:rPr lang="en-US" sz="1600" b="1" dirty="0">
                <a:latin typeface="+mj-lt"/>
              </a:rPr>
              <a:t> </a:t>
            </a:r>
            <a:r>
              <a:rPr lang="en-US" sz="1600" b="1" dirty="0" err="1">
                <a:latin typeface="+mj-lt"/>
              </a:rPr>
              <a:t>più</a:t>
            </a:r>
            <a:r>
              <a:rPr lang="en-US" sz="1600" b="1" dirty="0">
                <a:latin typeface="+mj-lt"/>
              </a:rPr>
              <a:t> </a:t>
            </a:r>
            <a:r>
              <a:rPr lang="en-US" sz="1600" b="1" dirty="0" err="1">
                <a:latin typeface="+mj-lt"/>
              </a:rPr>
              <a:t>clienti</a:t>
            </a:r>
            <a:r>
              <a:rPr lang="en-US" sz="1600" b="1" dirty="0">
                <a:latin typeface="+mj-lt"/>
              </a:rPr>
              <a:t> </a:t>
            </a:r>
            <a:r>
              <a:rPr lang="en-US" sz="1600" b="1" dirty="0" err="1">
                <a:latin typeface="+mj-lt"/>
              </a:rPr>
              <a:t>possibili</a:t>
            </a:r>
            <a:r>
              <a:rPr lang="en-US" sz="1600" b="1" dirty="0">
                <a:latin typeface="+mj-lt"/>
              </a:rPr>
              <a:t>.</a:t>
            </a:r>
          </a:p>
          <a:p>
            <a:pPr marL="0" indent="0" algn="just">
              <a:spcAft>
                <a:spcPts val="600"/>
              </a:spcAft>
              <a:buNone/>
            </a:pPr>
            <a:r>
              <a:rPr lang="en-US" sz="1600" b="1" dirty="0">
                <a:latin typeface="+mj-lt"/>
              </a:rPr>
              <a:t>Ma, </a:t>
            </a:r>
            <a:r>
              <a:rPr lang="en-US" sz="1600" b="1" dirty="0" err="1">
                <a:latin typeface="+mj-lt"/>
              </a:rPr>
              <a:t>spesso</a:t>
            </a:r>
            <a:r>
              <a:rPr lang="en-US" sz="1600" b="1" dirty="0">
                <a:latin typeface="+mj-lt"/>
              </a:rPr>
              <a:t>, </a:t>
            </a:r>
            <a:r>
              <a:rPr lang="en-US" sz="1600" b="1" dirty="0" err="1">
                <a:latin typeface="+mj-lt"/>
              </a:rPr>
              <a:t>i</a:t>
            </a:r>
            <a:r>
              <a:rPr lang="en-US" sz="1600" b="1" dirty="0">
                <a:latin typeface="+mj-lt"/>
              </a:rPr>
              <a:t> </a:t>
            </a:r>
            <a:r>
              <a:rPr lang="en-US" sz="1600" b="1" dirty="0" err="1">
                <a:latin typeface="+mj-lt"/>
              </a:rPr>
              <a:t>messaggi</a:t>
            </a:r>
            <a:r>
              <a:rPr lang="en-US" sz="1600" b="1" dirty="0">
                <a:latin typeface="+mj-lt"/>
              </a:rPr>
              <a:t> </a:t>
            </a:r>
            <a:r>
              <a:rPr lang="en-US" sz="1600" b="1" dirty="0" err="1">
                <a:latin typeface="+mj-lt"/>
              </a:rPr>
              <a:t>pubblicitari</a:t>
            </a:r>
            <a:r>
              <a:rPr lang="en-US" sz="1600" b="1" dirty="0">
                <a:latin typeface="+mj-lt"/>
              </a:rPr>
              <a:t> non </a:t>
            </a:r>
            <a:r>
              <a:rPr lang="en-US" sz="1600" b="1" dirty="0" err="1">
                <a:latin typeface="+mj-lt"/>
              </a:rPr>
              <a:t>sono</a:t>
            </a:r>
            <a:r>
              <a:rPr lang="en-US" sz="1600" b="1" dirty="0">
                <a:latin typeface="+mj-lt"/>
              </a:rPr>
              <a:t> </a:t>
            </a:r>
            <a:r>
              <a:rPr lang="en-US" sz="1600" b="1" dirty="0" err="1">
                <a:latin typeface="+mj-lt"/>
              </a:rPr>
              <a:t>così</a:t>
            </a:r>
            <a:r>
              <a:rPr lang="en-US" sz="1600" b="1" dirty="0">
                <a:latin typeface="+mj-lt"/>
              </a:rPr>
              <a:t> </a:t>
            </a:r>
            <a:r>
              <a:rPr lang="en-US" sz="1600" b="1" dirty="0" err="1">
                <a:latin typeface="+mj-lt"/>
              </a:rPr>
              <a:t>trasparenti</a:t>
            </a:r>
            <a:r>
              <a:rPr lang="en-US" sz="1600" b="1" dirty="0">
                <a:latin typeface="+mj-lt"/>
              </a:rPr>
              <a:t> e </a:t>
            </a:r>
            <a:r>
              <a:rPr lang="en-US" sz="1600" b="1" dirty="0" err="1">
                <a:latin typeface="+mj-lt"/>
              </a:rPr>
              <a:t>corrispondenti</a:t>
            </a:r>
            <a:r>
              <a:rPr lang="en-US" sz="1600" b="1" dirty="0">
                <a:latin typeface="+mj-lt"/>
              </a:rPr>
              <a:t> </a:t>
            </a:r>
            <a:r>
              <a:rPr lang="en-US" sz="1600" b="1" dirty="0" err="1">
                <a:latin typeface="+mj-lt"/>
              </a:rPr>
              <a:t>alla</a:t>
            </a:r>
            <a:r>
              <a:rPr lang="en-US" sz="1600" b="1" dirty="0">
                <a:latin typeface="+mj-lt"/>
              </a:rPr>
              <a:t> </a:t>
            </a:r>
            <a:r>
              <a:rPr lang="en-US" sz="1600" b="1" dirty="0" err="1">
                <a:latin typeface="+mj-lt"/>
              </a:rPr>
              <a:t>realtà</a:t>
            </a:r>
            <a:r>
              <a:rPr lang="en-US" sz="1600" b="1" dirty="0">
                <a:latin typeface="+mj-lt"/>
              </a:rPr>
              <a:t> come </a:t>
            </a:r>
            <a:r>
              <a:rPr lang="en-US" sz="1600" b="1" dirty="0" err="1">
                <a:latin typeface="+mj-lt"/>
              </a:rPr>
              <a:t>si</a:t>
            </a:r>
            <a:r>
              <a:rPr lang="en-US" sz="1600" b="1" dirty="0">
                <a:latin typeface="+mj-lt"/>
              </a:rPr>
              <a:t> </a:t>
            </a:r>
            <a:r>
              <a:rPr lang="en-US" sz="1600" b="1" dirty="0" err="1">
                <a:latin typeface="+mj-lt"/>
              </a:rPr>
              <a:t>vorrebbe</a:t>
            </a:r>
            <a:r>
              <a:rPr lang="en-US" sz="1600" b="1" dirty="0">
                <a:latin typeface="+mj-lt"/>
              </a:rPr>
              <a:t> far </a:t>
            </a:r>
            <a:r>
              <a:rPr lang="en-US" sz="1600" b="1" dirty="0" err="1">
                <a:latin typeface="+mj-lt"/>
              </a:rPr>
              <a:t>credere</a:t>
            </a:r>
            <a:r>
              <a:rPr lang="en-US" sz="1600" b="1" dirty="0">
                <a:latin typeface="+mj-lt"/>
              </a:rPr>
              <a:t> e </a:t>
            </a:r>
            <a:r>
              <a:rPr lang="en-US" sz="1600" b="1" dirty="0" err="1">
                <a:latin typeface="+mj-lt"/>
              </a:rPr>
              <a:t>si</a:t>
            </a:r>
            <a:r>
              <a:rPr lang="en-US" sz="1600" b="1" dirty="0">
                <a:latin typeface="+mj-lt"/>
              </a:rPr>
              <a:t> </a:t>
            </a:r>
            <a:r>
              <a:rPr lang="en-US" sz="1600" b="1" dirty="0" err="1">
                <a:latin typeface="+mj-lt"/>
              </a:rPr>
              <a:t>può</a:t>
            </a:r>
            <a:r>
              <a:rPr lang="en-US" sz="1600" b="1" dirty="0">
                <a:latin typeface="+mj-lt"/>
              </a:rPr>
              <a:t> </a:t>
            </a:r>
            <a:r>
              <a:rPr lang="en-US" sz="1600" b="1" dirty="0" err="1">
                <a:latin typeface="+mj-lt"/>
              </a:rPr>
              <a:t>cadere</a:t>
            </a:r>
            <a:r>
              <a:rPr lang="en-US" sz="1600" b="1" dirty="0">
                <a:latin typeface="+mj-lt"/>
              </a:rPr>
              <a:t> in </a:t>
            </a:r>
            <a:r>
              <a:rPr lang="en-US" sz="1600" b="1" dirty="0" err="1">
                <a:latin typeface="+mj-lt"/>
              </a:rPr>
              <a:t>vere</a:t>
            </a:r>
            <a:r>
              <a:rPr lang="en-US" sz="1600" b="1" dirty="0">
                <a:latin typeface="+mj-lt"/>
              </a:rPr>
              <a:t> e </a:t>
            </a:r>
            <a:r>
              <a:rPr lang="en-US" sz="1600" b="1" dirty="0" err="1">
                <a:latin typeface="+mj-lt"/>
              </a:rPr>
              <a:t>proprie</a:t>
            </a:r>
            <a:r>
              <a:rPr lang="en-US" sz="1600" b="1" dirty="0">
                <a:latin typeface="+mj-lt"/>
              </a:rPr>
              <a:t> </a:t>
            </a:r>
            <a:r>
              <a:rPr lang="en-US" sz="1600" b="1" dirty="0" err="1">
                <a:latin typeface="+mj-lt"/>
              </a:rPr>
              <a:t>truffe</a:t>
            </a:r>
            <a:r>
              <a:rPr lang="en-US" sz="1600" b="1" dirty="0">
                <a:latin typeface="+mj-lt"/>
              </a:rPr>
              <a:t> </a:t>
            </a:r>
            <a:r>
              <a:rPr lang="en-US" sz="1600" b="1" dirty="0" err="1">
                <a:latin typeface="+mj-lt"/>
              </a:rPr>
              <a:t>su</a:t>
            </a:r>
            <a:r>
              <a:rPr lang="en-US" sz="1600" b="1" dirty="0">
                <a:latin typeface="+mj-lt"/>
              </a:rPr>
              <a:t> </a:t>
            </a:r>
            <a:r>
              <a:rPr lang="en-US" sz="1600" b="1" dirty="0" err="1">
                <a:latin typeface="+mj-lt"/>
              </a:rPr>
              <a:t>pacchetti</a:t>
            </a:r>
            <a:r>
              <a:rPr lang="en-US" sz="1600" b="1" dirty="0">
                <a:latin typeface="+mj-lt"/>
              </a:rPr>
              <a:t> </a:t>
            </a:r>
            <a:r>
              <a:rPr lang="en-US" sz="1600" b="1" dirty="0" err="1">
                <a:latin typeface="+mj-lt"/>
              </a:rPr>
              <a:t>turistici</a:t>
            </a:r>
            <a:r>
              <a:rPr lang="en-US" sz="1600" b="1" dirty="0">
                <a:latin typeface="+mj-lt"/>
              </a:rPr>
              <a:t>, </a:t>
            </a:r>
            <a:r>
              <a:rPr lang="en-US" sz="1600" b="1" dirty="0" err="1">
                <a:latin typeface="+mj-lt"/>
              </a:rPr>
              <a:t>soggiorni</a:t>
            </a:r>
            <a:r>
              <a:rPr lang="en-US" sz="1600" b="1" dirty="0">
                <a:latin typeface="+mj-lt"/>
              </a:rPr>
              <a:t> o </a:t>
            </a:r>
            <a:r>
              <a:rPr lang="en-US" sz="1600" b="1" dirty="0" err="1">
                <a:latin typeface="+mj-lt"/>
              </a:rPr>
              <a:t>alloggi</a:t>
            </a:r>
            <a:r>
              <a:rPr lang="en-US" sz="1600" b="1" dirty="0">
                <a:latin typeface="+mj-lt"/>
              </a:rPr>
              <a:t>.</a:t>
            </a:r>
          </a:p>
          <a:p>
            <a:pPr rtl="0"/>
            <a:endParaRPr lang="it-IT" dirty="0"/>
          </a:p>
        </p:txBody>
      </p:sp>
      <p:sp>
        <p:nvSpPr>
          <p:cNvPr id="7" name="Segnaposto numero diapositiva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rtlCol="0"/>
          <a:lstStyle/>
          <a:p>
            <a:pPr rtl="0"/>
            <a:fld id="{D495E168-DA5E-4888-8D8A-92B118324C14}" type="slidenum">
              <a:rPr lang="it-IT" smtClean="0"/>
              <a:pPr rtl="0"/>
              <a:t>3</a:t>
            </a:fld>
            <a:endParaRPr lang="it-IT" dirty="0"/>
          </a:p>
        </p:txBody>
      </p:sp>
      <p:sp>
        <p:nvSpPr>
          <p:cNvPr id="15" name="Segnaposto immagine 14"/>
          <p:cNvSpPr>
            <a:spLocks noGrp="1"/>
          </p:cNvSpPr>
          <p:nvPr>
            <p:ph type="pic" sz="quarter" idx="15"/>
          </p:nvPr>
        </p:nvSpPr>
        <p:spPr>
          <a:solidFill>
            <a:schemeClr val="accent2"/>
          </a:solidFill>
        </p:spPr>
      </p:sp>
      <p:pic>
        <p:nvPicPr>
          <p:cNvPr id="16" name="Immagine 15">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8" name="Segnaposto piè di pagina 2">
            <a:extLst>
              <a:ext uri="{FF2B5EF4-FFF2-40B4-BE49-F238E27FC236}">
                <a16:creationId xmlns:a16="http://schemas.microsoft.com/office/drawing/2014/main" id="{56F8E1FB-FE5C-46BC-83C4-88721E70C4E1}"/>
              </a:ext>
            </a:extLst>
          </p:cNvPr>
          <p:cNvSpPr>
            <a:spLocks noGrp="1"/>
          </p:cNvSpPr>
          <p:nvPr>
            <p:ph type="ftr" sz="quarter" idx="11"/>
          </p:nvPr>
        </p:nvSpPr>
        <p:spPr>
          <a:xfrm>
            <a:off x="1895891" y="5814889"/>
            <a:ext cx="3765718" cy="365125"/>
          </a:xfrm>
        </p:spPr>
        <p:txBody>
          <a:bodyPr rtlCol="0"/>
          <a:lstStyle/>
          <a:p>
            <a:pPr rtl="0"/>
            <a:r>
              <a:rPr lang="it-IT" sz="1400" b="1" dirty="0">
                <a:solidFill>
                  <a:schemeClr val="bg1"/>
                </a:solidFill>
                <a:latin typeface="+mj-lt"/>
              </a:rPr>
              <a:t>NON CADERE NELLA RETE:</a:t>
            </a:r>
          </a:p>
          <a:p>
            <a:pPr rtl="0"/>
            <a:r>
              <a:rPr lang="it-IT" sz="1400" b="1" dirty="0">
                <a:solidFill>
                  <a:schemeClr val="bg1"/>
                </a:solidFill>
                <a:latin typeface="+mj-lt"/>
              </a:rPr>
              <a:t>GENERAZIONI CONNESSE</a:t>
            </a:r>
          </a:p>
        </p:txBody>
      </p:sp>
      <p:sp>
        <p:nvSpPr>
          <p:cNvPr id="19" name="Freccia in giù 18">
            <a:extLst>
              <a:ext uri="{FF2B5EF4-FFF2-40B4-BE49-F238E27FC236}">
                <a16:creationId xmlns:a16="http://schemas.microsoft.com/office/drawing/2014/main" id="{1BDC0AF1-BE10-4DB1-983B-BBEF52FBDA14}"/>
              </a:ext>
            </a:extLst>
          </p:cNvPr>
          <p:cNvSpPr/>
          <p:nvPr/>
        </p:nvSpPr>
        <p:spPr>
          <a:xfrm>
            <a:off x="8914469" y="4906277"/>
            <a:ext cx="330473" cy="461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7929784" y="5414779"/>
            <a:ext cx="3073541" cy="400110"/>
          </a:xfrm>
          <a:prstGeom prst="rect">
            <a:avLst/>
          </a:prstGeom>
          <a:noFill/>
        </p:spPr>
        <p:txBody>
          <a:bodyPr wrap="square" rtlCol="0">
            <a:spAutoFit/>
          </a:bodyPr>
          <a:lstStyle/>
          <a:p>
            <a:r>
              <a:rPr lang="it-IT" sz="2000" b="1" dirty="0">
                <a:solidFill>
                  <a:schemeClr val="tx1">
                    <a:lumMod val="65000"/>
                    <a:lumOff val="35000"/>
                  </a:schemeClr>
                </a:solidFill>
                <a:latin typeface="+mj-lt"/>
              </a:rPr>
              <a:t>Come evitarle?</a:t>
            </a:r>
          </a:p>
        </p:txBody>
      </p:sp>
    </p:spTree>
    <p:extLst>
      <p:ext uri="{BB962C8B-B14F-4D97-AF65-F5344CB8AC3E}">
        <p14:creationId xmlns:p14="http://schemas.microsoft.com/office/powerpoint/2010/main" val="3066898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30</a:t>
            </a:fld>
            <a:endParaRPr lang="it-IT" noProof="0" dirty="0"/>
          </a:p>
        </p:txBody>
      </p:sp>
      <p:sp>
        <p:nvSpPr>
          <p:cNvPr id="4" name="Segnaposto contenuto 3"/>
          <p:cNvSpPr>
            <a:spLocks noGrp="1"/>
          </p:cNvSpPr>
          <p:nvPr>
            <p:ph idx="1"/>
          </p:nvPr>
        </p:nvSpPr>
        <p:spPr>
          <a:xfrm>
            <a:off x="3325677" y="1811556"/>
            <a:ext cx="5719211" cy="4351338"/>
          </a:xfrm>
        </p:spPr>
        <p:txBody>
          <a:bodyPr/>
          <a:lstStyle/>
          <a:p>
            <a:pPr algn="just">
              <a:spcBef>
                <a:spcPct val="0"/>
              </a:spcBef>
              <a:buNone/>
              <a:defRPr/>
            </a:pPr>
            <a:r>
              <a:rPr lang="it-IT" altLang="it-IT" b="1" dirty="0">
                <a:solidFill>
                  <a:schemeClr val="tx1">
                    <a:lumMod val="65000"/>
                    <a:lumOff val="35000"/>
                  </a:schemeClr>
                </a:solidFill>
                <a:latin typeface="+mj-lt"/>
                <a:cs typeface="Arial" panose="020B0604020202020204" pitchFamily="34" charset="0"/>
              </a:rPr>
              <a:t>    Una seconda forma contrattuale disciplinata dal Codice è quella della </a:t>
            </a:r>
            <a:r>
              <a:rPr lang="it-IT" altLang="it-IT" b="1" dirty="0">
                <a:solidFill>
                  <a:schemeClr val="accent3"/>
                </a:solidFill>
                <a:latin typeface="+mj-lt"/>
                <a:cs typeface="Arial" panose="020B0604020202020204" pitchFamily="34" charset="0"/>
              </a:rPr>
              <a:t>locazione turistica</a:t>
            </a:r>
            <a:r>
              <a:rPr lang="it-IT" altLang="it-IT" b="1" dirty="0">
                <a:solidFill>
                  <a:schemeClr val="tx1">
                    <a:lumMod val="65000"/>
                    <a:lumOff val="35000"/>
                  </a:schemeClr>
                </a:solidFill>
                <a:latin typeface="+mj-lt"/>
                <a:cs typeface="Arial" panose="020B0604020202020204" pitchFamily="34" charset="0"/>
              </a:rPr>
              <a:t>. I contratti di locazione turistica possono riguardare </a:t>
            </a:r>
            <a:r>
              <a:rPr lang="it-IT" altLang="it-IT" b="1" dirty="0">
                <a:solidFill>
                  <a:schemeClr val="accent3"/>
                </a:solidFill>
                <a:latin typeface="+mj-lt"/>
                <a:cs typeface="Arial" panose="020B0604020202020204" pitchFamily="34" charset="0"/>
              </a:rPr>
              <a:t>immobili utilizzati per lo svolgimento di attività imprenditoriali</a:t>
            </a:r>
            <a:r>
              <a:rPr lang="it-IT" altLang="it-IT" b="1" dirty="0">
                <a:latin typeface="+mj-lt"/>
                <a:cs typeface="Arial" panose="020B0604020202020204" pitchFamily="34" charset="0"/>
              </a:rPr>
              <a:t>, </a:t>
            </a:r>
            <a:r>
              <a:rPr lang="it-IT" altLang="it-IT" b="1" dirty="0">
                <a:solidFill>
                  <a:schemeClr val="tx1">
                    <a:lumMod val="65000"/>
                    <a:lumOff val="35000"/>
                  </a:schemeClr>
                </a:solidFill>
                <a:latin typeface="+mj-lt"/>
                <a:cs typeface="Arial" panose="020B0604020202020204" pitchFamily="34" charset="0"/>
              </a:rPr>
              <a:t>oppure </a:t>
            </a:r>
            <a:r>
              <a:rPr lang="it-IT" altLang="it-IT" b="1" dirty="0">
                <a:solidFill>
                  <a:schemeClr val="accent3"/>
                </a:solidFill>
                <a:latin typeface="+mj-lt"/>
                <a:cs typeface="Arial" panose="020B0604020202020204" pitchFamily="34" charset="0"/>
              </a:rPr>
              <a:t>immobili destinati a essere usati direttamente dai turisti</a:t>
            </a:r>
            <a:r>
              <a:rPr lang="it-IT" altLang="it-IT" b="1" dirty="0">
                <a:solidFill>
                  <a:schemeClr val="tx1">
                    <a:lumMod val="65000"/>
                    <a:lumOff val="35000"/>
                  </a:schemeClr>
                </a:solidFill>
                <a:latin typeface="+mj-lt"/>
                <a:cs typeface="Arial" panose="020B0604020202020204" pitchFamily="34" charset="0"/>
              </a:rPr>
              <a:t>.</a:t>
            </a:r>
          </a:p>
          <a:p>
            <a:endParaRPr lang="it-IT" dirty="0"/>
          </a:p>
        </p:txBody>
      </p:sp>
      <p:sp>
        <p:nvSpPr>
          <p:cNvPr id="5" name="Titolo 4"/>
          <p:cNvSpPr>
            <a:spLocks noGrp="1"/>
          </p:cNvSpPr>
          <p:nvPr>
            <p:ph type="title"/>
          </p:nvPr>
        </p:nvSpPr>
        <p:spPr>
          <a:xfrm>
            <a:off x="812290" y="757869"/>
            <a:ext cx="9050518" cy="945498"/>
          </a:xfrm>
        </p:spPr>
        <p:txBody>
          <a:bodyPr>
            <a:normAutofit/>
          </a:bodyPr>
          <a:lstStyle/>
          <a:p>
            <a:pPr>
              <a:defRPr/>
            </a:pPr>
            <a:r>
              <a:rPr lang="it-IT" altLang="it-IT" sz="2800" dirty="0">
                <a:solidFill>
                  <a:schemeClr val="accent3"/>
                </a:solidFill>
                <a:cs typeface="Times New Roman" panose="02020603050405020304" pitchFamily="18" charset="0"/>
              </a:rPr>
              <a:t>1. I CONTRATTI DI LOCAZIONE TURISTICA</a:t>
            </a:r>
            <a:br>
              <a:rPr lang="it-IT" altLang="it-IT" sz="2800" dirty="0">
                <a:solidFill>
                  <a:srgbClr val="FF0000"/>
                </a:solidFill>
                <a:effectLst>
                  <a:outerShdw blurRad="38100" dist="38100" dir="2700000" algn="tl">
                    <a:srgbClr val="000000"/>
                  </a:outerShdw>
                </a:effectLst>
                <a:latin typeface="Arial" panose="020B0604020202020204" pitchFamily="34" charset="0"/>
                <a:cs typeface="Times New Roman" panose="02020603050405020304" pitchFamily="18" charset="0"/>
              </a:rPr>
            </a:br>
            <a:endParaRPr lang="en-US" altLang="it-IT" sz="2800" dirty="0">
              <a:solidFill>
                <a:srgbClr val="197DCE"/>
              </a:solidFill>
            </a:endParaRPr>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0" y="3373195"/>
            <a:ext cx="10800590" cy="2441694"/>
          </a:xfrm>
          <a:prstGeom prst="rect">
            <a:avLst/>
          </a:prstGeom>
          <a:noFill/>
        </p:spPr>
        <p:txBody>
          <a:bodyPr wrap="square" rtlCol="0">
            <a:spAutoFit/>
          </a:bodyPr>
          <a:lstStyle/>
          <a:p>
            <a:pPr algn="just">
              <a:buFontTx/>
              <a:buNone/>
              <a:defRPr/>
            </a:pPr>
            <a:r>
              <a:rPr lang="it-IT" altLang="it-IT" sz="1600" b="1" dirty="0">
                <a:solidFill>
                  <a:schemeClr val="accent3"/>
                </a:solidFill>
                <a:latin typeface="+mj-lt"/>
                <a:cs typeface="Calibri" panose="020F0502020204030204" pitchFamily="34" charset="0"/>
              </a:rPr>
              <a:t>Locazione di immobili destinati ai turisti. </a:t>
            </a:r>
            <a:r>
              <a:rPr lang="it-IT" altLang="it-IT" sz="1600" b="1" dirty="0">
                <a:solidFill>
                  <a:schemeClr val="tx1">
                    <a:lumMod val="65000"/>
                    <a:lumOff val="35000"/>
                  </a:schemeClr>
                </a:solidFill>
                <a:latin typeface="+mj-lt"/>
                <a:cs typeface="Calibri" panose="020F0502020204030204" pitchFamily="34" charset="0"/>
              </a:rPr>
              <a:t>Tale tipologia di contratti si riferisce a quelli di locazione turistica per beni immobili destinati a essere usati direttamente dai turisti. </a:t>
            </a:r>
          </a:p>
          <a:p>
            <a:pPr algn="just">
              <a:buFontTx/>
              <a:buNone/>
              <a:defRPr/>
            </a:pPr>
            <a:r>
              <a:rPr lang="it-IT" altLang="it-IT" sz="1600" b="1" dirty="0">
                <a:solidFill>
                  <a:schemeClr val="tx1">
                    <a:lumMod val="65000"/>
                    <a:lumOff val="35000"/>
                  </a:schemeClr>
                </a:solidFill>
                <a:latin typeface="+mj-lt"/>
                <a:cs typeface="Calibri" panose="020F0502020204030204" pitchFamily="34" charset="0"/>
              </a:rPr>
              <a:t>Questo tipo di contratto è stato disciplinato per evitare contenziosi legali e spiacevoli incidenti che si potrebbero verificare tra il </a:t>
            </a:r>
            <a:r>
              <a:rPr lang="it-IT" altLang="it-IT" sz="1600" b="1" dirty="0">
                <a:solidFill>
                  <a:schemeClr val="accent3"/>
                </a:solidFill>
                <a:latin typeface="+mj-lt"/>
                <a:cs typeface="Calibri" panose="020F0502020204030204" pitchFamily="34" charset="0"/>
              </a:rPr>
              <a:t>proprietario</a:t>
            </a:r>
            <a:r>
              <a:rPr lang="it-IT" altLang="it-IT" sz="1600" b="1" dirty="0">
                <a:latin typeface="+mj-lt"/>
                <a:cs typeface="Calibri" panose="020F0502020204030204" pitchFamily="34" charset="0"/>
              </a:rPr>
              <a:t> </a:t>
            </a:r>
            <a:r>
              <a:rPr lang="it-IT" altLang="it-IT" sz="1600" b="1" dirty="0">
                <a:solidFill>
                  <a:schemeClr val="tx1">
                    <a:lumMod val="65000"/>
                    <a:lumOff val="35000"/>
                  </a:schemeClr>
                </a:solidFill>
                <a:latin typeface="+mj-lt"/>
                <a:cs typeface="Calibri" panose="020F0502020204030204" pitchFamily="34" charset="0"/>
              </a:rPr>
              <a:t>dell'immobile e l’</a:t>
            </a:r>
            <a:r>
              <a:rPr lang="it-IT" altLang="it-IT" sz="1600" b="1" dirty="0">
                <a:solidFill>
                  <a:schemeClr val="accent3"/>
                </a:solidFill>
                <a:latin typeface="+mj-lt"/>
                <a:cs typeface="Calibri" panose="020F0502020204030204" pitchFamily="34" charset="0"/>
              </a:rPr>
              <a:t>affittuario</a:t>
            </a:r>
            <a:r>
              <a:rPr lang="it-IT" altLang="it-IT" sz="1600" b="1" dirty="0">
                <a:latin typeface="+mj-lt"/>
                <a:cs typeface="Calibri" panose="020F0502020204030204" pitchFamily="34" charset="0"/>
              </a:rPr>
              <a:t> </a:t>
            </a:r>
            <a:r>
              <a:rPr lang="it-IT" altLang="it-IT" sz="1600" b="1" dirty="0">
                <a:solidFill>
                  <a:schemeClr val="tx1">
                    <a:lumMod val="65000"/>
                    <a:lumOff val="35000"/>
                  </a:schemeClr>
                </a:solidFill>
                <a:latin typeface="+mj-lt"/>
                <a:cs typeface="Calibri" panose="020F0502020204030204" pitchFamily="34" charset="0"/>
              </a:rPr>
              <a:t>nel corso dell'utilizzo del bene. </a:t>
            </a:r>
          </a:p>
          <a:p>
            <a:pPr algn="just">
              <a:spcAft>
                <a:spcPts val="800"/>
              </a:spcAft>
              <a:buFontTx/>
              <a:buNone/>
              <a:defRPr/>
            </a:pPr>
            <a:r>
              <a:rPr lang="it-IT" altLang="it-IT" sz="1600" b="1" dirty="0">
                <a:solidFill>
                  <a:schemeClr val="tx1">
                    <a:lumMod val="65000"/>
                    <a:lumOff val="35000"/>
                  </a:schemeClr>
                </a:solidFill>
                <a:latin typeface="+mj-lt"/>
                <a:cs typeface="Calibri" panose="020F0502020204030204" pitchFamily="34" charset="0"/>
              </a:rPr>
              <a:t>L'articolo 53 del Codice del turismo prevede la fattispecie delle cosiddette "</a:t>
            </a:r>
            <a:r>
              <a:rPr lang="it-IT" altLang="it-IT" sz="1600" b="1" dirty="0">
                <a:solidFill>
                  <a:schemeClr val="accent3"/>
                </a:solidFill>
                <a:latin typeface="+mj-lt"/>
                <a:cs typeface="Calibri" panose="020F0502020204030204" pitchFamily="34" charset="0"/>
              </a:rPr>
              <a:t>locazioni a uso abitativo per finalità turistiche</a:t>
            </a:r>
            <a:r>
              <a:rPr lang="it-IT" altLang="it-IT" sz="1600" b="1" dirty="0">
                <a:solidFill>
                  <a:schemeClr val="tx1">
                    <a:lumMod val="65000"/>
                    <a:lumOff val="35000"/>
                  </a:schemeClr>
                </a:solidFill>
                <a:latin typeface="+mj-lt"/>
                <a:cs typeface="Calibri" panose="020F0502020204030204" pitchFamily="34" charset="0"/>
              </a:rPr>
              <a:t>" secondo cui “gli alloggi locati esclusivamente per finalità turistiche, in qualsiasi luogo ubicati, sono regolati dalle disposizioni del Codice civile in tema di locazione, e in particolare dagli articoli 1571 e seguenti”, prevedendo, tuttavia, la regolamentazione di alcuni aspetti giuridici particolari.</a:t>
            </a:r>
          </a:p>
          <a:p>
            <a:endParaRPr lang="it-IT" dirty="0"/>
          </a:p>
        </p:txBody>
      </p:sp>
    </p:spTree>
    <p:extLst>
      <p:ext uri="{BB962C8B-B14F-4D97-AF65-F5344CB8AC3E}">
        <p14:creationId xmlns:p14="http://schemas.microsoft.com/office/powerpoint/2010/main" val="4088656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31</a:t>
            </a:fld>
            <a:endParaRPr lang="it-IT" noProof="0" dirty="0"/>
          </a:p>
        </p:txBody>
      </p:sp>
      <p:sp>
        <p:nvSpPr>
          <p:cNvPr id="4" name="Segnaposto contenuto 3"/>
          <p:cNvSpPr>
            <a:spLocks noGrp="1"/>
          </p:cNvSpPr>
          <p:nvPr>
            <p:ph idx="1"/>
          </p:nvPr>
        </p:nvSpPr>
        <p:spPr>
          <a:xfrm>
            <a:off x="3325677" y="1811556"/>
            <a:ext cx="5719211" cy="4351338"/>
          </a:xfrm>
        </p:spPr>
        <p:txBody>
          <a:bodyPr/>
          <a:lstStyle/>
          <a:p>
            <a:pPr algn="ctr">
              <a:buFontTx/>
              <a:buNone/>
              <a:defRPr/>
            </a:pPr>
            <a:r>
              <a:rPr lang="it-IT" altLang="it-IT" b="1" i="1" dirty="0">
                <a:solidFill>
                  <a:schemeClr val="tx1">
                    <a:lumMod val="65000"/>
                    <a:lumOff val="35000"/>
                  </a:schemeClr>
                </a:solidFill>
                <a:latin typeface="+mj-lt"/>
                <a:cs typeface="Calibri" panose="020F0502020204030204" pitchFamily="34" charset="0"/>
              </a:rPr>
              <a:t>Il</a:t>
            </a:r>
            <a:r>
              <a:rPr lang="it-IT" altLang="it-IT" b="1" i="1" dirty="0">
                <a:latin typeface="+mj-lt"/>
                <a:cs typeface="Calibri" panose="020F0502020204030204" pitchFamily="34" charset="0"/>
              </a:rPr>
              <a:t> </a:t>
            </a:r>
            <a:r>
              <a:rPr lang="it-IT" altLang="it-IT" b="1" i="1" dirty="0">
                <a:solidFill>
                  <a:schemeClr val="accent3"/>
                </a:solidFill>
                <a:latin typeface="+mj-lt"/>
                <a:cs typeface="Calibri" panose="020F0502020204030204" pitchFamily="34" charset="0"/>
              </a:rPr>
              <a:t>contratto di locazione a uso abitativo per finalità turistica </a:t>
            </a:r>
            <a:r>
              <a:rPr lang="it-IT" altLang="it-IT" b="1" i="1" dirty="0">
                <a:solidFill>
                  <a:schemeClr val="tx1">
                    <a:lumMod val="65000"/>
                    <a:lumOff val="35000"/>
                  </a:schemeClr>
                </a:solidFill>
                <a:latin typeface="+mj-lt"/>
                <a:cs typeface="Calibri" panose="020F0502020204030204" pitchFamily="34" charset="0"/>
              </a:rPr>
              <a:t>è un particolare contratto di locazione con </a:t>
            </a:r>
            <a:r>
              <a:rPr lang="it-IT" altLang="it-IT" b="1" i="1" dirty="0">
                <a:solidFill>
                  <a:schemeClr val="accent3"/>
                </a:solidFill>
                <a:latin typeface="+mj-lt"/>
                <a:cs typeface="Calibri" panose="020F0502020204030204" pitchFamily="34" charset="0"/>
              </a:rPr>
              <a:t>durata limitata nel tempo</a:t>
            </a:r>
            <a:r>
              <a:rPr lang="it-IT" altLang="it-IT" b="1" i="1" dirty="0">
                <a:solidFill>
                  <a:schemeClr val="tx1">
                    <a:lumMod val="65000"/>
                    <a:lumOff val="35000"/>
                  </a:schemeClr>
                </a:solidFill>
                <a:latin typeface="+mj-lt"/>
                <a:cs typeface="Calibri" panose="020F0502020204030204" pitchFamily="34" charset="0"/>
              </a:rPr>
              <a:t>, il cui scopo è quello di soddisfare </a:t>
            </a:r>
            <a:r>
              <a:rPr lang="it-IT" altLang="it-IT" b="1" i="1" dirty="0">
                <a:solidFill>
                  <a:schemeClr val="accent3"/>
                </a:solidFill>
                <a:latin typeface="+mj-lt"/>
                <a:cs typeface="Calibri" panose="020F0502020204030204" pitchFamily="34" charset="0"/>
              </a:rPr>
              <a:t>esigenze abitative temporanee con finalità esclusivamente turistica</a:t>
            </a:r>
            <a:r>
              <a:rPr lang="it-IT" altLang="it-IT" b="1" i="1" dirty="0">
                <a:latin typeface="+mj-lt"/>
                <a:cs typeface="Calibri" panose="020F0502020204030204" pitchFamily="34" charset="0"/>
              </a:rPr>
              <a:t>.</a:t>
            </a:r>
            <a:endParaRPr lang="it-IT" altLang="it-IT" b="1" dirty="0">
              <a:latin typeface="+mj-lt"/>
              <a:cs typeface="Calibri" panose="020F0502020204030204" pitchFamily="34" charset="0"/>
            </a:endParaRPr>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0" y="3373195"/>
            <a:ext cx="10800590" cy="2092881"/>
          </a:xfrm>
          <a:prstGeom prst="rect">
            <a:avLst/>
          </a:prstGeom>
          <a:noFill/>
        </p:spPr>
        <p:txBody>
          <a:bodyPr wrap="square" rtlCol="0">
            <a:spAutoFit/>
          </a:bodyPr>
          <a:lstStyle/>
          <a:p>
            <a:pPr algn="just">
              <a:buFontTx/>
              <a:buNone/>
              <a:defRPr/>
            </a:pPr>
            <a:r>
              <a:rPr lang="it-IT" altLang="it-IT" sz="1600" b="1" dirty="0">
                <a:solidFill>
                  <a:schemeClr val="tx1">
                    <a:lumMod val="65000"/>
                    <a:lumOff val="35000"/>
                  </a:schemeClr>
                </a:solidFill>
                <a:latin typeface="+mj-lt"/>
                <a:cs typeface="Calibri" panose="020F0502020204030204" pitchFamily="34" charset="0"/>
              </a:rPr>
              <a:t>Si tratta di un contratto consensuale a effetti obbligatori per mezzo del quale il </a:t>
            </a:r>
            <a:r>
              <a:rPr lang="it-IT" altLang="it-IT" sz="1600" b="1" dirty="0">
                <a:solidFill>
                  <a:schemeClr val="accent3"/>
                </a:solidFill>
                <a:latin typeface="+mj-lt"/>
                <a:cs typeface="Calibri" panose="020F0502020204030204" pitchFamily="34" charset="0"/>
              </a:rPr>
              <a:t>locatore</a:t>
            </a:r>
            <a:r>
              <a:rPr lang="it-IT" altLang="it-IT" sz="1600" b="1" dirty="0">
                <a:latin typeface="+mj-lt"/>
                <a:cs typeface="Calibri" panose="020F0502020204030204" pitchFamily="34" charset="0"/>
              </a:rPr>
              <a:t> </a:t>
            </a:r>
            <a:r>
              <a:rPr lang="it-IT" altLang="it-IT" sz="1600" b="1" dirty="0">
                <a:solidFill>
                  <a:schemeClr val="tx1">
                    <a:lumMod val="65000"/>
                    <a:lumOff val="35000"/>
                  </a:schemeClr>
                </a:solidFill>
                <a:latin typeface="+mj-lt"/>
                <a:cs typeface="Calibri" panose="020F0502020204030204" pitchFamily="34" charset="0"/>
              </a:rPr>
              <a:t>si obbliga a concedere al </a:t>
            </a:r>
            <a:r>
              <a:rPr lang="it-IT" altLang="it-IT" sz="1600" b="1" dirty="0">
                <a:solidFill>
                  <a:schemeClr val="accent3"/>
                </a:solidFill>
                <a:latin typeface="+mj-lt"/>
                <a:cs typeface="Calibri" panose="020F0502020204030204" pitchFamily="34" charset="0"/>
              </a:rPr>
              <a:t>conduttore-turista </a:t>
            </a:r>
            <a:r>
              <a:rPr lang="it-IT" altLang="it-IT" sz="1600" b="1" dirty="0">
                <a:solidFill>
                  <a:schemeClr val="tx1">
                    <a:lumMod val="65000"/>
                    <a:lumOff val="35000"/>
                  </a:schemeClr>
                </a:solidFill>
                <a:latin typeface="+mj-lt"/>
                <a:cs typeface="Calibri" panose="020F0502020204030204" pitchFamily="34" charset="0"/>
              </a:rPr>
              <a:t>un diritto personale di godimento su un immobile per il fine di una vacanza, in cambio di un corrispettivo.</a:t>
            </a:r>
          </a:p>
          <a:p>
            <a:pPr algn="just">
              <a:buFontTx/>
              <a:buNone/>
              <a:defRPr/>
            </a:pPr>
            <a:r>
              <a:rPr lang="it-IT" altLang="it-IT" sz="1600" b="1" dirty="0">
                <a:solidFill>
                  <a:schemeClr val="tx1">
                    <a:lumMod val="65000"/>
                    <a:lumOff val="35000"/>
                  </a:schemeClr>
                </a:solidFill>
                <a:latin typeface="+mj-lt"/>
                <a:cs typeface="Calibri" panose="020F0502020204030204" pitchFamily="34" charset="0"/>
              </a:rPr>
              <a:t>La locazione deve avere come oggetto esclusivamente il godimento dell'immobile, </a:t>
            </a:r>
            <a:r>
              <a:rPr lang="it-IT" altLang="it-IT" sz="1600" b="1" dirty="0">
                <a:solidFill>
                  <a:schemeClr val="accent3"/>
                </a:solidFill>
                <a:latin typeface="+mj-lt"/>
                <a:cs typeface="Calibri" panose="020F0502020204030204" pitchFamily="34" charset="0"/>
              </a:rPr>
              <a:t>senza la fornitura di servizi </a:t>
            </a:r>
            <a:r>
              <a:rPr lang="it-IT" altLang="it-IT" sz="1600" b="1" dirty="0">
                <a:solidFill>
                  <a:schemeClr val="tx1">
                    <a:lumMod val="65000"/>
                    <a:lumOff val="35000"/>
                  </a:schemeClr>
                </a:solidFill>
                <a:latin typeface="+mj-lt"/>
                <a:cs typeface="Calibri" panose="020F0502020204030204" pitchFamily="34" charset="0"/>
              </a:rPr>
              <a:t>quali la pulizia, il cambio della biancheria o la preparazione dei pasti, perché </a:t>
            </a:r>
            <a:r>
              <a:rPr lang="it-IT" altLang="it-IT" sz="1600" b="1" dirty="0">
                <a:solidFill>
                  <a:schemeClr val="accent3"/>
                </a:solidFill>
                <a:latin typeface="+mj-lt"/>
                <a:cs typeface="Calibri" panose="020F0502020204030204" pitchFamily="34" charset="0"/>
              </a:rPr>
              <a:t>altrimenti essa si configurerebbe in altre fattispecie contrattuali, come per esempio l'affittacamere, </a:t>
            </a:r>
            <a:r>
              <a:rPr lang="it-IT" altLang="it-IT" sz="1600" b="1" dirty="0">
                <a:solidFill>
                  <a:schemeClr val="tx1">
                    <a:lumMod val="65000"/>
                    <a:lumOff val="35000"/>
                  </a:schemeClr>
                </a:solidFill>
                <a:latin typeface="+mj-lt"/>
                <a:cs typeface="Calibri" panose="020F0502020204030204" pitchFamily="34" charset="0"/>
              </a:rPr>
              <a:t>e sarebbe sottoposta a una disciplina diversa, soprattutto dal punto di vista fiscale.</a:t>
            </a:r>
          </a:p>
          <a:p>
            <a:endParaRPr lang="it-IT" dirty="0"/>
          </a:p>
        </p:txBody>
      </p:sp>
    </p:spTree>
    <p:extLst>
      <p:ext uri="{BB962C8B-B14F-4D97-AF65-F5344CB8AC3E}">
        <p14:creationId xmlns:p14="http://schemas.microsoft.com/office/powerpoint/2010/main" val="287507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32</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0" y="2197538"/>
            <a:ext cx="10800590" cy="3170099"/>
          </a:xfrm>
          <a:prstGeom prst="rect">
            <a:avLst/>
          </a:prstGeom>
          <a:noFill/>
        </p:spPr>
        <p:txBody>
          <a:bodyPr wrap="square" rtlCol="0">
            <a:spAutoFit/>
          </a:bodyPr>
          <a:lstStyle/>
          <a:p>
            <a:pPr algn="just">
              <a:spcBef>
                <a:spcPts val="0"/>
              </a:spcBef>
              <a:buFontTx/>
              <a:buNone/>
              <a:defRPr/>
            </a:pPr>
            <a:r>
              <a:rPr lang="it-IT" altLang="it-IT" sz="1600" b="1" dirty="0">
                <a:solidFill>
                  <a:schemeClr val="accent3"/>
                </a:solidFill>
                <a:latin typeface="+mj-lt"/>
                <a:cs typeface="Calibri" panose="020F0502020204030204" pitchFamily="34" charset="0"/>
              </a:rPr>
              <a:t>Registrazione. Se la durata supera i 30 giorni</a:t>
            </a:r>
            <a:r>
              <a:rPr lang="it-IT" altLang="it-IT" sz="1600" b="1" dirty="0">
                <a:solidFill>
                  <a:schemeClr val="tx1">
                    <a:lumMod val="65000"/>
                    <a:lumOff val="35000"/>
                  </a:schemeClr>
                </a:solidFill>
                <a:latin typeface="+mj-lt"/>
                <a:cs typeface="Calibri" panose="020F0502020204030204" pitchFamily="34" charset="0"/>
              </a:rPr>
              <a:t>, il proprietario deve provvedere a registrare il contratto, pagare le imposte e comunicare all'autorità di Pubblica sicurezza i dati relativi al conduttore dell'immobile.</a:t>
            </a:r>
          </a:p>
          <a:p>
            <a:pPr algn="just">
              <a:spcBef>
                <a:spcPts val="0"/>
              </a:spcBef>
              <a:buFontTx/>
              <a:buNone/>
              <a:defRPr/>
            </a:pPr>
            <a:r>
              <a:rPr lang="it-IT" altLang="it-IT" sz="1600" b="1" dirty="0">
                <a:solidFill>
                  <a:schemeClr val="accent3"/>
                </a:solidFill>
                <a:latin typeface="+mj-lt"/>
                <a:cs typeface="Calibri" panose="020F0502020204030204" pitchFamily="34" charset="0"/>
              </a:rPr>
              <a:t>Ritenuta fiscale</a:t>
            </a:r>
            <a:r>
              <a:rPr lang="it-IT" altLang="it-IT" sz="1600" b="1" dirty="0">
                <a:solidFill>
                  <a:schemeClr val="tx1">
                    <a:lumMod val="65000"/>
                    <a:lumOff val="35000"/>
                  </a:schemeClr>
                </a:solidFill>
                <a:latin typeface="+mj-lt"/>
                <a:cs typeface="Calibri" panose="020F0502020204030204" pitchFamily="34" charset="0"/>
              </a:rPr>
              <a:t>. Nell'ipotesi di contratti con </a:t>
            </a:r>
            <a:r>
              <a:rPr lang="it-IT" altLang="it-IT" sz="1600" b="1" dirty="0">
                <a:solidFill>
                  <a:schemeClr val="accent3"/>
                </a:solidFill>
                <a:latin typeface="+mj-lt"/>
                <a:cs typeface="Calibri" panose="020F0502020204030204" pitchFamily="34" charset="0"/>
              </a:rPr>
              <a:t>durata inferiore ai 30 giorni cessano gli obblighi di registrazione e comunicazione</a:t>
            </a:r>
            <a:r>
              <a:rPr lang="it-IT" altLang="it-IT" sz="1600" b="1" dirty="0">
                <a:solidFill>
                  <a:schemeClr val="tx1">
                    <a:lumMod val="65000"/>
                    <a:lumOff val="35000"/>
                  </a:schemeClr>
                </a:solidFill>
                <a:latin typeface="+mj-lt"/>
                <a:cs typeface="Calibri" panose="020F0502020204030204" pitchFamily="34" charset="0"/>
              </a:rPr>
              <a:t>, tuttavia al fine di evitare il mancato pagamento delle imposte da parte dei proprietari, a partire dal 1° giugno 2017 </a:t>
            </a:r>
            <a:r>
              <a:rPr lang="it-IT" altLang="it-IT" sz="1600" b="1" dirty="0">
                <a:solidFill>
                  <a:schemeClr val="accent3"/>
                </a:solidFill>
                <a:latin typeface="+mj-lt"/>
                <a:cs typeface="Calibri" panose="020F0502020204030204" pitchFamily="34" charset="0"/>
              </a:rPr>
              <a:t>i soggetti che esercitano attività di intermediazione immobiliare</a:t>
            </a:r>
            <a:r>
              <a:rPr lang="it-IT" altLang="it-IT" sz="1600" b="1" dirty="0">
                <a:solidFill>
                  <a:schemeClr val="tx1">
                    <a:lumMod val="65000"/>
                    <a:lumOff val="35000"/>
                  </a:schemeClr>
                </a:solidFill>
                <a:latin typeface="+mj-lt"/>
                <a:cs typeface="Calibri" panose="020F0502020204030204" pitchFamily="34" charset="0"/>
              </a:rPr>
              <a:t>, nonché quelli che gestiscono </a:t>
            </a:r>
            <a:r>
              <a:rPr lang="it-IT" altLang="it-IT" sz="1600" b="1" dirty="0">
                <a:solidFill>
                  <a:schemeClr val="accent3"/>
                </a:solidFill>
                <a:latin typeface="+mj-lt"/>
                <a:cs typeface="Calibri" panose="020F0502020204030204" pitchFamily="34" charset="0"/>
              </a:rPr>
              <a:t>portali telematici </a:t>
            </a:r>
            <a:r>
              <a:rPr lang="it-IT" altLang="it-IT" sz="1600" b="1" dirty="0">
                <a:solidFill>
                  <a:schemeClr val="tx1">
                    <a:lumMod val="65000"/>
                    <a:lumOff val="35000"/>
                  </a:schemeClr>
                </a:solidFill>
                <a:latin typeface="+mj-lt"/>
                <a:cs typeface="Calibri" panose="020F0502020204030204" pitchFamily="34" charset="0"/>
              </a:rPr>
              <a:t>che mettono in contatto persone in cerca di un immobile con persone che dispongono di unità immobiliari da locare, sono obbligati a effettuare una </a:t>
            </a:r>
            <a:r>
              <a:rPr lang="it-IT" altLang="it-IT" sz="1600" b="1" dirty="0">
                <a:solidFill>
                  <a:schemeClr val="accent3"/>
                </a:solidFill>
                <a:latin typeface="+mj-lt"/>
                <a:cs typeface="Calibri" panose="020F0502020204030204" pitchFamily="34" charset="0"/>
              </a:rPr>
              <a:t>ritenuta del 21% sull'ammontare dei canoni corrisposti</a:t>
            </a:r>
            <a:r>
              <a:rPr lang="it-IT" altLang="it-IT" sz="1600" b="1" dirty="0">
                <a:solidFill>
                  <a:schemeClr val="tx1">
                    <a:lumMod val="65000"/>
                    <a:lumOff val="35000"/>
                  </a:schemeClr>
                </a:solidFill>
                <a:latin typeface="+mj-lt"/>
                <a:cs typeface="Calibri" panose="020F0502020204030204" pitchFamily="34" charset="0"/>
              </a:rPr>
              <a:t>.</a:t>
            </a:r>
          </a:p>
          <a:p>
            <a:pPr algn="just">
              <a:spcBef>
                <a:spcPts val="0"/>
              </a:spcBef>
              <a:buFontTx/>
              <a:buNone/>
              <a:defRPr/>
            </a:pPr>
            <a:r>
              <a:rPr lang="it-IT" altLang="it-IT" sz="1600" b="1" dirty="0">
                <a:solidFill>
                  <a:schemeClr val="accent3"/>
                </a:solidFill>
                <a:latin typeface="+mj-lt"/>
                <a:cs typeface="Calibri" panose="020F0502020204030204" pitchFamily="34" charset="0"/>
              </a:rPr>
              <a:t>Comunicazione all'Agenzia delle entrate. </a:t>
            </a:r>
            <a:r>
              <a:rPr lang="it-IT" altLang="it-IT" sz="1600" b="1" dirty="0">
                <a:solidFill>
                  <a:schemeClr val="tx1">
                    <a:lumMod val="65000"/>
                    <a:lumOff val="35000"/>
                  </a:schemeClr>
                </a:solidFill>
                <a:latin typeface="+mj-lt"/>
                <a:cs typeface="Calibri" panose="020F0502020204030204" pitchFamily="34" charset="0"/>
              </a:rPr>
              <a:t>Inoltre gli stessi soggetti devono comunicare all'Agenzia delle entrate: il nome, cognome e codice fiscale del locatore, la durata del contratto, l'importo del corrispettivo lordo e l'indirizzo dell'immobile. </a:t>
            </a:r>
          </a:p>
          <a:p>
            <a:endParaRPr lang="it-IT" dirty="0"/>
          </a:p>
        </p:txBody>
      </p:sp>
    </p:spTree>
    <p:extLst>
      <p:ext uri="{BB962C8B-B14F-4D97-AF65-F5344CB8AC3E}">
        <p14:creationId xmlns:p14="http://schemas.microsoft.com/office/powerpoint/2010/main" val="2852835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rtl="0"/>
            <a:r>
              <a:rPr lang="it-IT" noProof="0"/>
              <a:t>AGGIUNGERE UN PIÈ DI PAGINA</a:t>
            </a:r>
            <a:endParaRPr lang="it-IT" noProof="0" dirty="0"/>
          </a:p>
        </p:txBody>
      </p:sp>
      <p:sp>
        <p:nvSpPr>
          <p:cNvPr id="4" name="Segnaposto numero diapositiva 3"/>
          <p:cNvSpPr>
            <a:spLocks noGrp="1"/>
          </p:cNvSpPr>
          <p:nvPr>
            <p:ph type="sldNum" sz="quarter" idx="12"/>
          </p:nvPr>
        </p:nvSpPr>
        <p:spPr/>
        <p:txBody>
          <a:bodyPr/>
          <a:lstStyle/>
          <a:p>
            <a:pPr rtl="0"/>
            <a:fld id="{D495E168-DA5E-4888-8D8A-92B118324C14}" type="slidenum">
              <a:rPr lang="it-IT" noProof="0" smtClean="0"/>
              <a:t>33</a:t>
            </a:fld>
            <a:endParaRPr lang="it-IT" noProof="0" dirty="0"/>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4764" r="4764"/>
          <a:stretch>
            <a:fillRect/>
          </a:stretch>
        </p:blipFill>
        <p:spPr/>
      </p:pic>
      <p:sp>
        <p:nvSpPr>
          <p:cNvPr id="12" name="Rettangolo arrotondato 11"/>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2" name="Segnaposto testo 1"/>
          <p:cNvSpPr>
            <a:spLocks noGrp="1"/>
          </p:cNvSpPr>
          <p:nvPr>
            <p:ph type="body" sz="half" idx="2"/>
          </p:nvPr>
        </p:nvSpPr>
        <p:spPr>
          <a:xfrm>
            <a:off x="404949" y="2356700"/>
            <a:ext cx="5747657" cy="3512287"/>
          </a:xfrm>
        </p:spPr>
        <p:txBody>
          <a:bodyPr>
            <a:normAutofit/>
          </a:bodyPr>
          <a:lstStyle/>
          <a:p>
            <a:pPr algn="just">
              <a:spcBef>
                <a:spcPts val="0"/>
              </a:spcBef>
              <a:defRPr/>
            </a:pPr>
            <a:r>
              <a:rPr lang="it-IT" altLang="it-IT" b="1" i="1" dirty="0">
                <a:solidFill>
                  <a:schemeClr val="accent3"/>
                </a:solidFill>
                <a:latin typeface="+mj-lt"/>
                <a:cs typeface="Calibri" panose="020F0502020204030204" pitchFamily="34" charset="0"/>
              </a:rPr>
              <a:t>Osserva la realtà. </a:t>
            </a:r>
            <a:r>
              <a:rPr lang="it-IT" altLang="it-IT" b="1" i="1" dirty="0">
                <a:solidFill>
                  <a:schemeClr val="tx1">
                    <a:lumMod val="65000"/>
                    <a:lumOff val="35000"/>
                  </a:schemeClr>
                </a:solidFill>
                <a:latin typeface="+mj-lt"/>
                <a:cs typeface="Calibri" panose="020F0502020204030204" pitchFamily="34" charset="0"/>
              </a:rPr>
              <a:t>Secondo l'Istat ogni anno in Italia si realizzano 400 milioni di pernottamenti, ma l'Istituto stima che in realtà i pernottamenti effettivi siano almeno un miliardo. É questa la denuncia presentata da </a:t>
            </a:r>
            <a:r>
              <a:rPr lang="it-IT" altLang="it-IT" b="1" i="1" dirty="0" err="1">
                <a:solidFill>
                  <a:schemeClr val="tx1">
                    <a:lumMod val="65000"/>
                    <a:lumOff val="35000"/>
                  </a:schemeClr>
                </a:solidFill>
                <a:latin typeface="+mj-lt"/>
                <a:cs typeface="Calibri" panose="020F0502020204030204" pitchFamily="34" charset="0"/>
              </a:rPr>
              <a:t>Federalberghi</a:t>
            </a:r>
            <a:r>
              <a:rPr lang="it-IT" altLang="it-IT" b="1" i="1" dirty="0">
                <a:solidFill>
                  <a:schemeClr val="tx1">
                    <a:lumMod val="65000"/>
                    <a:lumOff val="35000"/>
                  </a:schemeClr>
                </a:solidFill>
                <a:latin typeface="+mj-lt"/>
                <a:cs typeface="Calibri" panose="020F0502020204030204" pitchFamily="34" charset="0"/>
              </a:rPr>
              <a:t>, che calcola come ci siano circa 600 milioni di pernottamenti annuali non rilevati, nel sommerso, che generano un'evasione fiscale pari a quasi 4 miliardi di euro, a cui sommare almeno altri 200 milioni di euro per il mancato pagamento della tassa di soggiorno.</a:t>
            </a:r>
          </a:p>
          <a:p>
            <a:pPr algn="just">
              <a:spcBef>
                <a:spcPct val="0"/>
              </a:spcBef>
              <a:defRPr/>
            </a:pPr>
            <a:r>
              <a:rPr lang="it-IT" altLang="it-IT" b="1" dirty="0">
                <a:solidFill>
                  <a:schemeClr val="tx1">
                    <a:lumMod val="65000"/>
                    <a:lumOff val="35000"/>
                  </a:schemeClr>
                </a:solidFill>
                <a:latin typeface="+mj-lt"/>
                <a:cs typeface="Arial" panose="020B0604020202020204" pitchFamily="34" charset="0"/>
              </a:rPr>
              <a:t> </a:t>
            </a:r>
          </a:p>
        </p:txBody>
      </p:sp>
    </p:spTree>
    <p:extLst>
      <p:ext uri="{BB962C8B-B14F-4D97-AF65-F5344CB8AC3E}">
        <p14:creationId xmlns:p14="http://schemas.microsoft.com/office/powerpoint/2010/main" val="4133435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2" name="Titolo 1"/>
          <p:cNvSpPr>
            <a:spLocks noGrp="1"/>
          </p:cNvSpPr>
          <p:nvPr>
            <p:ph type="title"/>
          </p:nvPr>
        </p:nvSpPr>
        <p:spPr>
          <a:xfrm>
            <a:off x="933410" y="1702638"/>
            <a:ext cx="5690680" cy="1517356"/>
          </a:xfrm>
        </p:spPr>
        <p:txBody>
          <a:bodyPr/>
          <a:lstStyle/>
          <a:p>
            <a:r>
              <a:rPr lang="en-US" altLang="it-IT" sz="4400" dirty="0">
                <a:solidFill>
                  <a:srgbClr val="197DCE"/>
                </a:solidFill>
              </a:rPr>
              <a:t>Come </a:t>
            </a:r>
            <a:r>
              <a:rPr lang="en-US" altLang="it-IT" sz="4400" dirty="0" err="1">
                <a:solidFill>
                  <a:srgbClr val="197DCE"/>
                </a:solidFill>
              </a:rPr>
              <a:t>evitare</a:t>
            </a:r>
            <a:r>
              <a:rPr lang="en-US" altLang="it-IT" sz="4400" dirty="0">
                <a:solidFill>
                  <a:srgbClr val="197DCE"/>
                </a:solidFill>
              </a:rPr>
              <a:t> le </a:t>
            </a:r>
            <a:r>
              <a:rPr lang="en-US" altLang="it-IT" sz="4400" dirty="0" err="1">
                <a:solidFill>
                  <a:srgbClr val="197DCE"/>
                </a:solidFill>
              </a:rPr>
              <a:t>truffe</a:t>
            </a:r>
            <a:r>
              <a:rPr lang="en-US" altLang="it-IT" sz="4400" dirty="0">
                <a:solidFill>
                  <a:srgbClr val="197DCE"/>
                </a:solidFill>
              </a:rPr>
              <a:t> </a:t>
            </a:r>
            <a:r>
              <a:rPr lang="en-US" altLang="it-IT" sz="4400" dirty="0" err="1">
                <a:solidFill>
                  <a:srgbClr val="197DCE"/>
                </a:solidFill>
              </a:rPr>
              <a:t>nelle</a:t>
            </a:r>
            <a:r>
              <a:rPr lang="en-US" altLang="it-IT" sz="4400" dirty="0">
                <a:solidFill>
                  <a:srgbClr val="197DCE"/>
                </a:solidFill>
              </a:rPr>
              <a:t> case </a:t>
            </a:r>
            <a:r>
              <a:rPr lang="en-US" altLang="it-IT" sz="4400" dirty="0" err="1">
                <a:solidFill>
                  <a:srgbClr val="197DCE"/>
                </a:solidFill>
              </a:rPr>
              <a:t>vacanze</a:t>
            </a:r>
            <a:r>
              <a:rPr lang="en-US" altLang="it-IT" sz="4400" dirty="0">
                <a:solidFill>
                  <a:srgbClr val="197DCE"/>
                </a:solidFill>
              </a:rPr>
              <a:t>?</a:t>
            </a:r>
            <a:br>
              <a:rPr lang="en-US" altLang="it-IT" dirty="0">
                <a:solidFill>
                  <a:schemeClr val="tx1"/>
                </a:solidFill>
                <a:effectLst>
                  <a:outerShdw blurRad="38100" dist="38100" dir="2700000" algn="tl">
                    <a:srgbClr val="FFFFFF"/>
                  </a:outerShdw>
                </a:effectLst>
              </a:rPr>
            </a:br>
            <a:endParaRPr lang="it-IT" dirty="0"/>
          </a:p>
        </p:txBody>
      </p:sp>
      <p:pic>
        <p:nvPicPr>
          <p:cNvPr id="5" name="Immagine 4">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7"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721531"/>
            <a:ext cx="3765718"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51331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35</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0" y="1876202"/>
            <a:ext cx="10382579" cy="3816429"/>
          </a:xfrm>
          <a:prstGeom prst="rect">
            <a:avLst/>
          </a:prstGeom>
          <a:noFill/>
        </p:spPr>
        <p:txBody>
          <a:bodyPr wrap="square" rtlCol="0">
            <a:spAutoFit/>
          </a:bodyPr>
          <a:lstStyle/>
          <a:p>
            <a:r>
              <a:rPr lang="it-IT" sz="1600" b="1" dirty="0">
                <a:solidFill>
                  <a:schemeClr val="tx1">
                    <a:lumMod val="65000"/>
                    <a:lumOff val="35000"/>
                  </a:schemeClr>
                </a:solidFill>
                <a:latin typeface="+mj-lt"/>
              </a:rPr>
              <a:t>1. IMMAGINI REALISTICHE, COMPLETE E NON TROPPO PATINATE</a:t>
            </a:r>
          </a:p>
          <a:p>
            <a:r>
              <a:rPr lang="it-IT" sz="1600" b="1" dirty="0">
                <a:solidFill>
                  <a:schemeClr val="tx1">
                    <a:lumMod val="65000"/>
                    <a:lumOff val="35000"/>
                  </a:schemeClr>
                </a:solidFill>
                <a:latin typeface="+mj-lt"/>
              </a:rPr>
              <a:t>Per verificare la coerenza e veridicità tra immagini e case, utilizzare un motore di ricerca web di immagini su cui caricare le foto presenti nell’annuncio e controllare che non si tratti di foto da repertorio ma di scatti di una casa reale.</a:t>
            </a:r>
          </a:p>
          <a:p>
            <a:endParaRPr lang="it-IT" sz="1600" b="1" dirty="0">
              <a:solidFill>
                <a:schemeClr val="tx1">
                  <a:lumMod val="65000"/>
                  <a:lumOff val="35000"/>
                </a:schemeClr>
              </a:solidFill>
              <a:latin typeface="+mj-lt"/>
            </a:endParaRPr>
          </a:p>
          <a:p>
            <a:r>
              <a:rPr lang="it-IT" sz="1600" b="1" dirty="0">
                <a:solidFill>
                  <a:schemeClr val="tx1">
                    <a:lumMod val="65000"/>
                    <a:lumOff val="35000"/>
                  </a:schemeClr>
                </a:solidFill>
                <a:latin typeface="+mj-lt"/>
              </a:rPr>
              <a:t>2. DESCRIZIONE COMPLETA E DETTAGLIATA DELL’IMMOBILE</a:t>
            </a:r>
          </a:p>
          <a:p>
            <a:r>
              <a:rPr lang="it-IT" sz="1600" b="1" dirty="0">
                <a:solidFill>
                  <a:schemeClr val="tx1">
                    <a:lumMod val="65000"/>
                    <a:lumOff val="35000"/>
                  </a:schemeClr>
                </a:solidFill>
                <a:latin typeface="+mj-lt"/>
              </a:rPr>
              <a:t>Per capire se l’immobile e la zona (distanza dal mare, posizione centrale…) corrispondono alla descrizione fatta nell’annuncio, cercare la strada indicata sulle mappe disponibili nel web e, una volta trovato il luogo esatto, visualizzarlo tramite satellite.	</a:t>
            </a:r>
          </a:p>
          <a:p>
            <a:r>
              <a:rPr lang="it-IT" sz="1600" b="1" dirty="0">
                <a:solidFill>
                  <a:schemeClr val="tx1">
                    <a:lumMod val="65000"/>
                    <a:lumOff val="35000"/>
                  </a:schemeClr>
                </a:solidFill>
                <a:latin typeface="+mj-lt"/>
              </a:rPr>
              <a:t>  </a:t>
            </a:r>
          </a:p>
          <a:p>
            <a:r>
              <a:rPr lang="it-IT" sz="1600" b="1" dirty="0">
                <a:solidFill>
                  <a:schemeClr val="tx1">
                    <a:lumMod val="65000"/>
                    <a:lumOff val="35000"/>
                  </a:schemeClr>
                </a:solidFill>
                <a:latin typeface="+mj-lt"/>
              </a:rPr>
              <a:t>3. CONTATTARE L’INSERZIONISTA VIA CHAT   </a:t>
            </a:r>
          </a:p>
          <a:p>
            <a:r>
              <a:rPr lang="it-IT" sz="1600" b="1" dirty="0">
                <a:solidFill>
                  <a:schemeClr val="tx1">
                    <a:lumMod val="65000"/>
                    <a:lumOff val="35000"/>
                  </a:schemeClr>
                </a:solidFill>
                <a:latin typeface="+mj-lt"/>
              </a:rPr>
              <a:t>Per conferme ulteriori, prendere contatto con l'inserzionista tramite la chat della piattaforma, chiedere informazioni e foto aggiuntive sull'immobile e approfondire con una chiacchierata chiedendo il numero di telefono, possibilmente fisso.</a:t>
            </a:r>
          </a:p>
          <a:p>
            <a:endParaRPr lang="it-IT" dirty="0"/>
          </a:p>
        </p:txBody>
      </p:sp>
      <p:sp>
        <p:nvSpPr>
          <p:cNvPr id="12" name="CasellaDiTesto 11"/>
          <p:cNvSpPr txBox="1"/>
          <p:nvPr/>
        </p:nvSpPr>
        <p:spPr>
          <a:xfrm>
            <a:off x="812290" y="432792"/>
            <a:ext cx="8710533" cy="1200329"/>
          </a:xfrm>
          <a:prstGeom prst="rect">
            <a:avLst/>
          </a:prstGeom>
          <a:noFill/>
        </p:spPr>
        <p:txBody>
          <a:bodyPr wrap="square" rtlCol="0">
            <a:spAutoFit/>
          </a:bodyPr>
          <a:lstStyle/>
          <a:p>
            <a:pPr algn="just"/>
            <a:r>
              <a:rPr lang="it-IT" b="1" dirty="0">
                <a:solidFill>
                  <a:schemeClr val="accent1"/>
                </a:solidFill>
                <a:latin typeface="+mj-lt"/>
              </a:rPr>
              <a:t>Ecco la guida di 8 regole per programmare e vivere una vacanza in sicurezza realizzata da Subito, Polizia Postale e delle Comunicazioni e UNC - Unione Nazionale Consumatori:</a:t>
            </a:r>
          </a:p>
          <a:p>
            <a:endParaRPr lang="it-IT" dirty="0"/>
          </a:p>
        </p:txBody>
      </p:sp>
    </p:spTree>
    <p:extLst>
      <p:ext uri="{BB962C8B-B14F-4D97-AF65-F5344CB8AC3E}">
        <p14:creationId xmlns:p14="http://schemas.microsoft.com/office/powerpoint/2010/main" val="3759425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36</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0" y="1876202"/>
            <a:ext cx="10382579" cy="3077766"/>
          </a:xfrm>
          <a:prstGeom prst="rect">
            <a:avLst/>
          </a:prstGeom>
          <a:noFill/>
        </p:spPr>
        <p:txBody>
          <a:bodyPr wrap="square" rtlCol="0">
            <a:spAutoFit/>
          </a:bodyPr>
          <a:lstStyle/>
          <a:p>
            <a:pPr algn="just"/>
            <a:r>
              <a:rPr lang="it-IT" sz="1600" b="1" dirty="0">
                <a:solidFill>
                  <a:schemeClr val="tx1">
                    <a:lumMod val="65000"/>
                    <a:lumOff val="35000"/>
                  </a:schemeClr>
                </a:solidFill>
                <a:latin typeface="+mj-lt"/>
              </a:rPr>
              <a:t>4. PREZZO DELL’IMMOBILE ADEGUATO   </a:t>
            </a:r>
          </a:p>
          <a:p>
            <a:pPr algn="just"/>
            <a:r>
              <a:rPr lang="it-IT" sz="1600" b="1" dirty="0">
                <a:solidFill>
                  <a:schemeClr val="tx1">
                    <a:lumMod val="65000"/>
                    <a:lumOff val="35000"/>
                  </a:schemeClr>
                </a:solidFill>
                <a:latin typeface="+mj-lt"/>
              </a:rPr>
              <a:t>Per capire se un prezzo è alto, basso o adeguato è opportuno fare una ricerca sulla zona tramite la piattaforma in cui è presente l’annuncio, utilizzando anche un motore di ricerca e controllando se il prezzo non è troppo basso e quindi effettivamente in linea con la località e la struttura della casa.   </a:t>
            </a:r>
          </a:p>
          <a:p>
            <a:pPr algn="just"/>
            <a:endParaRPr lang="it-IT" sz="1600" b="1" dirty="0">
              <a:solidFill>
                <a:schemeClr val="tx1">
                  <a:lumMod val="65000"/>
                  <a:lumOff val="35000"/>
                </a:schemeClr>
              </a:solidFill>
              <a:latin typeface="+mj-lt"/>
            </a:endParaRPr>
          </a:p>
          <a:p>
            <a:pPr algn="just"/>
            <a:r>
              <a:rPr lang="it-IT" sz="1600" b="1" dirty="0">
                <a:solidFill>
                  <a:schemeClr val="tx1">
                    <a:lumMod val="65000"/>
                    <a:lumOff val="35000"/>
                  </a:schemeClr>
                </a:solidFill>
                <a:latin typeface="+mj-lt"/>
              </a:rPr>
              <a:t>5. INCONTRO CON L’INSERZIONISTA   </a:t>
            </a:r>
          </a:p>
          <a:p>
            <a:pPr algn="just"/>
            <a:r>
              <a:rPr lang="it-IT" sz="1600" b="1" dirty="0">
                <a:solidFill>
                  <a:schemeClr val="tx1">
                    <a:lumMod val="65000"/>
                    <a:lumOff val="35000"/>
                  </a:schemeClr>
                </a:solidFill>
                <a:latin typeface="+mj-lt"/>
              </a:rPr>
              <a:t>Per verificare che tutto sia regolare, incontrare ove possibile l’inserzionista per una visita della casa e per consegnare l’importo dovuto di persona.</a:t>
            </a:r>
          </a:p>
          <a:p>
            <a:pPr algn="just"/>
            <a:endParaRPr lang="it-IT" sz="1600" b="1" dirty="0">
              <a:solidFill>
                <a:schemeClr val="tx1">
                  <a:lumMod val="65000"/>
                  <a:lumOff val="35000"/>
                </a:schemeClr>
              </a:solidFill>
              <a:latin typeface="+mj-lt"/>
            </a:endParaRPr>
          </a:p>
          <a:p>
            <a:pPr algn="just"/>
            <a:r>
              <a:rPr lang="it-IT" sz="1600" b="1" dirty="0">
                <a:solidFill>
                  <a:schemeClr val="tx1">
                    <a:lumMod val="65000"/>
                    <a:lumOff val="35000"/>
                  </a:schemeClr>
                </a:solidFill>
                <a:latin typeface="+mj-lt"/>
              </a:rPr>
              <a:t>6. RICHIESTA E VALORE CAPARRA    </a:t>
            </a:r>
          </a:p>
          <a:p>
            <a:pPr algn="just"/>
            <a:r>
              <a:rPr lang="it-IT" sz="1600" b="1" dirty="0">
                <a:solidFill>
                  <a:schemeClr val="tx1">
                    <a:lumMod val="65000"/>
                    <a:lumOff val="35000"/>
                  </a:schemeClr>
                </a:solidFill>
                <a:latin typeface="+mj-lt"/>
              </a:rPr>
              <a:t>La richiesta di una caparra è legittima, purché non superiore al 20% del totale. </a:t>
            </a:r>
          </a:p>
          <a:p>
            <a:endParaRPr lang="it-IT" dirty="0"/>
          </a:p>
        </p:txBody>
      </p:sp>
    </p:spTree>
    <p:extLst>
      <p:ext uri="{BB962C8B-B14F-4D97-AF65-F5344CB8AC3E}">
        <p14:creationId xmlns:p14="http://schemas.microsoft.com/office/powerpoint/2010/main" val="1807834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37</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0" y="1876202"/>
            <a:ext cx="10382579" cy="2339102"/>
          </a:xfrm>
          <a:prstGeom prst="rect">
            <a:avLst/>
          </a:prstGeom>
          <a:noFill/>
        </p:spPr>
        <p:txBody>
          <a:bodyPr wrap="square" rtlCol="0">
            <a:spAutoFit/>
          </a:bodyPr>
          <a:lstStyle/>
          <a:p>
            <a:pPr algn="just"/>
            <a:r>
              <a:rPr lang="it-IT" sz="1600" b="1" dirty="0">
                <a:solidFill>
                  <a:schemeClr val="tx1">
                    <a:lumMod val="65000"/>
                    <a:lumOff val="35000"/>
                  </a:schemeClr>
                </a:solidFill>
                <a:latin typeface="+mj-lt"/>
              </a:rPr>
              <a:t>7. DOCUMENTI DI IDENTITÀ   </a:t>
            </a:r>
          </a:p>
          <a:p>
            <a:pPr algn="just"/>
            <a:r>
              <a:rPr lang="it-IT" sz="1600" b="1" dirty="0">
                <a:solidFill>
                  <a:schemeClr val="tx1">
                    <a:lumMod val="65000"/>
                    <a:lumOff val="35000"/>
                  </a:schemeClr>
                </a:solidFill>
                <a:latin typeface="+mj-lt"/>
              </a:rPr>
              <a:t>Non inviare documenti personali: carta d'identità, patente o passaporto non devono mai essere condivisi in quanto potrebbero essere utilizzati per fini poco leciti.</a:t>
            </a:r>
          </a:p>
          <a:p>
            <a:pPr algn="just"/>
            <a:r>
              <a:rPr lang="it-IT" sz="1600" b="1" dirty="0">
                <a:solidFill>
                  <a:schemeClr val="tx1">
                    <a:lumMod val="65000"/>
                    <a:lumOff val="35000"/>
                  </a:schemeClr>
                </a:solidFill>
                <a:latin typeface="+mj-lt"/>
              </a:rPr>
              <a:t> </a:t>
            </a:r>
          </a:p>
          <a:p>
            <a:pPr algn="just"/>
            <a:r>
              <a:rPr lang="it-IT" sz="1600" b="1" dirty="0">
                <a:solidFill>
                  <a:schemeClr val="tx1">
                    <a:lumMod val="65000"/>
                    <a:lumOff val="35000"/>
                  </a:schemeClr>
                </a:solidFill>
                <a:latin typeface="+mj-lt"/>
              </a:rPr>
              <a:t>8. PAGAMENTI</a:t>
            </a:r>
          </a:p>
          <a:p>
            <a:pPr algn="just"/>
            <a:r>
              <a:rPr lang="it-IT" sz="1600" b="1" dirty="0">
                <a:solidFill>
                  <a:schemeClr val="tx1">
                    <a:lumMod val="65000"/>
                    <a:lumOff val="35000"/>
                  </a:schemeClr>
                </a:solidFill>
                <a:latin typeface="+mj-lt"/>
              </a:rPr>
              <a:t>Effettuare pagamenti solo su IBAN o tramite metodi di pagamento tracciato, l'IBAN bancario deve essere riconducibile a un conto corrente italiano che è possibile verificare tramite strumenti come </a:t>
            </a:r>
            <a:r>
              <a:rPr lang="it-IT" sz="1600" b="1" u="sng" dirty="0">
                <a:solidFill>
                  <a:schemeClr val="tx1">
                    <a:lumMod val="65000"/>
                    <a:lumOff val="35000"/>
                  </a:schemeClr>
                </a:solidFill>
                <a:latin typeface="+mj-lt"/>
                <a:hlinkClick r:id="rId3"/>
              </a:rPr>
              <a:t>IBAN </a:t>
            </a:r>
            <a:r>
              <a:rPr lang="it-IT" sz="1600" b="1" u="sng" dirty="0" err="1">
                <a:solidFill>
                  <a:schemeClr val="tx1">
                    <a:lumMod val="65000"/>
                    <a:lumOff val="35000"/>
                  </a:schemeClr>
                </a:solidFill>
                <a:latin typeface="+mj-lt"/>
                <a:hlinkClick r:id="rId3"/>
              </a:rPr>
              <a:t>calculator</a:t>
            </a:r>
            <a:r>
              <a:rPr lang="it-IT" sz="1600" b="1" u="sng" dirty="0">
                <a:solidFill>
                  <a:schemeClr val="tx1">
                    <a:lumMod val="65000"/>
                    <a:lumOff val="35000"/>
                  </a:schemeClr>
                </a:solidFill>
                <a:latin typeface="+mj-lt"/>
              </a:rPr>
              <a:t>.</a:t>
            </a:r>
            <a:endParaRPr lang="it-IT" sz="1600" b="1" dirty="0">
              <a:solidFill>
                <a:schemeClr val="tx1">
                  <a:lumMod val="65000"/>
                  <a:lumOff val="35000"/>
                </a:schemeClr>
              </a:solidFill>
              <a:latin typeface="+mj-lt"/>
            </a:endParaRPr>
          </a:p>
          <a:p>
            <a:endParaRPr lang="it-IT" dirty="0"/>
          </a:p>
        </p:txBody>
      </p:sp>
    </p:spTree>
    <p:extLst>
      <p:ext uri="{BB962C8B-B14F-4D97-AF65-F5344CB8AC3E}">
        <p14:creationId xmlns:p14="http://schemas.microsoft.com/office/powerpoint/2010/main" val="3190123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2" name="Titolo 1"/>
          <p:cNvSpPr>
            <a:spLocks noGrp="1"/>
          </p:cNvSpPr>
          <p:nvPr>
            <p:ph type="title"/>
          </p:nvPr>
        </p:nvSpPr>
        <p:spPr>
          <a:xfrm>
            <a:off x="920347" y="2133712"/>
            <a:ext cx="6368727" cy="1517356"/>
          </a:xfrm>
        </p:spPr>
        <p:txBody>
          <a:bodyPr/>
          <a:lstStyle/>
          <a:p>
            <a:r>
              <a:rPr lang="it-IT" sz="3600" dirty="0">
                <a:solidFill>
                  <a:schemeClr val="accent1"/>
                </a:solidFill>
              </a:rPr>
              <a:t>Un tipo particolare di locazione turistica: l’home </a:t>
            </a:r>
            <a:r>
              <a:rPr lang="it-IT" sz="3600" dirty="0" err="1">
                <a:solidFill>
                  <a:schemeClr val="accent1"/>
                </a:solidFill>
              </a:rPr>
              <a:t>sharing</a:t>
            </a:r>
            <a:r>
              <a:rPr lang="it-IT" sz="3600" dirty="0">
                <a:solidFill>
                  <a:schemeClr val="accent1"/>
                </a:solidFill>
              </a:rPr>
              <a:t> e il portale AIRBNB</a:t>
            </a:r>
            <a:br>
              <a:rPr lang="it-IT" sz="4400" dirty="0"/>
            </a:br>
            <a:br>
              <a:rPr lang="en-US" altLang="it-IT" dirty="0">
                <a:solidFill>
                  <a:schemeClr val="tx1"/>
                </a:solidFill>
                <a:effectLst>
                  <a:outerShdw blurRad="38100" dist="38100" dir="2700000" algn="tl">
                    <a:srgbClr val="FFFFFF"/>
                  </a:outerShdw>
                </a:effectLst>
              </a:rPr>
            </a:br>
            <a:endParaRPr lang="it-IT" dirty="0"/>
          </a:p>
        </p:txBody>
      </p:sp>
      <p:pic>
        <p:nvPicPr>
          <p:cNvPr id="5" name="Immagine 4">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7"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721531"/>
            <a:ext cx="3765718"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2144487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arrotondato 16"/>
          <p:cNvSpPr/>
          <p:nvPr/>
        </p:nvSpPr>
        <p:spPr>
          <a:xfrm>
            <a:off x="-110161" y="5721531"/>
            <a:ext cx="4433967"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4" name="Segnaposto testo 3">
            <a:extLst>
              <a:ext uri="{FF2B5EF4-FFF2-40B4-BE49-F238E27FC236}">
                <a16:creationId xmlns:a16="http://schemas.microsoft.com/office/drawing/2014/main" id="{2B46C56E-82FC-4B02-954F-3AFACF2E8CBA}"/>
              </a:ext>
            </a:extLst>
          </p:cNvPr>
          <p:cNvSpPr>
            <a:spLocks noGrp="1"/>
          </p:cNvSpPr>
          <p:nvPr>
            <p:ph type="body" sz="quarter" idx="14"/>
          </p:nvPr>
        </p:nvSpPr>
        <p:spPr>
          <a:xfrm>
            <a:off x="6805613" y="2414726"/>
            <a:ext cx="4548187" cy="3254554"/>
          </a:xfrm>
        </p:spPr>
        <p:txBody>
          <a:bodyPr rtlCol="0">
            <a:normAutofit/>
          </a:bodyPr>
          <a:lstStyle/>
          <a:p>
            <a:pPr marL="0" indent="0" algn="just">
              <a:buNone/>
            </a:pPr>
            <a:r>
              <a:rPr lang="it-IT" sz="2000" b="1" dirty="0">
                <a:latin typeface="+mj-lt"/>
              </a:rPr>
              <a:t>“Prenotiamo vacanze sicure: basta un poco di attenzione”. Quello che potrebbe sembrare lo slogan perfetto per i viaggi post COVID-19 è in realtà un monito a stare in guardia dalle frodi online quando si sceglie la casa per la villeggiatura estiva. L’allarme è stato lanciato dalla Polizia Postale e da </a:t>
            </a:r>
            <a:r>
              <a:rPr lang="it-IT" sz="2000" b="1" dirty="0" err="1">
                <a:latin typeface="+mj-lt"/>
              </a:rPr>
              <a:t>Airbnb</a:t>
            </a:r>
            <a:r>
              <a:rPr lang="it-IT" sz="2000" b="1" dirty="0">
                <a:latin typeface="+mj-lt"/>
              </a:rPr>
              <a:t>.</a:t>
            </a:r>
          </a:p>
          <a:p>
            <a:pPr marL="0" indent="0" algn="just">
              <a:buNone/>
            </a:pPr>
            <a:endParaRPr lang="it-IT" sz="1600" b="1" dirty="0">
              <a:latin typeface="+mj-lt"/>
            </a:endParaRPr>
          </a:p>
          <a:p>
            <a:pPr marL="0" indent="0" rtl="0">
              <a:buNone/>
            </a:pPr>
            <a:endParaRPr lang="it-IT" dirty="0"/>
          </a:p>
        </p:txBody>
      </p:sp>
      <p:sp>
        <p:nvSpPr>
          <p:cNvPr id="7" name="Segnaposto numero diapositiva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rtlCol="0"/>
          <a:lstStyle/>
          <a:p>
            <a:pPr rtl="0"/>
            <a:fld id="{D495E168-DA5E-4888-8D8A-92B118324C14}" type="slidenum">
              <a:rPr lang="it-IT" smtClean="0"/>
              <a:pPr rtl="0"/>
              <a:t>39</a:t>
            </a:fld>
            <a:endParaRPr lang="it-IT" dirty="0"/>
          </a:p>
        </p:txBody>
      </p:sp>
      <p:pic>
        <p:nvPicPr>
          <p:cNvPr id="16" name="Immagine 15">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8" name="Segnaposto piè di pagina 2">
            <a:extLst>
              <a:ext uri="{FF2B5EF4-FFF2-40B4-BE49-F238E27FC236}">
                <a16:creationId xmlns:a16="http://schemas.microsoft.com/office/drawing/2014/main" id="{56F8E1FB-FE5C-46BC-83C4-88721E70C4E1}"/>
              </a:ext>
            </a:extLst>
          </p:cNvPr>
          <p:cNvSpPr>
            <a:spLocks noGrp="1"/>
          </p:cNvSpPr>
          <p:nvPr>
            <p:ph type="ftr" sz="quarter" idx="11"/>
          </p:nvPr>
        </p:nvSpPr>
        <p:spPr>
          <a:xfrm>
            <a:off x="1895891" y="5814889"/>
            <a:ext cx="3765718" cy="365125"/>
          </a:xfrm>
        </p:spPr>
        <p:txBody>
          <a:bodyPr rtlCol="0"/>
          <a:lstStyle/>
          <a:p>
            <a:pPr rtl="0"/>
            <a:r>
              <a:rPr lang="it-IT" sz="1400" b="1" dirty="0">
                <a:solidFill>
                  <a:schemeClr val="bg1"/>
                </a:solidFill>
                <a:latin typeface="+mj-lt"/>
              </a:rPr>
              <a:t>NON CADERE NELLA RETE:</a:t>
            </a:r>
          </a:p>
          <a:p>
            <a:pPr rtl="0"/>
            <a:r>
              <a:rPr lang="it-IT" sz="1400" b="1" dirty="0">
                <a:solidFill>
                  <a:schemeClr val="bg1"/>
                </a:solidFill>
                <a:latin typeface="+mj-lt"/>
              </a:rPr>
              <a:t>GENERAZIONI CONNESSE</a:t>
            </a:r>
          </a:p>
        </p:txBody>
      </p:sp>
      <p:pic>
        <p:nvPicPr>
          <p:cNvPr id="5" name="Segnaposto immagine 4"/>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7033" r="27033"/>
          <a:stretch>
            <a:fillRect/>
          </a:stretch>
        </p:blipFill>
        <p:spPr/>
      </p:pic>
    </p:spTree>
    <p:extLst>
      <p:ext uri="{BB962C8B-B14F-4D97-AF65-F5344CB8AC3E}">
        <p14:creationId xmlns:p14="http://schemas.microsoft.com/office/powerpoint/2010/main" val="13793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rtl="0"/>
            <a:fld id="{D495E168-DA5E-4888-8D8A-92B118324C14}" type="slidenum">
              <a:rPr lang="it-IT" noProof="0" smtClean="0"/>
              <a:t>4</a:t>
            </a:fld>
            <a:endParaRPr lang="it-IT" noProof="0" dirty="0"/>
          </a:p>
        </p:txBody>
      </p:sp>
      <p:sp>
        <p:nvSpPr>
          <p:cNvPr id="6" name="Segnaposto testo 5"/>
          <p:cNvSpPr>
            <a:spLocks noGrp="1"/>
          </p:cNvSpPr>
          <p:nvPr>
            <p:ph type="body" sz="quarter" idx="15"/>
          </p:nvPr>
        </p:nvSpPr>
        <p:spPr>
          <a:xfrm>
            <a:off x="812290" y="2661276"/>
            <a:ext cx="4548187" cy="1708223"/>
          </a:xfrm>
        </p:spPr>
        <p:txBody>
          <a:bodyPr/>
          <a:lstStyle/>
          <a:p>
            <a:pPr marL="0" indent="0" algn="just">
              <a:buNone/>
            </a:pPr>
            <a:r>
              <a:rPr lang="it-IT" sz="1600" b="1" dirty="0">
                <a:latin typeface="+mj-lt"/>
              </a:rPr>
              <a:t>Innanzitutto occorre analizzare quali sono i </a:t>
            </a:r>
            <a:r>
              <a:rPr lang="it-IT" sz="1600" b="1" u="sng" dirty="0">
                <a:solidFill>
                  <a:schemeClr val="accent3"/>
                </a:solidFill>
                <a:latin typeface="+mj-lt"/>
              </a:rPr>
              <a:t>contratti del settore turistico </a:t>
            </a:r>
            <a:r>
              <a:rPr lang="it-IT" sz="1600" b="1" dirty="0">
                <a:latin typeface="+mj-lt"/>
              </a:rPr>
              <a:t>maggiormente diffusi e come essi vengono disciplinati nel nostro ordinamento sia a livello nazionale che europeo.</a:t>
            </a:r>
          </a:p>
          <a:p>
            <a:pPr marL="0" indent="0">
              <a:buNone/>
            </a:pPr>
            <a:endParaRPr lang="it-IT" dirty="0"/>
          </a:p>
        </p:txBody>
      </p:sp>
      <p:sp>
        <p:nvSpPr>
          <p:cNvPr id="12" name="Rettangolo arrotondato 11"/>
          <p:cNvSpPr/>
          <p:nvPr/>
        </p:nvSpPr>
        <p:spPr>
          <a:xfrm>
            <a:off x="-110161" y="5721531"/>
            <a:ext cx="4433967"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a:spLocks noGrp="1"/>
          </p:cNvSpPr>
          <p:nvPr>
            <p:ph type="ftr" sz="quarter" idx="11"/>
          </p:nvPr>
        </p:nvSpPr>
        <p:spPr>
          <a:xfrm>
            <a:off x="1895891" y="5814889"/>
            <a:ext cx="3765718" cy="365125"/>
          </a:xfrm>
        </p:spPr>
        <p:txBody>
          <a:bodyPr rtlCol="0"/>
          <a:lstStyle/>
          <a:p>
            <a:pPr rtl="0"/>
            <a:r>
              <a:rPr lang="it-IT" sz="1400" b="1" dirty="0">
                <a:solidFill>
                  <a:schemeClr val="bg1"/>
                </a:solidFill>
                <a:latin typeface="+mj-lt"/>
              </a:rPr>
              <a:t>NON CADERE NELLA RETE:</a:t>
            </a:r>
          </a:p>
          <a:p>
            <a:pPr rtl="0"/>
            <a:r>
              <a:rPr lang="it-IT" sz="1400" b="1" dirty="0">
                <a:solidFill>
                  <a:schemeClr val="bg1"/>
                </a:solidFill>
                <a:latin typeface="+mj-lt"/>
              </a:rPr>
              <a:t>GENERAZIONI CONNESSE</a:t>
            </a:r>
          </a:p>
        </p:txBody>
      </p:sp>
      <p:pic>
        <p:nvPicPr>
          <p:cNvPr id="4" name="Segnaposto immagine 3"/>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8132" b="8132"/>
          <a:stretch>
            <a:fillRect/>
          </a:stretch>
        </p:blipFill>
        <p:spPr/>
      </p:pic>
    </p:spTree>
    <p:extLst>
      <p:ext uri="{BB962C8B-B14F-4D97-AF65-F5344CB8AC3E}">
        <p14:creationId xmlns:p14="http://schemas.microsoft.com/office/powerpoint/2010/main" val="249505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40</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0" y="2349323"/>
            <a:ext cx="10382579" cy="2585323"/>
          </a:xfrm>
          <a:prstGeom prst="rect">
            <a:avLst/>
          </a:prstGeom>
          <a:noFill/>
        </p:spPr>
        <p:txBody>
          <a:bodyPr wrap="square" rtlCol="0">
            <a:spAutoFit/>
          </a:bodyPr>
          <a:lstStyle/>
          <a:p>
            <a:pPr algn="just" fontAlgn="base"/>
            <a:r>
              <a:rPr lang="it-IT" b="1" dirty="0">
                <a:solidFill>
                  <a:schemeClr val="tx1">
                    <a:lumMod val="65000"/>
                    <a:lumOff val="35000"/>
                  </a:schemeClr>
                </a:solidFill>
                <a:latin typeface="+mj-lt"/>
              </a:rPr>
              <a:t>Il Digital Economy and Society Index (</a:t>
            </a:r>
            <a:r>
              <a:rPr lang="it-IT" b="1" dirty="0">
                <a:solidFill>
                  <a:schemeClr val="tx1">
                    <a:lumMod val="65000"/>
                    <a:lumOff val="35000"/>
                  </a:schemeClr>
                </a:solidFill>
                <a:latin typeface="+mj-lt"/>
                <a:hlinkClick r:id="rId3"/>
              </a:rPr>
              <a:t>DESI</a:t>
            </a:r>
            <a:r>
              <a:rPr lang="it-IT" b="1" dirty="0">
                <a:solidFill>
                  <a:schemeClr val="tx1">
                    <a:lumMod val="65000"/>
                    <a:lumOff val="35000"/>
                  </a:schemeClr>
                </a:solidFill>
                <a:latin typeface="+mj-lt"/>
              </a:rPr>
              <a:t>) 2020 della Commissione europea colloca l’Italia agli ultimi posti, davanti solo Romania e Bulgaria e dietro a Grecia e Portogallo per quanto riguarda l’uso dei servizi Internet. Un ritardo culturale che espone le fasce più deboli e con meno dimestichezza a molti rischi: secondo il compendio del bilancio dell’anno 2019 della Polizia postale, le truffe su Internet già lo scorso anno erano in crescita, con oltre 196 mila segnalazioni e 3.620 persone indagate. Lo scoppio della pandemia ha ulteriormente aggravato la situazione, con una crescita del 167% e 28.000 segnalazioni nei mesi di quarantena (marzo-maggio; 10.480 nel 2019).</a:t>
            </a:r>
          </a:p>
          <a:p>
            <a:endParaRPr lang="it-IT" dirty="0"/>
          </a:p>
        </p:txBody>
      </p:sp>
      <p:sp>
        <p:nvSpPr>
          <p:cNvPr id="12" name="CasellaDiTesto 11"/>
          <p:cNvSpPr txBox="1"/>
          <p:nvPr/>
        </p:nvSpPr>
        <p:spPr>
          <a:xfrm>
            <a:off x="812290" y="986384"/>
            <a:ext cx="8710533" cy="646331"/>
          </a:xfrm>
          <a:prstGeom prst="rect">
            <a:avLst/>
          </a:prstGeom>
          <a:noFill/>
        </p:spPr>
        <p:txBody>
          <a:bodyPr wrap="square" rtlCol="0">
            <a:spAutoFit/>
          </a:bodyPr>
          <a:lstStyle/>
          <a:p>
            <a:pPr algn="just" fontAlgn="base"/>
            <a:r>
              <a:rPr lang="it-IT" b="1" dirty="0">
                <a:solidFill>
                  <a:schemeClr val="accent1"/>
                </a:solidFill>
                <a:latin typeface="+mj-lt"/>
              </a:rPr>
              <a:t>I dati sulle truffe</a:t>
            </a:r>
          </a:p>
          <a:p>
            <a:endParaRPr lang="it-IT" dirty="0"/>
          </a:p>
        </p:txBody>
      </p:sp>
    </p:spTree>
    <p:extLst>
      <p:ext uri="{BB962C8B-B14F-4D97-AF65-F5344CB8AC3E}">
        <p14:creationId xmlns:p14="http://schemas.microsoft.com/office/powerpoint/2010/main" val="1250658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41</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0" y="2016432"/>
            <a:ext cx="10382579" cy="3570208"/>
          </a:xfrm>
          <a:prstGeom prst="rect">
            <a:avLst/>
          </a:prstGeom>
          <a:noFill/>
        </p:spPr>
        <p:txBody>
          <a:bodyPr wrap="square" rtlCol="0">
            <a:spAutoFit/>
          </a:bodyPr>
          <a:lstStyle/>
          <a:p>
            <a:pPr algn="just" fontAlgn="base"/>
            <a:r>
              <a:rPr lang="it-IT" sz="1600" b="1" dirty="0">
                <a:solidFill>
                  <a:schemeClr val="tx1">
                    <a:lumMod val="65000"/>
                    <a:lumOff val="35000"/>
                  </a:schemeClr>
                </a:solidFill>
                <a:latin typeface="+mj-lt"/>
              </a:rPr>
              <a:t>L’emergenza COVID-19 ha avuto conseguenze, in questo caso positive, sulla villeggiatura. Il volume di traffico su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nel mese di giugno è aumentato del 115% rispetto a maggio. Le ricerche su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ci dicono che l’82% degli italiani quest’anno trascorrerà le vacanze in Italia, contro il 55% dell'anno scorso. Complice la necessità di distanziamento sociale, il 62% degli italiani infatti opterà per soluzioni completamente indipendenti, come case singole, ville e bungalow, mentre la richiesta di appartamenti rappresenta solo il 7% delle richieste contro il 17% dell'anno scorso.</a:t>
            </a:r>
          </a:p>
          <a:p>
            <a:pPr algn="just" fontAlgn="base"/>
            <a:r>
              <a:rPr lang="it-IT" sz="1600" b="1" dirty="0">
                <a:solidFill>
                  <a:schemeClr val="tx1">
                    <a:lumMod val="65000"/>
                    <a:lumOff val="35000"/>
                  </a:schemeClr>
                </a:solidFill>
                <a:latin typeface="+mj-lt"/>
              </a:rPr>
              <a:t> </a:t>
            </a:r>
          </a:p>
          <a:p>
            <a:pPr algn="just" fontAlgn="base"/>
            <a:r>
              <a:rPr lang="it-IT" sz="1600" b="1" dirty="0">
                <a:solidFill>
                  <a:schemeClr val="tx1">
                    <a:lumMod val="65000"/>
                    <a:lumOff val="35000"/>
                  </a:schemeClr>
                </a:solidFill>
                <a:latin typeface="+mj-lt"/>
              </a:rPr>
              <a:t>Le prenotazioni di italiani  su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nella settimana del 22 giugno 2020 sono state significativamente superiori a quelle della stessa settimana dell’anno scorso 2019 (+58%). Tra le destinazioni più cercate dai nostri connazionali ci sono Sicilia, Sardegna, Puglia, Trentino Alto-Adige e Costa Etrusca. Segnali di ripresa arrivano anche dalle città d’arte: crescono rispetto al 2019 le prenotazioni estive degli italiani a Roma e Firenze, con Venezia che ha più che raddoppiato le prenotazioni domestiche. Grande incognita per il 2021.</a:t>
            </a:r>
          </a:p>
          <a:p>
            <a:endParaRPr lang="it-IT" dirty="0"/>
          </a:p>
        </p:txBody>
      </p:sp>
      <p:sp>
        <p:nvSpPr>
          <p:cNvPr id="12" name="CasellaDiTesto 11"/>
          <p:cNvSpPr txBox="1"/>
          <p:nvPr/>
        </p:nvSpPr>
        <p:spPr>
          <a:xfrm>
            <a:off x="812290" y="986384"/>
            <a:ext cx="8710533" cy="369332"/>
          </a:xfrm>
          <a:prstGeom prst="rect">
            <a:avLst/>
          </a:prstGeom>
          <a:noFill/>
        </p:spPr>
        <p:txBody>
          <a:bodyPr wrap="square" rtlCol="0">
            <a:spAutoFit/>
          </a:bodyPr>
          <a:lstStyle/>
          <a:p>
            <a:pPr algn="just" fontAlgn="base"/>
            <a:r>
              <a:rPr lang="it-IT" b="1" dirty="0">
                <a:solidFill>
                  <a:schemeClr val="accent1"/>
                </a:solidFill>
                <a:latin typeface="+mj-lt"/>
              </a:rPr>
              <a:t>I dati delle vacanze</a:t>
            </a:r>
          </a:p>
        </p:txBody>
      </p:sp>
    </p:spTree>
    <p:extLst>
      <p:ext uri="{BB962C8B-B14F-4D97-AF65-F5344CB8AC3E}">
        <p14:creationId xmlns:p14="http://schemas.microsoft.com/office/powerpoint/2010/main" val="3638447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arrotondato 16"/>
          <p:cNvSpPr/>
          <p:nvPr/>
        </p:nvSpPr>
        <p:spPr>
          <a:xfrm>
            <a:off x="-110161" y="5721531"/>
            <a:ext cx="4433967"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4" name="Segnaposto testo 3">
            <a:extLst>
              <a:ext uri="{FF2B5EF4-FFF2-40B4-BE49-F238E27FC236}">
                <a16:creationId xmlns:a16="http://schemas.microsoft.com/office/drawing/2014/main" id="{2B46C56E-82FC-4B02-954F-3AFACF2E8CBA}"/>
              </a:ext>
            </a:extLst>
          </p:cNvPr>
          <p:cNvSpPr>
            <a:spLocks noGrp="1"/>
          </p:cNvSpPr>
          <p:nvPr>
            <p:ph type="body" sz="quarter" idx="14"/>
          </p:nvPr>
        </p:nvSpPr>
        <p:spPr>
          <a:xfrm>
            <a:off x="6805613" y="2082067"/>
            <a:ext cx="4548187" cy="3587213"/>
          </a:xfrm>
        </p:spPr>
        <p:txBody>
          <a:bodyPr rtlCol="0">
            <a:normAutofit/>
          </a:bodyPr>
          <a:lstStyle/>
          <a:p>
            <a:pPr marL="0" indent="0" algn="ctr">
              <a:buNone/>
            </a:pPr>
            <a:r>
              <a:rPr lang="it-IT" sz="1600" b="1" dirty="0">
                <a:solidFill>
                  <a:srgbClr val="4D4D4D"/>
                </a:solidFill>
                <a:latin typeface="+mj-lt"/>
              </a:rPr>
              <a:t>“</a:t>
            </a:r>
            <a:r>
              <a:rPr lang="it-IT" sz="1600" b="1" i="1" dirty="0">
                <a:solidFill>
                  <a:srgbClr val="4D4D4D"/>
                </a:solidFill>
                <a:latin typeface="+mj-lt"/>
              </a:rPr>
              <a:t>Nel corso del tempo oltre 750 milioni di persone hanno viaggiato con </a:t>
            </a:r>
            <a:r>
              <a:rPr lang="it-IT" sz="1600" b="1" i="1" dirty="0" err="1">
                <a:solidFill>
                  <a:srgbClr val="4D4D4D"/>
                </a:solidFill>
                <a:latin typeface="+mj-lt"/>
              </a:rPr>
              <a:t>Airbnb</a:t>
            </a:r>
            <a:r>
              <a:rPr lang="it-IT" sz="1600" b="1" i="1" dirty="0">
                <a:solidFill>
                  <a:srgbClr val="4D4D4D"/>
                </a:solidFill>
                <a:latin typeface="+mj-lt"/>
              </a:rPr>
              <a:t>, di cui 11,5 milioni in Italia solo lo scorso anno</a:t>
            </a:r>
            <a:r>
              <a:rPr lang="it-IT" sz="1600" b="1" dirty="0">
                <a:solidFill>
                  <a:srgbClr val="4D4D4D"/>
                </a:solidFill>
                <a:latin typeface="+mj-lt"/>
              </a:rPr>
              <a:t>”, ha spiegato Giacomo Trovato, Country Manager di </a:t>
            </a:r>
            <a:r>
              <a:rPr lang="it-IT" sz="1600" b="1" dirty="0" err="1">
                <a:solidFill>
                  <a:srgbClr val="4D4D4D"/>
                </a:solidFill>
                <a:latin typeface="+mj-lt"/>
              </a:rPr>
              <a:t>Airbnb</a:t>
            </a:r>
            <a:r>
              <a:rPr lang="it-IT" sz="1600" b="1" dirty="0">
                <a:solidFill>
                  <a:srgbClr val="4D4D4D"/>
                </a:solidFill>
                <a:latin typeface="+mj-lt"/>
              </a:rPr>
              <a:t> Italia. “</a:t>
            </a:r>
            <a:r>
              <a:rPr lang="it-IT" sz="1600" b="1" i="1" dirty="0">
                <a:solidFill>
                  <a:srgbClr val="4D4D4D"/>
                </a:solidFill>
                <a:latin typeface="+mj-lt"/>
              </a:rPr>
              <a:t>I tentativi di frode sono estremamente rari grazie alla nostra scelta di intermediare i pagamenti e remunerare </a:t>
            </a:r>
            <a:r>
              <a:rPr lang="it-IT" sz="1600" b="1" i="1" dirty="0" err="1">
                <a:solidFill>
                  <a:srgbClr val="4D4D4D"/>
                </a:solidFill>
                <a:latin typeface="+mj-lt"/>
              </a:rPr>
              <a:t>l’host</a:t>
            </a:r>
            <a:r>
              <a:rPr lang="it-IT" sz="1600" b="1" i="1" dirty="0">
                <a:solidFill>
                  <a:srgbClr val="4D4D4D"/>
                </a:solidFill>
                <a:latin typeface="+mj-lt"/>
              </a:rPr>
              <a:t> solo a check-in avvenuto. Seguendo le regole, su </a:t>
            </a:r>
            <a:r>
              <a:rPr lang="it-IT" sz="1600" b="1" i="1" dirty="0" err="1">
                <a:solidFill>
                  <a:srgbClr val="4D4D4D"/>
                </a:solidFill>
                <a:latin typeface="+mj-lt"/>
              </a:rPr>
              <a:t>Airbnb</a:t>
            </a:r>
            <a:r>
              <a:rPr lang="it-IT" sz="1600" b="1" i="1" dirty="0">
                <a:solidFill>
                  <a:srgbClr val="4D4D4D"/>
                </a:solidFill>
                <a:latin typeface="+mj-lt"/>
              </a:rPr>
              <a:t> si è al sicuro: per questo avvengono per lo più su altre bacheche con meno tutele</a:t>
            </a:r>
            <a:r>
              <a:rPr lang="it-IT" sz="1600" b="1" dirty="0">
                <a:solidFill>
                  <a:srgbClr val="4D4D4D"/>
                </a:solidFill>
                <a:latin typeface="+mj-lt"/>
              </a:rPr>
              <a:t> </a:t>
            </a:r>
            <a:r>
              <a:rPr lang="it-IT" sz="1600" b="1" i="1" dirty="0">
                <a:solidFill>
                  <a:srgbClr val="4D4D4D"/>
                </a:solidFill>
                <a:latin typeface="+mj-lt"/>
              </a:rPr>
              <a:t>o quando le persone si lasciano tentare dalla proposta di trattare privatamente”.</a:t>
            </a:r>
            <a:endParaRPr lang="it-IT" sz="1600" b="1" dirty="0">
              <a:solidFill>
                <a:srgbClr val="4D4D4D"/>
              </a:solidFill>
              <a:latin typeface="+mj-lt"/>
            </a:endParaRPr>
          </a:p>
          <a:p>
            <a:pPr marL="0" indent="0" rtl="0">
              <a:buNone/>
            </a:pPr>
            <a:endParaRPr lang="it-IT" dirty="0"/>
          </a:p>
        </p:txBody>
      </p:sp>
      <p:sp>
        <p:nvSpPr>
          <p:cNvPr id="7" name="Segnaposto numero diapositiva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rtlCol="0"/>
          <a:lstStyle/>
          <a:p>
            <a:pPr rtl="0"/>
            <a:fld id="{D495E168-DA5E-4888-8D8A-92B118324C14}" type="slidenum">
              <a:rPr lang="it-IT" smtClean="0"/>
              <a:pPr rtl="0"/>
              <a:t>42</a:t>
            </a:fld>
            <a:endParaRPr lang="it-IT" dirty="0"/>
          </a:p>
        </p:txBody>
      </p:sp>
      <p:pic>
        <p:nvPicPr>
          <p:cNvPr id="16" name="Immagine 15">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8" name="Segnaposto piè di pagina 2">
            <a:extLst>
              <a:ext uri="{FF2B5EF4-FFF2-40B4-BE49-F238E27FC236}">
                <a16:creationId xmlns:a16="http://schemas.microsoft.com/office/drawing/2014/main" id="{56F8E1FB-FE5C-46BC-83C4-88721E70C4E1}"/>
              </a:ext>
            </a:extLst>
          </p:cNvPr>
          <p:cNvSpPr>
            <a:spLocks noGrp="1"/>
          </p:cNvSpPr>
          <p:nvPr>
            <p:ph type="ftr" sz="quarter" idx="11"/>
          </p:nvPr>
        </p:nvSpPr>
        <p:spPr>
          <a:xfrm>
            <a:off x="1895891" y="5814889"/>
            <a:ext cx="3765718" cy="365125"/>
          </a:xfrm>
        </p:spPr>
        <p:txBody>
          <a:bodyPr rtlCol="0"/>
          <a:lstStyle/>
          <a:p>
            <a:pPr rtl="0"/>
            <a:r>
              <a:rPr lang="it-IT" sz="1400" b="1" dirty="0">
                <a:solidFill>
                  <a:schemeClr val="bg1"/>
                </a:solidFill>
                <a:latin typeface="+mj-lt"/>
              </a:rPr>
              <a:t>NON CADERE NELLA RETE:</a:t>
            </a:r>
          </a:p>
          <a:p>
            <a:pPr rtl="0"/>
            <a:r>
              <a:rPr lang="it-IT" sz="1400" b="1" dirty="0">
                <a:solidFill>
                  <a:schemeClr val="bg1"/>
                </a:solidFill>
                <a:latin typeface="+mj-lt"/>
              </a:rPr>
              <a:t>GENERAZIONI CONNESSE</a:t>
            </a:r>
          </a:p>
        </p:txBody>
      </p:sp>
      <p:pic>
        <p:nvPicPr>
          <p:cNvPr id="5" name="Segnaposto immagine 4"/>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7033" r="27033"/>
          <a:stretch>
            <a:fillRect/>
          </a:stretch>
        </p:blipFill>
        <p:spPr/>
      </p:pic>
    </p:spTree>
    <p:extLst>
      <p:ext uri="{BB962C8B-B14F-4D97-AF65-F5344CB8AC3E}">
        <p14:creationId xmlns:p14="http://schemas.microsoft.com/office/powerpoint/2010/main" val="1037273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rtl="0"/>
            <a:r>
              <a:rPr lang="it-IT" noProof="0"/>
              <a:t>AGGIUNGERE UN PIÈ DI PAGINA</a:t>
            </a:r>
            <a:endParaRPr lang="it-IT" noProof="0" dirty="0"/>
          </a:p>
        </p:txBody>
      </p:sp>
      <p:sp>
        <p:nvSpPr>
          <p:cNvPr id="4" name="Segnaposto numero diapositiva 3"/>
          <p:cNvSpPr>
            <a:spLocks noGrp="1"/>
          </p:cNvSpPr>
          <p:nvPr>
            <p:ph type="sldNum" sz="quarter" idx="12"/>
          </p:nvPr>
        </p:nvSpPr>
        <p:spPr/>
        <p:txBody>
          <a:bodyPr/>
          <a:lstStyle/>
          <a:p>
            <a:pPr rtl="0"/>
            <a:fld id="{D495E168-DA5E-4888-8D8A-92B118324C14}" type="slidenum">
              <a:rPr lang="it-IT" noProof="0" smtClean="0"/>
              <a:t>43</a:t>
            </a:fld>
            <a:endParaRPr lang="it-IT" noProof="0" dirty="0"/>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4764" r="4764"/>
          <a:stretch>
            <a:fillRect/>
          </a:stretch>
        </p:blipFill>
        <p:spPr/>
      </p:pic>
      <p:sp>
        <p:nvSpPr>
          <p:cNvPr id="12" name="Rettangolo arrotondato 11"/>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2" name="Segnaposto testo 1"/>
          <p:cNvSpPr>
            <a:spLocks noGrp="1"/>
          </p:cNvSpPr>
          <p:nvPr>
            <p:ph type="body" sz="half" idx="2"/>
          </p:nvPr>
        </p:nvSpPr>
        <p:spPr>
          <a:xfrm>
            <a:off x="404949" y="2356700"/>
            <a:ext cx="5747657" cy="3512287"/>
          </a:xfrm>
        </p:spPr>
        <p:txBody>
          <a:bodyPr>
            <a:normAutofit/>
          </a:bodyPr>
          <a:lstStyle/>
          <a:p>
            <a:pPr algn="just"/>
            <a:r>
              <a:rPr lang="it-IT" b="1" dirty="0" err="1">
                <a:solidFill>
                  <a:schemeClr val="tx1">
                    <a:lumMod val="65000"/>
                    <a:lumOff val="35000"/>
                  </a:schemeClr>
                </a:solidFill>
                <a:latin typeface="+mj-lt"/>
              </a:rPr>
              <a:t>Airbnb</a:t>
            </a:r>
            <a:r>
              <a:rPr lang="it-IT" b="1" dirty="0">
                <a:solidFill>
                  <a:schemeClr val="tx1">
                    <a:lumMod val="65000"/>
                    <a:lumOff val="35000"/>
                  </a:schemeClr>
                </a:solidFill>
                <a:latin typeface="+mj-lt"/>
              </a:rPr>
              <a:t> è un sito internazionale, famoso, che gode di una buona reputazione. Proprio quella che criminali e truffatori, anche di piccolo e medio cabotaggio, cercano di sfruttare approfittando della fiducia che il brand ispira nei viaggiatori e in chi cerca casa per le vacanze. Ti sarà capitato di sentire racconti di truffe nelle quali erano coinvolte piattaforme di home </a:t>
            </a:r>
            <a:r>
              <a:rPr lang="it-IT" b="1" dirty="0" err="1">
                <a:solidFill>
                  <a:schemeClr val="tx1">
                    <a:lumMod val="65000"/>
                    <a:lumOff val="35000"/>
                  </a:schemeClr>
                </a:solidFill>
                <a:latin typeface="+mj-lt"/>
              </a:rPr>
              <a:t>sharing</a:t>
            </a:r>
            <a:r>
              <a:rPr lang="it-IT" b="1" dirty="0">
                <a:solidFill>
                  <a:schemeClr val="tx1">
                    <a:lumMod val="65000"/>
                    <a:lumOff val="35000"/>
                  </a:schemeClr>
                </a:solidFill>
                <a:latin typeface="+mj-lt"/>
              </a:rPr>
              <a:t>, compresa </a:t>
            </a:r>
            <a:r>
              <a:rPr lang="it-IT" b="1" dirty="0" err="1">
                <a:solidFill>
                  <a:schemeClr val="tx1">
                    <a:lumMod val="65000"/>
                    <a:lumOff val="35000"/>
                  </a:schemeClr>
                </a:solidFill>
                <a:latin typeface="+mj-lt"/>
              </a:rPr>
              <a:t>Airbnb</a:t>
            </a:r>
            <a:r>
              <a:rPr lang="it-IT" b="1" dirty="0">
                <a:solidFill>
                  <a:schemeClr val="tx1">
                    <a:lumMod val="65000"/>
                    <a:lumOff val="35000"/>
                  </a:schemeClr>
                </a:solidFill>
                <a:latin typeface="+mj-lt"/>
              </a:rPr>
              <a:t>. In alcuni casi si tratta di utenti del sito che hanno avuto comportamenti scorretti, in molti altri di persone che del sito usavano solo il nome per portare a termine i loro affari.</a:t>
            </a:r>
          </a:p>
          <a:p>
            <a:pPr algn="just">
              <a:spcBef>
                <a:spcPct val="0"/>
              </a:spcBef>
              <a:defRPr/>
            </a:pPr>
            <a:r>
              <a:rPr lang="it-IT" altLang="it-IT" b="1" dirty="0">
                <a:solidFill>
                  <a:schemeClr val="tx1">
                    <a:lumMod val="65000"/>
                    <a:lumOff val="35000"/>
                  </a:schemeClr>
                </a:solidFill>
                <a:latin typeface="+mj-lt"/>
                <a:cs typeface="Arial" panose="020B0604020202020204" pitchFamily="34" charset="0"/>
              </a:rPr>
              <a:t> </a:t>
            </a:r>
          </a:p>
        </p:txBody>
      </p:sp>
      <p:sp>
        <p:nvSpPr>
          <p:cNvPr id="5" name="CasellaDiTesto 4"/>
          <p:cNvSpPr txBox="1"/>
          <p:nvPr/>
        </p:nvSpPr>
        <p:spPr>
          <a:xfrm>
            <a:off x="812290" y="1510389"/>
            <a:ext cx="3012363" cy="369332"/>
          </a:xfrm>
          <a:prstGeom prst="rect">
            <a:avLst/>
          </a:prstGeom>
          <a:noFill/>
        </p:spPr>
        <p:txBody>
          <a:bodyPr wrap="none" rtlCol="0">
            <a:spAutoFit/>
          </a:bodyPr>
          <a:lstStyle/>
          <a:p>
            <a:r>
              <a:rPr lang="it-IT" b="1" dirty="0">
                <a:solidFill>
                  <a:schemeClr val="accent1"/>
                </a:solidFill>
                <a:latin typeface="+mj-lt"/>
              </a:rPr>
              <a:t>A che cosa stare attenti?</a:t>
            </a:r>
          </a:p>
        </p:txBody>
      </p:sp>
    </p:spTree>
    <p:extLst>
      <p:ext uri="{BB962C8B-B14F-4D97-AF65-F5344CB8AC3E}">
        <p14:creationId xmlns:p14="http://schemas.microsoft.com/office/powerpoint/2010/main" val="2407225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44</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955983" y="1671459"/>
            <a:ext cx="10382579" cy="4308872"/>
          </a:xfrm>
          <a:prstGeom prst="rect">
            <a:avLst/>
          </a:prstGeom>
          <a:noFill/>
        </p:spPr>
        <p:txBody>
          <a:bodyPr wrap="square" rtlCol="0">
            <a:spAutoFit/>
          </a:bodyPr>
          <a:lstStyle/>
          <a:p>
            <a:pPr marL="342900" indent="-342900" algn="just">
              <a:buFont typeface="+mj-lt"/>
              <a:buAutoNum type="arabicPeriod"/>
            </a:pPr>
            <a:r>
              <a:rPr lang="it-IT" sz="1600" b="1" dirty="0">
                <a:solidFill>
                  <a:schemeClr val="accent3"/>
                </a:solidFill>
                <a:latin typeface="+mj-lt"/>
              </a:rPr>
              <a:t>I FINTI ANNUNCI: </a:t>
            </a:r>
          </a:p>
          <a:p>
            <a:pPr algn="just"/>
            <a:r>
              <a:rPr lang="it-IT" sz="1600" b="1" dirty="0">
                <a:solidFill>
                  <a:schemeClr val="tx1">
                    <a:lumMod val="65000"/>
                    <a:lumOff val="35000"/>
                  </a:schemeClr>
                </a:solidFill>
                <a:latin typeface="+mj-lt"/>
              </a:rPr>
              <a:t>Sei interessato a un appartamento, vieni invitato a vederlo su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anche se il primo contatto è avvenuto fuori dalla piattaforma. Se le foto ti piacciono e vuoi prenderlo in affitto, ricevi la richiesta di versare con bonifico una cifra per bloccarlo.</a:t>
            </a:r>
          </a:p>
          <a:p>
            <a:pPr algn="just"/>
            <a:endParaRPr lang="it-IT" sz="1600" b="1" dirty="0">
              <a:solidFill>
                <a:schemeClr val="tx1">
                  <a:lumMod val="65000"/>
                  <a:lumOff val="35000"/>
                </a:schemeClr>
              </a:solidFill>
              <a:latin typeface="+mj-lt"/>
            </a:endParaRPr>
          </a:p>
          <a:p>
            <a:pPr marL="285750" indent="-285750" algn="just">
              <a:buFont typeface="Arial" panose="020B0604020202020204" pitchFamily="34" charset="0"/>
              <a:buChar char="•"/>
            </a:pPr>
            <a:r>
              <a:rPr lang="it-IT" sz="1600" b="1" dirty="0">
                <a:solidFill>
                  <a:schemeClr val="tx1">
                    <a:lumMod val="65000"/>
                    <a:lumOff val="35000"/>
                  </a:schemeClr>
                </a:solidFill>
                <a:latin typeface="+mj-lt"/>
              </a:rPr>
              <a:t>Soldi anticipati: Il proprietario ti chiede di versare in anticipo i soldi per l’affitto, ancor prima di aver visto dal vero la casa. Chi propone l’affitto afferma di essere per qualche giorno all’estero per lavoro e che al suo ritorno, ricevuto il versamento dell’anticipo, mostrerà la casa e si concluderà la transazione. La storia è la stessa con una miriade di possibili declinazioni. Spesso il truffatore seriale non si prende la briga di modificare il testo dei messaggi che invia al malcapitato di turno. Si tratta di mail standard nelle quali però, con l’intento di dare veridicità al tutto, il finto proprietario si spinge a richiedere una serie di informazioni e documenti al futuro inquilino, affermando di voler essere sicuro della serietà delle sue intenzioni e delle sue disponibilità economiche. Spesso afferma di dover raccogliere questi dati per poi girarli a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il che è di per sé assurdo, perché in realtà è la piattaforma che detiene i dati degli utenti e fa da tramite ed entro certi limiti anche da garante della transazione.</a:t>
            </a:r>
          </a:p>
          <a:p>
            <a:endParaRPr lang="it-IT" dirty="0"/>
          </a:p>
        </p:txBody>
      </p:sp>
      <p:sp>
        <p:nvSpPr>
          <p:cNvPr id="12" name="CasellaDiTesto 11"/>
          <p:cNvSpPr txBox="1"/>
          <p:nvPr/>
        </p:nvSpPr>
        <p:spPr>
          <a:xfrm>
            <a:off x="812290" y="763535"/>
            <a:ext cx="5575447" cy="677108"/>
          </a:xfrm>
          <a:prstGeom prst="rect">
            <a:avLst/>
          </a:prstGeom>
          <a:noFill/>
        </p:spPr>
        <p:txBody>
          <a:bodyPr wrap="square" rtlCol="0">
            <a:spAutoFit/>
          </a:bodyPr>
          <a:lstStyle/>
          <a:p>
            <a:pPr algn="just"/>
            <a:r>
              <a:rPr lang="it-IT" b="1" dirty="0">
                <a:solidFill>
                  <a:schemeClr val="accent1"/>
                </a:solidFill>
                <a:latin typeface="+mj-lt"/>
              </a:rPr>
              <a:t>Ecco alcune delle truffe più comuni e come riconoscerle, così da poterle evitare</a:t>
            </a:r>
            <a:r>
              <a:rPr lang="it-IT" sz="2000" b="1" dirty="0">
                <a:solidFill>
                  <a:schemeClr val="accent1"/>
                </a:solidFill>
              </a:rPr>
              <a:t>:</a:t>
            </a:r>
          </a:p>
        </p:txBody>
      </p:sp>
    </p:spTree>
    <p:extLst>
      <p:ext uri="{BB962C8B-B14F-4D97-AF65-F5344CB8AC3E}">
        <p14:creationId xmlns:p14="http://schemas.microsoft.com/office/powerpoint/2010/main" val="3072976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arrotondato 16"/>
          <p:cNvSpPr/>
          <p:nvPr/>
        </p:nvSpPr>
        <p:spPr>
          <a:xfrm>
            <a:off x="-110161" y="5721531"/>
            <a:ext cx="4433967"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4" name="Segnaposto testo 3">
            <a:extLst>
              <a:ext uri="{FF2B5EF4-FFF2-40B4-BE49-F238E27FC236}">
                <a16:creationId xmlns:a16="http://schemas.microsoft.com/office/drawing/2014/main" id="{2B46C56E-82FC-4B02-954F-3AFACF2E8CBA}"/>
              </a:ext>
            </a:extLst>
          </p:cNvPr>
          <p:cNvSpPr>
            <a:spLocks noGrp="1"/>
          </p:cNvSpPr>
          <p:nvPr>
            <p:ph type="body" sz="quarter" idx="14"/>
          </p:nvPr>
        </p:nvSpPr>
        <p:spPr>
          <a:xfrm>
            <a:off x="6805613" y="2082067"/>
            <a:ext cx="4548187" cy="3639463"/>
          </a:xfrm>
        </p:spPr>
        <p:txBody>
          <a:bodyPr rtlCol="0">
            <a:normAutofit lnSpcReduction="10000"/>
          </a:bodyPr>
          <a:lstStyle/>
          <a:p>
            <a:pPr algn="just">
              <a:buClr>
                <a:schemeClr val="tx1">
                  <a:lumMod val="65000"/>
                  <a:lumOff val="35000"/>
                </a:schemeClr>
              </a:buClr>
            </a:pPr>
            <a:r>
              <a:rPr lang="it-IT" sz="1600" b="1" dirty="0">
                <a:latin typeface="+mj-lt"/>
              </a:rPr>
              <a:t>La casa non esiste: In questo caso </a:t>
            </a:r>
            <a:r>
              <a:rPr lang="it-IT" sz="1600" b="1" dirty="0" err="1">
                <a:latin typeface="+mj-lt"/>
              </a:rPr>
              <a:t>Airbnb</a:t>
            </a:r>
            <a:r>
              <a:rPr lang="it-IT" sz="1600" b="1" dirty="0">
                <a:latin typeface="+mj-lt"/>
              </a:rPr>
              <a:t> viene utilizzato solo come vetrina per mostrare al potenziale truffato una casa appetibile che gli faccia venir voglia di anticipare un po’ di soldi. Per poi scoprire che la casa non esiste e i suoi soldi si sono involati. Le comunicazioni avvengono tutte all’esterno del sito, tramite mail che provengono da account privati. Come chi ha usato </a:t>
            </a:r>
            <a:r>
              <a:rPr lang="it-IT" sz="1600" b="1" dirty="0" err="1">
                <a:latin typeface="+mj-lt"/>
              </a:rPr>
              <a:t>Airbnb</a:t>
            </a:r>
            <a:r>
              <a:rPr lang="it-IT" sz="1600" b="1" dirty="0">
                <a:latin typeface="+mj-lt"/>
              </a:rPr>
              <a:t> almeno una volta sa benissimo, è espressamente vietata dal sito la comunicazione tra guest e </a:t>
            </a:r>
            <a:r>
              <a:rPr lang="it-IT" sz="1600" b="1" dirty="0" err="1">
                <a:latin typeface="+mj-lt"/>
              </a:rPr>
              <a:t>host</a:t>
            </a:r>
            <a:r>
              <a:rPr lang="it-IT" sz="1600" b="1" dirty="0">
                <a:latin typeface="+mj-lt"/>
              </a:rPr>
              <a:t> che non passi dalla posta interna al sistema. Quindi se qualcuno comunica con voi solo fuori piattaforma e vi manda su </a:t>
            </a:r>
            <a:r>
              <a:rPr lang="it-IT" sz="1600" b="1" dirty="0" err="1">
                <a:latin typeface="+mj-lt"/>
              </a:rPr>
              <a:t>Airbnb</a:t>
            </a:r>
            <a:r>
              <a:rPr lang="it-IT" sz="1600" b="1" dirty="0">
                <a:latin typeface="+mj-lt"/>
              </a:rPr>
              <a:t> solo per visionare l’annuncio è ovvio che c’è qualcosa sotto</a:t>
            </a:r>
            <a:r>
              <a:rPr lang="it-IT" sz="1600" b="1" dirty="0"/>
              <a:t>. </a:t>
            </a:r>
          </a:p>
          <a:p>
            <a:pPr rtl="0"/>
            <a:endParaRPr lang="it-IT" dirty="0"/>
          </a:p>
        </p:txBody>
      </p:sp>
      <p:sp>
        <p:nvSpPr>
          <p:cNvPr id="7" name="Segnaposto numero diapositiva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rtlCol="0"/>
          <a:lstStyle/>
          <a:p>
            <a:pPr rtl="0"/>
            <a:fld id="{D495E168-DA5E-4888-8D8A-92B118324C14}" type="slidenum">
              <a:rPr lang="it-IT" smtClean="0"/>
              <a:pPr rtl="0"/>
              <a:t>45</a:t>
            </a:fld>
            <a:endParaRPr lang="it-IT" dirty="0"/>
          </a:p>
        </p:txBody>
      </p:sp>
      <p:sp>
        <p:nvSpPr>
          <p:cNvPr id="15" name="Segnaposto immagine 14"/>
          <p:cNvSpPr>
            <a:spLocks noGrp="1"/>
          </p:cNvSpPr>
          <p:nvPr>
            <p:ph type="pic" sz="quarter" idx="15"/>
          </p:nvPr>
        </p:nvSpPr>
        <p:spPr>
          <a:solidFill>
            <a:schemeClr val="accent2"/>
          </a:solidFill>
        </p:spPr>
      </p:sp>
      <p:pic>
        <p:nvPicPr>
          <p:cNvPr id="16" name="Immagine 15">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8" name="Segnaposto piè di pagina 2">
            <a:extLst>
              <a:ext uri="{FF2B5EF4-FFF2-40B4-BE49-F238E27FC236}">
                <a16:creationId xmlns:a16="http://schemas.microsoft.com/office/drawing/2014/main" id="{56F8E1FB-FE5C-46BC-83C4-88721E70C4E1}"/>
              </a:ext>
            </a:extLst>
          </p:cNvPr>
          <p:cNvSpPr>
            <a:spLocks noGrp="1"/>
          </p:cNvSpPr>
          <p:nvPr>
            <p:ph type="ftr" sz="quarter" idx="11"/>
          </p:nvPr>
        </p:nvSpPr>
        <p:spPr>
          <a:xfrm>
            <a:off x="1895891" y="5814889"/>
            <a:ext cx="3765718" cy="365125"/>
          </a:xfrm>
        </p:spPr>
        <p:txBody>
          <a:bodyPr rtlCol="0"/>
          <a:lstStyle/>
          <a:p>
            <a:pPr rtl="0"/>
            <a:r>
              <a:rPr lang="it-IT" sz="1400" b="1" dirty="0">
                <a:solidFill>
                  <a:schemeClr val="bg1"/>
                </a:solidFill>
                <a:latin typeface="+mj-lt"/>
              </a:rPr>
              <a:t>NON CADERE NELLA RETE:</a:t>
            </a:r>
          </a:p>
          <a:p>
            <a:pPr rtl="0"/>
            <a:r>
              <a:rPr lang="it-IT" sz="1400" b="1" dirty="0">
                <a:solidFill>
                  <a:schemeClr val="bg1"/>
                </a:solidFill>
                <a:latin typeface="+mj-lt"/>
              </a:rPr>
              <a:t>GENERAZIONI CONNESSE</a:t>
            </a:r>
          </a:p>
        </p:txBody>
      </p:sp>
    </p:spTree>
    <p:extLst>
      <p:ext uri="{BB962C8B-B14F-4D97-AF65-F5344CB8AC3E}">
        <p14:creationId xmlns:p14="http://schemas.microsoft.com/office/powerpoint/2010/main" val="3179939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46</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971221" y="2183102"/>
            <a:ext cx="10382579" cy="2831544"/>
          </a:xfrm>
          <a:prstGeom prst="rect">
            <a:avLst/>
          </a:prstGeom>
          <a:noFill/>
        </p:spPr>
        <p:txBody>
          <a:bodyPr wrap="square" rtlCol="0">
            <a:spAutoFit/>
          </a:bodyPr>
          <a:lstStyle/>
          <a:p>
            <a:pPr marL="285750" indent="-285750" algn="just">
              <a:buFont typeface="Arial" panose="020B0604020202020204" pitchFamily="34" charset="0"/>
              <a:buChar char="•"/>
            </a:pPr>
            <a:r>
              <a:rPr lang="it-IT" sz="1600" b="1" dirty="0">
                <a:solidFill>
                  <a:schemeClr val="tx1">
                    <a:lumMod val="65000"/>
                    <a:lumOff val="35000"/>
                  </a:schemeClr>
                </a:solidFill>
                <a:latin typeface="+mj-lt"/>
              </a:rPr>
              <a:t>Segnali d’allarme: Non è </a:t>
            </a:r>
            <a:r>
              <a:rPr lang="it-IT" sz="1600" b="1" dirty="0" err="1">
                <a:solidFill>
                  <a:schemeClr val="tx1">
                    <a:lumMod val="65000"/>
                    <a:lumOff val="35000"/>
                  </a:schemeClr>
                </a:solidFill>
                <a:latin typeface="+mj-lt"/>
              </a:rPr>
              <a:t>l’host</a:t>
            </a:r>
            <a:r>
              <a:rPr lang="it-IT" sz="1600" b="1" dirty="0">
                <a:solidFill>
                  <a:schemeClr val="tx1">
                    <a:lumMod val="65000"/>
                    <a:lumOff val="35000"/>
                  </a:schemeClr>
                </a:solidFill>
                <a:latin typeface="+mj-lt"/>
              </a:rPr>
              <a:t> che raccoglie informazioni sul guest per poi girarle a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ma il contrario, quindi questo è il primo campanello d’allarme. Chi dà in affitto casa tramite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non deve chiedere anticipi, tantomeno tramite bonifico o altri sistemi che non siano DIFFIDA DI CHI CHIEDE SOLDI IN ANTICIPO O PAGAMENTI AL DI FUORI DELLA PIATTAFORMA 22 In vacanza come a casa In vacanza come a casa 23 quelli previsti dalla piattaforma. Se ricevi richieste di questo tipo c’è di mezzo una possibile frega - tura. Alcuni truffatori per giustificare l’impossibilità di mostrare la casa prima del versamento dell’anticipo sostengono di essere all’estero e affermano che, una volta ricevuto il versamento, sarà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a mandare un proprio agente per mostrare la casa all’inquilino.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però non ha una sua rete di agenti: i proprietari si organizzano da soli o al limite si fanno aiutare da co-</a:t>
            </a:r>
            <a:r>
              <a:rPr lang="it-IT" sz="1600" b="1" dirty="0" err="1">
                <a:solidFill>
                  <a:schemeClr val="tx1">
                    <a:lumMod val="65000"/>
                    <a:lumOff val="35000"/>
                  </a:schemeClr>
                </a:solidFill>
                <a:latin typeface="+mj-lt"/>
              </a:rPr>
              <a:t>host</a:t>
            </a:r>
            <a:r>
              <a:rPr lang="it-IT" sz="1600" b="1" dirty="0">
                <a:solidFill>
                  <a:schemeClr val="tx1">
                    <a:lumMod val="65000"/>
                    <a:lumOff val="35000"/>
                  </a:schemeClr>
                </a:solidFill>
                <a:latin typeface="+mj-lt"/>
              </a:rPr>
              <a:t> o si appoggiano ad agenzie di servizi esterne. </a:t>
            </a:r>
          </a:p>
          <a:p>
            <a:endParaRPr lang="it-IT" dirty="0"/>
          </a:p>
        </p:txBody>
      </p:sp>
    </p:spTree>
    <p:extLst>
      <p:ext uri="{BB962C8B-B14F-4D97-AF65-F5344CB8AC3E}">
        <p14:creationId xmlns:p14="http://schemas.microsoft.com/office/powerpoint/2010/main" val="1862094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47</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971221" y="2183102"/>
            <a:ext cx="10382579" cy="2831544"/>
          </a:xfrm>
          <a:prstGeom prst="rect">
            <a:avLst/>
          </a:prstGeom>
          <a:noFill/>
        </p:spPr>
        <p:txBody>
          <a:bodyPr wrap="square" rtlCol="0">
            <a:spAutoFit/>
          </a:bodyPr>
          <a:lstStyle/>
          <a:p>
            <a:pPr marL="285750" indent="-285750" algn="just">
              <a:buFont typeface="Arial" panose="020B0604020202020204" pitchFamily="34" charset="0"/>
              <a:buChar char="•"/>
            </a:pPr>
            <a:r>
              <a:rPr lang="it-IT" sz="1600" b="1" dirty="0">
                <a:solidFill>
                  <a:schemeClr val="tx1">
                    <a:lumMod val="65000"/>
                    <a:lumOff val="35000"/>
                  </a:schemeClr>
                </a:solidFill>
                <a:latin typeface="+mj-lt"/>
              </a:rPr>
              <a:t>Richieste pericolose: Se ti sei imbattuto in una truffa che assomiglia a quella descritta e, seppur tentati dalla bella casa, dal prezzo accattivante (spesso davvero troppo bello per essere vero) e dai toni melliflui del sedicente proprietario, alla fine hai deciso di non procedere al pagamento, meglio per te. Ci sono però altri elementi di pericolo da tener presenti. Se per esempio hai risposto alle richieste del finto proprietario inviandogli la scansioni di un tuo documento rischi il furto di identità. Nel forum di discussione della community di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si leggono racconti di utenti che lo hanno fatto e poi si sono ritrovati ignari protagonisti di ulteriori frodi. In pratica gli stessi truffatori che avevano provato a fregarli, usavano poi il loro nome e cognome per frodarne altri. In Italia l’unico momento in cui un </a:t>
            </a:r>
            <a:r>
              <a:rPr lang="it-IT" sz="1600" b="1" dirty="0" err="1">
                <a:solidFill>
                  <a:schemeClr val="tx1">
                    <a:lumMod val="65000"/>
                    <a:lumOff val="35000"/>
                  </a:schemeClr>
                </a:solidFill>
                <a:latin typeface="+mj-lt"/>
              </a:rPr>
              <a:t>host</a:t>
            </a:r>
            <a:r>
              <a:rPr lang="it-IT" sz="1600" b="1" dirty="0">
                <a:solidFill>
                  <a:schemeClr val="tx1">
                    <a:lumMod val="65000"/>
                    <a:lumOff val="35000"/>
                  </a:schemeClr>
                </a:solidFill>
                <a:latin typeface="+mj-lt"/>
              </a:rPr>
              <a:t> ha il diritto di chiederti il documento è quando fai il </a:t>
            </a:r>
            <a:r>
              <a:rPr lang="it-IT" sz="1600" b="1" dirty="0" err="1">
                <a:solidFill>
                  <a:schemeClr val="tx1">
                    <a:lumMod val="65000"/>
                    <a:lumOff val="35000"/>
                  </a:schemeClr>
                </a:solidFill>
                <a:latin typeface="+mj-lt"/>
              </a:rPr>
              <a:t>checkin</a:t>
            </a:r>
            <a:r>
              <a:rPr lang="it-IT" sz="1600" b="1" dirty="0">
                <a:solidFill>
                  <a:schemeClr val="tx1">
                    <a:lumMod val="65000"/>
                    <a:lumOff val="35000"/>
                  </a:schemeClr>
                </a:solidFill>
                <a:latin typeface="+mj-lt"/>
              </a:rPr>
              <a:t> e il proprietario deve fornire i tuoi estremi alla Questura.</a:t>
            </a:r>
          </a:p>
          <a:p>
            <a:endParaRPr lang="it-IT" dirty="0"/>
          </a:p>
        </p:txBody>
      </p:sp>
    </p:spTree>
    <p:extLst>
      <p:ext uri="{BB962C8B-B14F-4D97-AF65-F5344CB8AC3E}">
        <p14:creationId xmlns:p14="http://schemas.microsoft.com/office/powerpoint/2010/main" val="1784092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48</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955983" y="1932719"/>
            <a:ext cx="10382579" cy="3847207"/>
          </a:xfrm>
          <a:prstGeom prst="rect">
            <a:avLst/>
          </a:prstGeom>
          <a:noFill/>
        </p:spPr>
        <p:txBody>
          <a:bodyPr wrap="square" rtlCol="0">
            <a:spAutoFit/>
          </a:bodyPr>
          <a:lstStyle/>
          <a:p>
            <a:pPr algn="just"/>
            <a:r>
              <a:rPr lang="it-IT" b="1" dirty="0">
                <a:solidFill>
                  <a:schemeClr val="accent3"/>
                </a:solidFill>
                <a:latin typeface="+mj-lt"/>
              </a:rPr>
              <a:t>2. IL SITO FAKE:</a:t>
            </a:r>
          </a:p>
          <a:p>
            <a:pPr algn="just"/>
            <a:r>
              <a:rPr lang="it-IT" sz="1600" b="1" dirty="0">
                <a:solidFill>
                  <a:schemeClr val="tx1">
                    <a:lumMod val="65000"/>
                    <a:lumOff val="35000"/>
                  </a:schemeClr>
                </a:solidFill>
                <a:latin typeface="+mj-lt"/>
              </a:rPr>
              <a:t>Anche in quest’altra tipologia di truffa l’aggancio avviene al di fuori di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E fuori ne rimane anche se il finto proprietario vuole convincerti del contrario.</a:t>
            </a:r>
          </a:p>
          <a:p>
            <a:pPr algn="just"/>
            <a:endParaRPr lang="it-IT" sz="1600" b="1" dirty="0">
              <a:solidFill>
                <a:schemeClr val="tx1">
                  <a:lumMod val="65000"/>
                  <a:lumOff val="35000"/>
                </a:schemeClr>
              </a:solidFill>
              <a:latin typeface="+mj-lt"/>
            </a:endParaRPr>
          </a:p>
          <a:p>
            <a:pPr marL="285750" indent="-285750" algn="just">
              <a:buFont typeface="Arial" panose="020B0604020202020204" pitchFamily="34" charset="0"/>
              <a:buChar char="•"/>
            </a:pPr>
            <a:r>
              <a:rPr lang="it-IT" sz="1600" b="1" dirty="0">
                <a:solidFill>
                  <a:schemeClr val="tx1">
                    <a:lumMod val="65000"/>
                    <a:lumOff val="35000"/>
                  </a:schemeClr>
                </a:solidFill>
                <a:latin typeface="+mj-lt"/>
              </a:rPr>
              <a:t>Sembra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ma non lo è Se c’è chi ha trovato il modo di fare i soldi truffando ignari utenti convinti di aver a che fare con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è anche merito di Land </a:t>
            </a:r>
            <a:r>
              <a:rPr lang="it-IT" sz="1600" b="1" dirty="0" err="1">
                <a:solidFill>
                  <a:schemeClr val="tx1">
                    <a:lumMod val="65000"/>
                    <a:lumOff val="35000"/>
                  </a:schemeClr>
                </a:solidFill>
                <a:latin typeface="+mj-lt"/>
              </a:rPr>
              <a:t>Lordz</a:t>
            </a:r>
            <a:r>
              <a:rPr lang="it-IT" sz="1600" b="1" dirty="0">
                <a:solidFill>
                  <a:schemeClr val="tx1">
                    <a:lumMod val="65000"/>
                    <a:lumOff val="35000"/>
                  </a:schemeClr>
                </a:solidFill>
                <a:latin typeface="+mj-lt"/>
              </a:rPr>
              <a:t>, un programma che aiuta chi vuole mettersi in questo business a creare e gestire annunci esca che spesso riprendono foto e nomi di annunci realmente esistenti, con tanto di recensioni favorevoli. Anche in questo caso l’aggancio avviene fuori dalla piattaforma ma nei messaggi il truffatore assicura che la transazione potrà avvenire su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di cui viene fornito un link. La menzione di un sito così noto infonde di solito un’istantanea fiducia nell’ospite, che clicca sul link e finisce in un sito che assomiglia per grafica e design a quello di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ma non lo è (vedi foto a pag. 24). Seguono richieste di invio di soldi per anticipo o deposito. Una volta che l’utente li ha versati, il truffatore scompare dal radar e non risponde più ai messaggi.</a:t>
            </a:r>
          </a:p>
          <a:p>
            <a:endParaRPr lang="it-IT" dirty="0"/>
          </a:p>
        </p:txBody>
      </p:sp>
    </p:spTree>
    <p:extLst>
      <p:ext uri="{BB962C8B-B14F-4D97-AF65-F5344CB8AC3E}">
        <p14:creationId xmlns:p14="http://schemas.microsoft.com/office/powerpoint/2010/main" val="2962855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49</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971221" y="2183102"/>
            <a:ext cx="10382579" cy="2339102"/>
          </a:xfrm>
          <a:prstGeom prst="rect">
            <a:avLst/>
          </a:prstGeom>
          <a:noFill/>
        </p:spPr>
        <p:txBody>
          <a:bodyPr wrap="square" rtlCol="0">
            <a:spAutoFit/>
          </a:bodyPr>
          <a:lstStyle/>
          <a:p>
            <a:pPr marL="285750" indent="-285750" algn="just">
              <a:buFont typeface="Arial" panose="020B0604020202020204" pitchFamily="34" charset="0"/>
              <a:buChar char="•"/>
            </a:pPr>
            <a:r>
              <a:rPr lang="it-IT" sz="1600" b="1" dirty="0">
                <a:solidFill>
                  <a:schemeClr val="tx1">
                    <a:lumMod val="65000"/>
                    <a:lumOff val="35000"/>
                  </a:schemeClr>
                </a:solidFill>
                <a:latin typeface="+mj-lt"/>
              </a:rPr>
              <a:t>Fai attenzione Il campanello d’allarme deve co - </a:t>
            </a:r>
            <a:r>
              <a:rPr lang="it-IT" sz="1600" b="1" dirty="0" err="1">
                <a:solidFill>
                  <a:schemeClr val="tx1">
                    <a:lumMod val="65000"/>
                    <a:lumOff val="35000"/>
                  </a:schemeClr>
                </a:solidFill>
                <a:latin typeface="+mj-lt"/>
              </a:rPr>
              <a:t>minciare</a:t>
            </a:r>
            <a:r>
              <a:rPr lang="it-IT" sz="1600" b="1" dirty="0">
                <a:solidFill>
                  <a:schemeClr val="tx1">
                    <a:lumMod val="65000"/>
                    <a:lumOff val="35000"/>
                  </a:schemeClr>
                </a:solidFill>
                <a:latin typeface="+mj-lt"/>
              </a:rPr>
              <a:t> a suonare quando una casa per le vacanze che ha foto magnifiche e recensioni stupende costa molto meno di quel che ti saresti aspettato. Un prezzo </a:t>
            </a:r>
            <a:r>
              <a:rPr lang="it-IT" sz="1600" b="1" dirty="0" err="1">
                <a:solidFill>
                  <a:schemeClr val="tx1">
                    <a:lumMod val="65000"/>
                    <a:lumOff val="35000"/>
                  </a:schemeClr>
                </a:solidFill>
                <a:latin typeface="+mj-lt"/>
              </a:rPr>
              <a:t>strac</a:t>
            </a:r>
            <a:r>
              <a:rPr lang="it-IT" sz="1600" b="1" dirty="0">
                <a:solidFill>
                  <a:schemeClr val="tx1">
                    <a:lumMod val="65000"/>
                    <a:lumOff val="35000"/>
                  </a:schemeClr>
                </a:solidFill>
                <a:latin typeface="+mj-lt"/>
              </a:rPr>
              <a:t> - ciato rispetto alla media deve sempre far sospettare. Ma l’allarme rosso è la richiesta di soldi anticipati: non è così che funziona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gli </a:t>
            </a:r>
            <a:r>
              <a:rPr lang="it-IT" sz="1600" b="1" dirty="0" err="1">
                <a:solidFill>
                  <a:schemeClr val="tx1">
                    <a:lumMod val="65000"/>
                    <a:lumOff val="35000"/>
                  </a:schemeClr>
                </a:solidFill>
                <a:latin typeface="+mj-lt"/>
              </a:rPr>
              <a:t>host</a:t>
            </a:r>
            <a:r>
              <a:rPr lang="it-IT" sz="1600" b="1" dirty="0">
                <a:solidFill>
                  <a:schemeClr val="tx1">
                    <a:lumMod val="65000"/>
                    <a:lumOff val="35000"/>
                  </a:schemeClr>
                </a:solidFill>
                <a:latin typeface="+mj-lt"/>
              </a:rPr>
              <a:t> non sono autorizzati a incassare </a:t>
            </a:r>
            <a:r>
              <a:rPr lang="it-IT" sz="1600" b="1" dirty="0" err="1">
                <a:solidFill>
                  <a:schemeClr val="tx1">
                    <a:lumMod val="65000"/>
                    <a:lumOff val="35000"/>
                  </a:schemeClr>
                </a:solidFill>
                <a:latin typeface="+mj-lt"/>
              </a:rPr>
              <a:t>direttamen</a:t>
            </a:r>
            <a:r>
              <a:rPr lang="it-IT" sz="1600" b="1" dirty="0">
                <a:solidFill>
                  <a:schemeClr val="tx1">
                    <a:lumMod val="65000"/>
                    <a:lumOff val="35000"/>
                  </a:schemeClr>
                </a:solidFill>
                <a:latin typeface="+mj-lt"/>
              </a:rPr>
              <a:t> - te anticipi o saldi, è il sito che </a:t>
            </a:r>
            <a:r>
              <a:rPr lang="it-IT" sz="1600" b="1" dirty="0" err="1">
                <a:solidFill>
                  <a:schemeClr val="tx1">
                    <a:lumMod val="65000"/>
                    <a:lumOff val="35000"/>
                  </a:schemeClr>
                </a:solidFill>
                <a:latin typeface="+mj-lt"/>
              </a:rPr>
              <a:t>trat</a:t>
            </a:r>
            <a:r>
              <a:rPr lang="it-IT" sz="1600" b="1" dirty="0">
                <a:solidFill>
                  <a:schemeClr val="tx1">
                    <a:lumMod val="65000"/>
                    <a:lumOff val="35000"/>
                  </a:schemeClr>
                </a:solidFill>
                <a:latin typeface="+mj-lt"/>
              </a:rPr>
              <a:t> - tiene le somme e le gira agli </a:t>
            </a:r>
            <a:r>
              <a:rPr lang="it-IT" sz="1600" b="1" dirty="0" err="1">
                <a:solidFill>
                  <a:schemeClr val="tx1">
                    <a:lumMod val="65000"/>
                    <a:lumOff val="35000"/>
                  </a:schemeClr>
                </a:solidFill>
                <a:latin typeface="+mj-lt"/>
              </a:rPr>
              <a:t>host</a:t>
            </a:r>
            <a:r>
              <a:rPr lang="it-IT" sz="1600" b="1" dirty="0">
                <a:solidFill>
                  <a:schemeClr val="tx1">
                    <a:lumMod val="65000"/>
                    <a:lumOff val="35000"/>
                  </a:schemeClr>
                </a:solidFill>
                <a:latin typeface="+mj-lt"/>
              </a:rPr>
              <a:t> 24 ore dopo il check-in. Questo rappresenta una garanzia per gli ospiti, perché dà loro il tempo di verificare che tutto sia a posto e, in caso contrario, di avvertire il sito e valutare soluzioni alternative. Se ti imbatti in un finto sito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segnalalo alla piattaforma su: https://reportphishing.net/airbnb</a:t>
            </a:r>
          </a:p>
          <a:p>
            <a:endParaRPr lang="it-IT" dirty="0"/>
          </a:p>
        </p:txBody>
      </p:sp>
    </p:spTree>
    <p:extLst>
      <p:ext uri="{BB962C8B-B14F-4D97-AF65-F5344CB8AC3E}">
        <p14:creationId xmlns:p14="http://schemas.microsoft.com/office/powerpoint/2010/main" val="34552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2" name="Titolo 1"/>
          <p:cNvSpPr>
            <a:spLocks noGrp="1"/>
          </p:cNvSpPr>
          <p:nvPr>
            <p:ph type="title"/>
          </p:nvPr>
        </p:nvSpPr>
        <p:spPr>
          <a:xfrm>
            <a:off x="758588" y="1911644"/>
            <a:ext cx="5690680" cy="1517356"/>
          </a:xfrm>
        </p:spPr>
        <p:txBody>
          <a:bodyPr/>
          <a:lstStyle/>
          <a:p>
            <a:r>
              <a:rPr lang="en-US" altLang="it-IT" sz="4400" dirty="0">
                <a:solidFill>
                  <a:srgbClr val="197DCE"/>
                </a:solidFill>
              </a:rPr>
              <a:t>La </a:t>
            </a:r>
            <a:r>
              <a:rPr lang="en-US" altLang="it-IT" sz="4400" dirty="0" err="1">
                <a:solidFill>
                  <a:srgbClr val="197DCE"/>
                </a:solidFill>
              </a:rPr>
              <a:t>legislazione</a:t>
            </a:r>
            <a:r>
              <a:rPr lang="en-US" altLang="it-IT" sz="4400" dirty="0">
                <a:solidFill>
                  <a:srgbClr val="197DCE"/>
                </a:solidFill>
              </a:rPr>
              <a:t> in </a:t>
            </a:r>
            <a:r>
              <a:rPr lang="en-US" altLang="it-IT" sz="4400" dirty="0" err="1">
                <a:solidFill>
                  <a:srgbClr val="197DCE"/>
                </a:solidFill>
              </a:rPr>
              <a:t>materia</a:t>
            </a:r>
            <a:r>
              <a:rPr lang="en-US" altLang="it-IT" sz="4400" dirty="0">
                <a:solidFill>
                  <a:srgbClr val="197DCE"/>
                </a:solidFill>
              </a:rPr>
              <a:t> di </a:t>
            </a:r>
            <a:r>
              <a:rPr lang="en-US" altLang="it-IT" sz="4400" dirty="0" err="1">
                <a:solidFill>
                  <a:srgbClr val="197DCE"/>
                </a:solidFill>
              </a:rPr>
              <a:t>turismo</a:t>
            </a:r>
            <a:br>
              <a:rPr lang="en-US" altLang="it-IT" dirty="0">
                <a:solidFill>
                  <a:schemeClr val="tx1"/>
                </a:solidFill>
                <a:effectLst>
                  <a:outerShdw blurRad="38100" dist="38100" dir="2700000" algn="tl">
                    <a:srgbClr val="FFFFFF"/>
                  </a:outerShdw>
                </a:effectLst>
              </a:rPr>
            </a:br>
            <a:endParaRPr lang="it-IT" dirty="0"/>
          </a:p>
        </p:txBody>
      </p:sp>
      <p:pic>
        <p:nvPicPr>
          <p:cNvPr id="5" name="Immagine 4">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7"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721531"/>
            <a:ext cx="3765718"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1931133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50</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955983" y="2063349"/>
            <a:ext cx="10382579" cy="3570208"/>
          </a:xfrm>
          <a:prstGeom prst="rect">
            <a:avLst/>
          </a:prstGeom>
          <a:noFill/>
        </p:spPr>
        <p:txBody>
          <a:bodyPr wrap="square" rtlCol="0">
            <a:spAutoFit/>
          </a:bodyPr>
          <a:lstStyle/>
          <a:p>
            <a:r>
              <a:rPr lang="it-IT" sz="1600" b="1" dirty="0">
                <a:solidFill>
                  <a:schemeClr val="accent3"/>
                </a:solidFill>
                <a:latin typeface="+mj-lt"/>
              </a:rPr>
              <a:t>3. SE L’HOST FA IL FURBO:</a:t>
            </a:r>
          </a:p>
          <a:p>
            <a:pPr algn="just"/>
            <a:r>
              <a:rPr lang="it-IT" sz="1600" b="1" dirty="0">
                <a:solidFill>
                  <a:schemeClr val="tx1">
                    <a:lumMod val="65000"/>
                    <a:lumOff val="35000"/>
                  </a:schemeClr>
                </a:solidFill>
                <a:latin typeface="+mj-lt"/>
              </a:rPr>
              <a:t>Vediamo ora che cosa succede quando la prenotazione con fregatura avviene proprio sulla piattaforma di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a:t>
            </a:r>
          </a:p>
          <a:p>
            <a:pPr algn="just"/>
            <a:endParaRPr lang="it-IT" dirty="0"/>
          </a:p>
          <a:p>
            <a:pPr marL="285750" indent="-285750" algn="just">
              <a:buFont typeface="Arial" panose="020B0604020202020204" pitchFamily="34" charset="0"/>
              <a:buChar char="•"/>
            </a:pPr>
            <a:r>
              <a:rPr lang="it-IT" sz="1600" b="1" dirty="0">
                <a:solidFill>
                  <a:schemeClr val="tx1">
                    <a:lumMod val="65000"/>
                    <a:lumOff val="35000"/>
                  </a:schemeClr>
                </a:solidFill>
                <a:latin typeface="+mj-lt"/>
              </a:rPr>
              <a:t>Cambio last minute Un tipo di inganno emerso in tempi recenti consiste nel proporre un cambio di sistemazione all’ospite che ha prenotato su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quando questo è già arrivato a destinazione. La scusa utilizzata è che l’appartamento prenotato sulla piattaforma presenta un problema improvviso (bagno intasato, aria condizionata rotta, perdita d’acqua) che lo rende momentaneamente inagibile. Per questo </a:t>
            </a:r>
            <a:r>
              <a:rPr lang="it-IT" sz="1600" b="1" dirty="0" err="1">
                <a:solidFill>
                  <a:schemeClr val="tx1">
                    <a:lumMod val="65000"/>
                    <a:lumOff val="35000"/>
                  </a:schemeClr>
                </a:solidFill>
                <a:latin typeface="+mj-lt"/>
              </a:rPr>
              <a:t>l’host</a:t>
            </a:r>
            <a:r>
              <a:rPr lang="it-IT" sz="1600" b="1" dirty="0">
                <a:solidFill>
                  <a:schemeClr val="tx1">
                    <a:lumMod val="65000"/>
                    <a:lumOff val="35000"/>
                  </a:schemeClr>
                </a:solidFill>
                <a:latin typeface="+mj-lt"/>
              </a:rPr>
              <a:t> propone al guest un cambio in corsa, e gli offre un appartamento a suo dire di pari livello fino a che il problema dell’altra casa non sarà risolto. L’ospite a questo punto può contattare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e valutare come comportarsi. In situazioni simili l’annullamento da parte del guest non prevede penali, e la piattaforma lo assisterà nella ricerca di una nuova sistemazione ma, a seconda del luogo e del periodo, non è detto che sia un’operazione semplice.</a:t>
            </a:r>
          </a:p>
          <a:p>
            <a:pPr algn="just"/>
            <a:endParaRPr lang="it-IT" sz="1600" b="1" dirty="0">
              <a:solidFill>
                <a:schemeClr val="tx1">
                  <a:lumMod val="65000"/>
                  <a:lumOff val="35000"/>
                </a:schemeClr>
              </a:solidFill>
              <a:latin typeface="+mj-lt"/>
            </a:endParaRPr>
          </a:p>
        </p:txBody>
      </p:sp>
    </p:spTree>
    <p:extLst>
      <p:ext uri="{BB962C8B-B14F-4D97-AF65-F5344CB8AC3E}">
        <p14:creationId xmlns:p14="http://schemas.microsoft.com/office/powerpoint/2010/main" val="3465693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arrotondato 16"/>
          <p:cNvSpPr/>
          <p:nvPr/>
        </p:nvSpPr>
        <p:spPr>
          <a:xfrm>
            <a:off x="-110161" y="5721531"/>
            <a:ext cx="4433967"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4" name="Segnaposto testo 3">
            <a:extLst>
              <a:ext uri="{FF2B5EF4-FFF2-40B4-BE49-F238E27FC236}">
                <a16:creationId xmlns:a16="http://schemas.microsoft.com/office/drawing/2014/main" id="{2B46C56E-82FC-4B02-954F-3AFACF2E8CBA}"/>
              </a:ext>
            </a:extLst>
          </p:cNvPr>
          <p:cNvSpPr>
            <a:spLocks noGrp="1"/>
          </p:cNvSpPr>
          <p:nvPr>
            <p:ph type="body" sz="quarter" idx="14"/>
          </p:nvPr>
        </p:nvSpPr>
        <p:spPr>
          <a:xfrm>
            <a:off x="6805613" y="2082067"/>
            <a:ext cx="4548187" cy="3639463"/>
          </a:xfrm>
        </p:spPr>
        <p:txBody>
          <a:bodyPr rtlCol="0">
            <a:normAutofit/>
          </a:bodyPr>
          <a:lstStyle/>
          <a:p>
            <a:pPr algn="just">
              <a:buClr>
                <a:schemeClr val="tx1">
                  <a:lumMod val="65000"/>
                  <a:lumOff val="35000"/>
                </a:schemeClr>
              </a:buClr>
            </a:pPr>
            <a:r>
              <a:rPr lang="it-IT" sz="1600" b="1" dirty="0">
                <a:latin typeface="+mj-lt"/>
              </a:rPr>
              <a:t>Dalle stelle alle stalle Se decide di fidarsi e rinuncia a cercare un’alternativa, l’ospite di solito si rende conto che la casa di ripiego non è affatto all’altezza di quella prenotata. Sembra chiaro a questo punto che l’alloggio visto su </a:t>
            </a:r>
            <a:r>
              <a:rPr lang="it-IT" sz="1600" b="1" dirty="0" err="1">
                <a:latin typeface="+mj-lt"/>
              </a:rPr>
              <a:t>Airbnb</a:t>
            </a:r>
            <a:r>
              <a:rPr lang="it-IT" sz="1600" b="1" dirty="0">
                <a:latin typeface="+mj-lt"/>
              </a:rPr>
              <a:t> costituiva solo un’esca per attirare clienti che poi vengono in realtà ospitati in proprietà assai meno gradevoli (lontane dal centro, sporche, mal tenute o una combinazione di queste cose). </a:t>
            </a:r>
          </a:p>
          <a:p>
            <a:pPr marL="0" indent="0" rtl="0">
              <a:buNone/>
            </a:pPr>
            <a:endParaRPr lang="it-IT" dirty="0"/>
          </a:p>
        </p:txBody>
      </p:sp>
      <p:sp>
        <p:nvSpPr>
          <p:cNvPr id="7" name="Segnaposto numero diapositiva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rtlCol="0"/>
          <a:lstStyle/>
          <a:p>
            <a:pPr rtl="0"/>
            <a:fld id="{D495E168-DA5E-4888-8D8A-92B118324C14}" type="slidenum">
              <a:rPr lang="it-IT" smtClean="0"/>
              <a:pPr rtl="0"/>
              <a:t>51</a:t>
            </a:fld>
            <a:endParaRPr lang="it-IT" dirty="0"/>
          </a:p>
        </p:txBody>
      </p:sp>
      <p:sp>
        <p:nvSpPr>
          <p:cNvPr id="15" name="Segnaposto immagine 14"/>
          <p:cNvSpPr>
            <a:spLocks noGrp="1"/>
          </p:cNvSpPr>
          <p:nvPr>
            <p:ph type="pic" sz="quarter" idx="15"/>
          </p:nvPr>
        </p:nvSpPr>
        <p:spPr>
          <a:solidFill>
            <a:schemeClr val="accent2"/>
          </a:solidFill>
        </p:spPr>
      </p:sp>
      <p:pic>
        <p:nvPicPr>
          <p:cNvPr id="16" name="Immagine 15">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8" name="Segnaposto piè di pagina 2">
            <a:extLst>
              <a:ext uri="{FF2B5EF4-FFF2-40B4-BE49-F238E27FC236}">
                <a16:creationId xmlns:a16="http://schemas.microsoft.com/office/drawing/2014/main" id="{56F8E1FB-FE5C-46BC-83C4-88721E70C4E1}"/>
              </a:ext>
            </a:extLst>
          </p:cNvPr>
          <p:cNvSpPr>
            <a:spLocks noGrp="1"/>
          </p:cNvSpPr>
          <p:nvPr>
            <p:ph type="ftr" sz="quarter" idx="11"/>
          </p:nvPr>
        </p:nvSpPr>
        <p:spPr>
          <a:xfrm>
            <a:off x="1895891" y="5814889"/>
            <a:ext cx="3765718" cy="365125"/>
          </a:xfrm>
        </p:spPr>
        <p:txBody>
          <a:bodyPr rtlCol="0"/>
          <a:lstStyle/>
          <a:p>
            <a:pPr rtl="0"/>
            <a:r>
              <a:rPr lang="it-IT" sz="1400" b="1" dirty="0">
                <a:solidFill>
                  <a:schemeClr val="bg1"/>
                </a:solidFill>
                <a:latin typeface="+mj-lt"/>
              </a:rPr>
              <a:t>NON CADERE NELLA RETE:</a:t>
            </a:r>
          </a:p>
          <a:p>
            <a:pPr rtl="0"/>
            <a:r>
              <a:rPr lang="it-IT" sz="1400" b="1" dirty="0">
                <a:solidFill>
                  <a:schemeClr val="bg1"/>
                </a:solidFill>
                <a:latin typeface="+mj-lt"/>
              </a:rPr>
              <a:t>GENERAZIONI CONNESSE</a:t>
            </a:r>
          </a:p>
        </p:txBody>
      </p:sp>
    </p:spTree>
    <p:extLst>
      <p:ext uri="{BB962C8B-B14F-4D97-AF65-F5344CB8AC3E}">
        <p14:creationId xmlns:p14="http://schemas.microsoft.com/office/powerpoint/2010/main" val="1384184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52</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971221" y="2136008"/>
            <a:ext cx="10382579" cy="3539430"/>
          </a:xfrm>
          <a:prstGeom prst="rect">
            <a:avLst/>
          </a:prstGeom>
          <a:noFill/>
        </p:spPr>
        <p:txBody>
          <a:bodyPr wrap="square" rtlCol="0">
            <a:spAutoFit/>
          </a:bodyPr>
          <a:lstStyle/>
          <a:p>
            <a:pPr marL="285750" indent="-285750" algn="just">
              <a:buFont typeface="Arial" panose="020B0604020202020204" pitchFamily="34" charset="0"/>
              <a:buChar char="•"/>
            </a:pPr>
            <a:r>
              <a:rPr lang="it-IT" sz="1600" b="1" dirty="0">
                <a:solidFill>
                  <a:schemeClr val="tx1">
                    <a:lumMod val="65000"/>
                    <a:lumOff val="35000"/>
                  </a:schemeClr>
                </a:solidFill>
                <a:latin typeface="+mj-lt"/>
              </a:rPr>
              <a:t>Come difendersi Secondo quanto previsto dalle politiche di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se un </a:t>
            </a:r>
            <a:r>
              <a:rPr lang="it-IT" sz="1600" b="1" dirty="0" err="1">
                <a:solidFill>
                  <a:schemeClr val="tx1">
                    <a:lumMod val="65000"/>
                    <a:lumOff val="35000"/>
                  </a:schemeClr>
                </a:solidFill>
                <a:latin typeface="+mj-lt"/>
              </a:rPr>
              <a:t>host</a:t>
            </a:r>
            <a:r>
              <a:rPr lang="it-IT" sz="1600" b="1" dirty="0">
                <a:solidFill>
                  <a:schemeClr val="tx1">
                    <a:lumMod val="65000"/>
                    <a:lumOff val="35000"/>
                  </a:schemeClr>
                </a:solidFill>
                <a:latin typeface="+mj-lt"/>
              </a:rPr>
              <a:t> propone a un ospite un cambio di casa ma senza un’ufficiale modifica della prenotazione tramite sito, il comportamento giusto consiste nel chiedere </a:t>
            </a:r>
            <a:r>
              <a:rPr lang="it-IT" sz="1600" b="1" dirty="0" err="1">
                <a:solidFill>
                  <a:schemeClr val="tx1">
                    <a:lumMod val="65000"/>
                    <a:lumOff val="35000"/>
                  </a:schemeClr>
                </a:solidFill>
                <a:latin typeface="+mj-lt"/>
              </a:rPr>
              <a:t>all’host</a:t>
            </a:r>
            <a:r>
              <a:rPr lang="it-IT" sz="1600" b="1" dirty="0">
                <a:solidFill>
                  <a:schemeClr val="tx1">
                    <a:lumMod val="65000"/>
                    <a:lumOff val="35000"/>
                  </a:schemeClr>
                </a:solidFill>
                <a:latin typeface="+mj-lt"/>
              </a:rPr>
              <a:t> di cancellare la prenotazione in modo da poter ottenere un rimborso totale o trovare un’altra sistemazione più adatta al proprio soggiorno. Se è </a:t>
            </a:r>
            <a:r>
              <a:rPr lang="it-IT" sz="1600" b="1" dirty="0" err="1">
                <a:solidFill>
                  <a:schemeClr val="tx1">
                    <a:lumMod val="65000"/>
                    <a:lumOff val="35000"/>
                  </a:schemeClr>
                </a:solidFill>
                <a:latin typeface="+mj-lt"/>
              </a:rPr>
              <a:t>l’host</a:t>
            </a:r>
            <a:r>
              <a:rPr lang="it-IT" sz="1600" b="1" dirty="0">
                <a:solidFill>
                  <a:schemeClr val="tx1">
                    <a:lumMod val="65000"/>
                    <a:lumOff val="35000"/>
                  </a:schemeClr>
                </a:solidFill>
                <a:latin typeface="+mj-lt"/>
              </a:rPr>
              <a:t> a cancellare la prenotazione all’ultimo momento, infatti,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prevede per il guest un rimborso totale o la possibilità di prenotare un altro alloggio sulla piattaforma. Il problema è che in questo caso </a:t>
            </a:r>
            <a:r>
              <a:rPr lang="it-IT" sz="1600" b="1" dirty="0" err="1">
                <a:solidFill>
                  <a:schemeClr val="tx1">
                    <a:lumMod val="65000"/>
                    <a:lumOff val="35000"/>
                  </a:schemeClr>
                </a:solidFill>
                <a:latin typeface="+mj-lt"/>
              </a:rPr>
              <a:t>l’host</a:t>
            </a:r>
            <a:r>
              <a:rPr lang="it-IT" sz="1600" b="1" dirty="0">
                <a:solidFill>
                  <a:schemeClr val="tx1">
                    <a:lumMod val="65000"/>
                    <a:lumOff val="35000"/>
                  </a:schemeClr>
                </a:solidFill>
                <a:latin typeface="+mj-lt"/>
              </a:rPr>
              <a:t> non cancellerà la prenotazione, perché la truffa consiste proprio nell’averti fatto prenotare una proprietà che non era in realtà mai destinata ad ospitarti, e mandarti in un alloggio diverso che non si trova sulla piattaforma. Se il tuo </a:t>
            </a:r>
            <a:r>
              <a:rPr lang="it-IT" sz="1600" b="1" dirty="0" err="1">
                <a:solidFill>
                  <a:schemeClr val="tx1">
                    <a:lumMod val="65000"/>
                    <a:lumOff val="35000"/>
                  </a:schemeClr>
                </a:solidFill>
                <a:latin typeface="+mj-lt"/>
              </a:rPr>
              <a:t>host</a:t>
            </a:r>
            <a:r>
              <a:rPr lang="it-IT" sz="1600" b="1" dirty="0">
                <a:solidFill>
                  <a:schemeClr val="tx1">
                    <a:lumMod val="65000"/>
                    <a:lumOff val="35000"/>
                  </a:schemeClr>
                </a:solidFill>
                <a:latin typeface="+mj-lt"/>
              </a:rPr>
              <a:t> ti propone un cambio dell’ultima ora, e a maggior ragione se la sistemazione alternativa non si trova su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la cosa migliore è contattare subito la piattaforma e spiegare il problema per cercare una soluzione. Se sei già arrivato all’altro alloggio e lo hai trovato in cattive condizioni, documenta tutto e contatta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spiegando l’accaduto.</a:t>
            </a:r>
          </a:p>
          <a:p>
            <a:pPr algn="just"/>
            <a:endParaRPr lang="it-IT" sz="1600" b="1" dirty="0">
              <a:solidFill>
                <a:schemeClr val="tx1">
                  <a:lumMod val="65000"/>
                  <a:lumOff val="35000"/>
                </a:schemeClr>
              </a:solidFill>
              <a:latin typeface="+mj-lt"/>
            </a:endParaRPr>
          </a:p>
        </p:txBody>
      </p:sp>
    </p:spTree>
    <p:extLst>
      <p:ext uri="{BB962C8B-B14F-4D97-AF65-F5344CB8AC3E}">
        <p14:creationId xmlns:p14="http://schemas.microsoft.com/office/powerpoint/2010/main" val="1726355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53</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971221" y="2136008"/>
            <a:ext cx="10382579" cy="2800767"/>
          </a:xfrm>
          <a:prstGeom prst="rect">
            <a:avLst/>
          </a:prstGeom>
          <a:noFill/>
        </p:spPr>
        <p:txBody>
          <a:bodyPr wrap="square" rtlCol="0">
            <a:spAutoFit/>
          </a:bodyPr>
          <a:lstStyle/>
          <a:p>
            <a:pPr marL="285750" indent="-285750" algn="just">
              <a:buFont typeface="Arial" panose="020B0604020202020204" pitchFamily="34" charset="0"/>
              <a:buChar char="•"/>
            </a:pPr>
            <a:r>
              <a:rPr lang="it-IT" sz="1600" b="1" dirty="0">
                <a:solidFill>
                  <a:schemeClr val="tx1">
                    <a:lumMod val="65000"/>
                    <a:lumOff val="35000"/>
                  </a:schemeClr>
                </a:solidFill>
                <a:latin typeface="+mj-lt"/>
              </a:rPr>
              <a:t>I soliti sospetti Siccome chi truffa e maltratta i guest ottiene di solito recensioni pessime, è possibile che gli </a:t>
            </a:r>
            <a:r>
              <a:rPr lang="it-IT" sz="1600" b="1" dirty="0" err="1">
                <a:solidFill>
                  <a:schemeClr val="tx1">
                    <a:lumMod val="65000"/>
                    <a:lumOff val="35000"/>
                  </a:schemeClr>
                </a:solidFill>
                <a:latin typeface="+mj-lt"/>
              </a:rPr>
              <a:t>host</a:t>
            </a:r>
            <a:r>
              <a:rPr lang="it-IT" sz="1600" b="1" dirty="0">
                <a:solidFill>
                  <a:schemeClr val="tx1">
                    <a:lumMod val="65000"/>
                    <a:lumOff val="35000"/>
                  </a:schemeClr>
                </a:solidFill>
                <a:latin typeface="+mj-lt"/>
              </a:rPr>
              <a:t> con cattive intenzioni abbiano vita breve. Quindi può darsi che cambino spesso “personalità” fornendo nomi, foto e credenziali differenti ogni volta (per questo di solito ci sono sempre più persone coinvolte) e che quindi gli annunci trappola abbiano durata effimera. Perciò stai alla larga dagli annunci che hanno poche recensioni, poche foto e descrizioni ridotte all’osso, tutti segnali di uno scarso impegno sulla singola proprietà da parte </a:t>
            </a:r>
            <a:r>
              <a:rPr lang="it-IT" sz="1600" b="1" dirty="0" err="1">
                <a:solidFill>
                  <a:schemeClr val="tx1">
                    <a:lumMod val="65000"/>
                    <a:lumOff val="35000"/>
                  </a:schemeClr>
                </a:solidFill>
                <a:latin typeface="+mj-lt"/>
              </a:rPr>
              <a:t>dell’host</a:t>
            </a:r>
            <a:r>
              <a:rPr lang="it-IT" sz="1600" b="1" dirty="0">
                <a:solidFill>
                  <a:schemeClr val="tx1">
                    <a:lumMod val="65000"/>
                    <a:lumOff val="35000"/>
                  </a:schemeClr>
                </a:solidFill>
                <a:latin typeface="+mj-lt"/>
              </a:rPr>
              <a:t> e di una breve vita dell’annuncio. Se qualcosa ti insospettisce, fai una ricerca inversa sulle immagini sia del proprietario sia della casa: potresti scoprire che sono state rubate da qualche altro sito o che sono state prese da una banca immagini. In questo caso rinuncia alla prenotazione e segnala l’annuncio a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che farà i controlli del caso.</a:t>
            </a:r>
          </a:p>
          <a:p>
            <a:pPr algn="just"/>
            <a:endParaRPr lang="it-IT" sz="1600" b="1" dirty="0">
              <a:solidFill>
                <a:schemeClr val="tx1">
                  <a:lumMod val="65000"/>
                  <a:lumOff val="35000"/>
                </a:schemeClr>
              </a:solidFill>
              <a:latin typeface="+mj-lt"/>
            </a:endParaRPr>
          </a:p>
        </p:txBody>
      </p:sp>
    </p:spTree>
    <p:extLst>
      <p:ext uri="{BB962C8B-B14F-4D97-AF65-F5344CB8AC3E}">
        <p14:creationId xmlns:p14="http://schemas.microsoft.com/office/powerpoint/2010/main" val="2180913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2" name="Titolo 1"/>
          <p:cNvSpPr>
            <a:spLocks noGrp="1"/>
          </p:cNvSpPr>
          <p:nvPr>
            <p:ph type="title"/>
          </p:nvPr>
        </p:nvSpPr>
        <p:spPr>
          <a:xfrm>
            <a:off x="933410" y="1937769"/>
            <a:ext cx="5690680" cy="1517356"/>
          </a:xfrm>
        </p:spPr>
        <p:txBody>
          <a:bodyPr/>
          <a:lstStyle/>
          <a:p>
            <a:r>
              <a:rPr lang="en-US" altLang="it-IT" sz="4400" dirty="0" err="1">
                <a:solidFill>
                  <a:srgbClr val="197DCE"/>
                </a:solidFill>
              </a:rPr>
              <a:t>L’identikit</a:t>
            </a:r>
            <a:r>
              <a:rPr lang="en-US" altLang="it-IT" sz="4400" dirty="0">
                <a:solidFill>
                  <a:srgbClr val="197DCE"/>
                </a:solidFill>
              </a:rPr>
              <a:t> del </a:t>
            </a:r>
            <a:r>
              <a:rPr lang="en-US" altLang="it-IT" sz="4400" dirty="0" err="1">
                <a:solidFill>
                  <a:srgbClr val="197DCE"/>
                </a:solidFill>
              </a:rPr>
              <a:t>truffatore</a:t>
            </a:r>
            <a:br>
              <a:rPr lang="en-US" altLang="it-IT" dirty="0">
                <a:solidFill>
                  <a:schemeClr val="tx1"/>
                </a:solidFill>
                <a:effectLst>
                  <a:outerShdw blurRad="38100" dist="38100" dir="2700000" algn="tl">
                    <a:srgbClr val="FFFFFF"/>
                  </a:outerShdw>
                </a:effectLst>
              </a:rPr>
            </a:br>
            <a:endParaRPr lang="it-IT" dirty="0"/>
          </a:p>
        </p:txBody>
      </p:sp>
      <p:pic>
        <p:nvPicPr>
          <p:cNvPr id="5" name="Immagine 4">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7"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721531"/>
            <a:ext cx="3765718"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3519740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55C6D235-86D2-43F6-A7D1-0DD3DC936D3D}"/>
              </a:ext>
            </a:extLst>
          </p:cNvPr>
          <p:cNvSpPr>
            <a:spLocks noGrp="1"/>
          </p:cNvSpPr>
          <p:nvPr>
            <p:ph type="body" sz="quarter" idx="16"/>
          </p:nvPr>
        </p:nvSpPr>
        <p:spPr>
          <a:xfrm>
            <a:off x="1265532" y="918936"/>
            <a:ext cx="9416906" cy="701675"/>
          </a:xfrm>
        </p:spPr>
        <p:txBody>
          <a:bodyPr rtlCol="0"/>
          <a:lstStyle/>
          <a:p>
            <a:endParaRPr lang="it-IT" dirty="0"/>
          </a:p>
        </p:txBody>
      </p:sp>
      <p:sp>
        <p:nvSpPr>
          <p:cNvPr id="7" name="Segnaposto testo 6">
            <a:extLst>
              <a:ext uri="{FF2B5EF4-FFF2-40B4-BE49-F238E27FC236}">
                <a16:creationId xmlns:a16="http://schemas.microsoft.com/office/drawing/2014/main" id="{B0CA970E-796E-4258-8457-D1CEF7B4B866}"/>
              </a:ext>
            </a:extLst>
          </p:cNvPr>
          <p:cNvSpPr>
            <a:spLocks noGrp="1"/>
          </p:cNvSpPr>
          <p:nvPr>
            <p:ph type="body" idx="20"/>
          </p:nvPr>
        </p:nvSpPr>
        <p:spPr>
          <a:xfrm>
            <a:off x="1265532" y="2758671"/>
            <a:ext cx="4365625" cy="2333625"/>
          </a:xfrm>
        </p:spPr>
        <p:txBody>
          <a:bodyPr rtlCol="0"/>
          <a:lstStyle/>
          <a:p>
            <a:pPr marL="0" indent="0" algn="just">
              <a:buNone/>
            </a:pPr>
            <a:r>
              <a:rPr lang="it-IT" sz="1600" b="1" dirty="0">
                <a:solidFill>
                  <a:schemeClr val="accent3"/>
                </a:solidFill>
                <a:latin typeface="+mj-lt"/>
              </a:rPr>
              <a:t>1. É sempre all’estero. </a:t>
            </a:r>
            <a:r>
              <a:rPr lang="it-IT" sz="1600" b="1" dirty="0">
                <a:latin typeface="+mj-lt"/>
              </a:rPr>
              <a:t>Che sia italiano o straniero, il proprietario che propone l’immobile immancabilmente non vive nei paraggi. Per fugare eventuali dubbi, fornirà spiegazioni non richieste sulle ragioni di lavoro che lo hanno portato a trasferirsi. La trattativa a distanza è il preludio di una richiesta di un bonifico internazionale.</a:t>
            </a:r>
          </a:p>
          <a:p>
            <a:pPr marL="0" indent="0" rtl="0">
              <a:buNone/>
            </a:pPr>
            <a:endParaRPr lang="it-IT" dirty="0"/>
          </a:p>
        </p:txBody>
      </p:sp>
      <p:sp>
        <p:nvSpPr>
          <p:cNvPr id="17" name="Segnaposto testo 16">
            <a:extLst>
              <a:ext uri="{FF2B5EF4-FFF2-40B4-BE49-F238E27FC236}">
                <a16:creationId xmlns:a16="http://schemas.microsoft.com/office/drawing/2014/main" id="{663B63A5-075F-4429-8F7A-8E50D3497170}"/>
              </a:ext>
            </a:extLst>
          </p:cNvPr>
          <p:cNvSpPr>
            <a:spLocks noGrp="1"/>
          </p:cNvSpPr>
          <p:nvPr>
            <p:ph type="body" sz="quarter" idx="21"/>
          </p:nvPr>
        </p:nvSpPr>
        <p:spPr>
          <a:xfrm>
            <a:off x="6614065" y="2758671"/>
            <a:ext cx="4365625" cy="2333625"/>
          </a:xfrm>
        </p:spPr>
        <p:txBody>
          <a:bodyPr rtlCol="0">
            <a:normAutofit/>
          </a:bodyPr>
          <a:lstStyle/>
          <a:p>
            <a:pPr marL="0" indent="0" algn="just">
              <a:buNone/>
            </a:pPr>
            <a:r>
              <a:rPr lang="it-IT" sz="1600" b="1" dirty="0">
                <a:solidFill>
                  <a:schemeClr val="accent3"/>
                </a:solidFill>
                <a:latin typeface="+mj-lt"/>
              </a:rPr>
              <a:t>2. É molto (troppo) professionale. </a:t>
            </a:r>
            <a:r>
              <a:rPr lang="it-IT" sz="1600" b="1" dirty="0">
                <a:latin typeface="+mj-lt"/>
              </a:rPr>
              <a:t>Avete appena chiesto alcune informazioni ed eccolo già a inviarvi bozza di contratto compilato. Vi domanda carta di identità e codice fiscale, meglio se in foto. Quello che appare come un modo di fare serio è in realtà il preludio ad un furto di identità.</a:t>
            </a:r>
          </a:p>
          <a:p>
            <a:pPr marL="0" indent="0" rtl="0">
              <a:buNone/>
            </a:pPr>
            <a:endParaRPr lang="it-IT" dirty="0"/>
          </a:p>
        </p:txBody>
      </p:sp>
      <p:sp>
        <p:nvSpPr>
          <p:cNvPr id="4" name="Segnaposto piè di pagina 3">
            <a:extLst>
              <a:ext uri="{FF2B5EF4-FFF2-40B4-BE49-F238E27FC236}">
                <a16:creationId xmlns:a16="http://schemas.microsoft.com/office/drawing/2014/main" id="{4C5FF61B-147F-4149-9E50-36696641E103}"/>
              </a:ext>
            </a:extLst>
          </p:cNvPr>
          <p:cNvSpPr>
            <a:spLocks noGrp="1"/>
          </p:cNvSpPr>
          <p:nvPr>
            <p:ph type="ftr" sz="quarter" idx="11"/>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rtlCol="0"/>
          <a:lstStyle/>
          <a:p>
            <a:pPr rtl="0"/>
            <a:fld id="{D495E168-DA5E-4888-8D8A-92B118324C14}" type="slidenum">
              <a:rPr lang="it-IT" smtClean="0"/>
              <a:pPr rtl="0"/>
              <a:t>55</a:t>
            </a:fld>
            <a:endParaRPr lang="it-IT" dirty="0"/>
          </a:p>
        </p:txBody>
      </p:sp>
      <p:sp>
        <p:nvSpPr>
          <p:cNvPr id="13" name="Rettangolo arrotondato 12"/>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4" name="Immagine 13">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5"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721531"/>
            <a:ext cx="3765718"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3953500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B0CA970E-796E-4258-8457-D1CEF7B4B866}"/>
              </a:ext>
            </a:extLst>
          </p:cNvPr>
          <p:cNvSpPr>
            <a:spLocks noGrp="1"/>
          </p:cNvSpPr>
          <p:nvPr>
            <p:ph type="body" idx="20"/>
          </p:nvPr>
        </p:nvSpPr>
        <p:spPr>
          <a:xfrm>
            <a:off x="1265532" y="2046319"/>
            <a:ext cx="4365625" cy="1924790"/>
          </a:xfrm>
        </p:spPr>
        <p:txBody>
          <a:bodyPr rtlCol="0"/>
          <a:lstStyle/>
          <a:p>
            <a:pPr marL="0" indent="0" algn="just">
              <a:buNone/>
            </a:pPr>
            <a:r>
              <a:rPr lang="it-IT" sz="1600" b="1" dirty="0">
                <a:solidFill>
                  <a:schemeClr val="accent3"/>
                </a:solidFill>
                <a:latin typeface="+mj-lt"/>
              </a:rPr>
              <a:t>3. Vi mette fretta. </a:t>
            </a:r>
            <a:r>
              <a:rPr lang="it-IT" sz="1600" b="1" dirty="0">
                <a:latin typeface="+mj-lt"/>
              </a:rPr>
              <a:t>Cercherà di farvi dire sì entro 24 ore. Spacciandosi per professionista impegnato, lascerà intendere che non ha tempo da perdere, perché questo sarebbe il tempo previsto dalle piattaforme digitali su cui si appoggia per concludere la transazione. I suoi messaggi si faranno insistenti.</a:t>
            </a:r>
          </a:p>
          <a:p>
            <a:pPr marL="0" indent="0" rtl="0">
              <a:buNone/>
            </a:pPr>
            <a:endParaRPr lang="it-IT" dirty="0"/>
          </a:p>
        </p:txBody>
      </p:sp>
      <p:sp>
        <p:nvSpPr>
          <p:cNvPr id="17" name="Segnaposto testo 16">
            <a:extLst>
              <a:ext uri="{FF2B5EF4-FFF2-40B4-BE49-F238E27FC236}">
                <a16:creationId xmlns:a16="http://schemas.microsoft.com/office/drawing/2014/main" id="{663B63A5-075F-4429-8F7A-8E50D3497170}"/>
              </a:ext>
            </a:extLst>
          </p:cNvPr>
          <p:cNvSpPr>
            <a:spLocks noGrp="1"/>
          </p:cNvSpPr>
          <p:nvPr>
            <p:ph type="body" sz="quarter" idx="21"/>
          </p:nvPr>
        </p:nvSpPr>
        <p:spPr>
          <a:xfrm>
            <a:off x="6438733" y="2046320"/>
            <a:ext cx="4365625" cy="1924790"/>
          </a:xfrm>
        </p:spPr>
        <p:txBody>
          <a:bodyPr rtlCol="0">
            <a:normAutofit/>
          </a:bodyPr>
          <a:lstStyle/>
          <a:p>
            <a:pPr marL="0" indent="0" algn="just">
              <a:buNone/>
            </a:pPr>
            <a:r>
              <a:rPr lang="it-IT" sz="1600" b="1" dirty="0">
                <a:solidFill>
                  <a:schemeClr val="accent3"/>
                </a:solidFill>
                <a:latin typeface="+mj-lt"/>
              </a:rPr>
              <a:t>4. Dice di fare affari con </a:t>
            </a:r>
            <a:r>
              <a:rPr lang="it-IT" sz="1600" b="1" dirty="0" err="1">
                <a:solidFill>
                  <a:schemeClr val="accent3"/>
                </a:solidFill>
                <a:latin typeface="+mj-lt"/>
              </a:rPr>
              <a:t>Airbnb</a:t>
            </a:r>
            <a:r>
              <a:rPr lang="it-IT" sz="1600" b="1" dirty="0">
                <a:solidFill>
                  <a:schemeClr val="accent3"/>
                </a:solidFill>
                <a:latin typeface="+mj-lt"/>
              </a:rPr>
              <a:t>. </a:t>
            </a:r>
            <a:r>
              <a:rPr lang="it-IT" sz="1600" b="1" dirty="0">
                <a:latin typeface="+mj-lt"/>
              </a:rPr>
              <a:t>Per rassicurare la vittima, comincerà a mettere in mezzo la piattaforma. Frasi come: “</a:t>
            </a:r>
            <a:r>
              <a:rPr lang="it-IT" sz="1600" b="1" i="1" dirty="0">
                <a:latin typeface="+mj-lt"/>
              </a:rPr>
              <a:t>Ecco qui la fattura di </a:t>
            </a:r>
            <a:r>
              <a:rPr lang="it-IT" sz="1600" b="1" i="1" dirty="0" err="1">
                <a:latin typeface="+mj-lt"/>
              </a:rPr>
              <a:t>Airbnb</a:t>
            </a:r>
            <a:r>
              <a:rPr lang="it-IT" sz="1600" b="1" dirty="0">
                <a:latin typeface="+mj-lt"/>
              </a:rPr>
              <a:t>”, “</a:t>
            </a:r>
            <a:r>
              <a:rPr lang="it-IT" sz="1600" b="1" i="1" dirty="0">
                <a:latin typeface="+mj-lt"/>
              </a:rPr>
              <a:t>ho dato incarico ad </a:t>
            </a:r>
            <a:r>
              <a:rPr lang="it-IT" sz="1600" b="1" i="1" dirty="0" err="1">
                <a:latin typeface="+mj-lt"/>
              </a:rPr>
              <a:t>Airbnb</a:t>
            </a:r>
            <a:r>
              <a:rPr lang="it-IT" sz="1600" b="1" i="1" dirty="0">
                <a:latin typeface="+mj-lt"/>
              </a:rPr>
              <a:t> che le mostrerà l’appartamento</a:t>
            </a:r>
            <a:r>
              <a:rPr lang="it-IT" sz="1600" b="1" dirty="0">
                <a:latin typeface="+mj-lt"/>
              </a:rPr>
              <a:t>”, “</a:t>
            </a:r>
            <a:r>
              <a:rPr lang="it-IT" sz="1600" b="1" i="1" dirty="0">
                <a:latin typeface="+mj-lt"/>
              </a:rPr>
              <a:t>Presenterò io ad </a:t>
            </a:r>
            <a:r>
              <a:rPr lang="it-IT" sz="1600" b="1" i="1" dirty="0" err="1">
                <a:latin typeface="+mj-lt"/>
              </a:rPr>
              <a:t>Airbnb</a:t>
            </a:r>
            <a:r>
              <a:rPr lang="it-IT" sz="1600" b="1" i="1" dirty="0">
                <a:latin typeface="+mj-lt"/>
              </a:rPr>
              <a:t> i suoi documenti</a:t>
            </a:r>
            <a:r>
              <a:rPr lang="it-IT" sz="1600" b="1" dirty="0">
                <a:latin typeface="+mj-lt"/>
              </a:rPr>
              <a:t>” sono tutti indizi se non prove del tentativo di raggiro.</a:t>
            </a:r>
          </a:p>
          <a:p>
            <a:pPr marL="0" indent="0" rtl="0">
              <a:buNone/>
            </a:pPr>
            <a:endParaRPr lang="it-IT" dirty="0"/>
          </a:p>
        </p:txBody>
      </p:sp>
      <p:sp>
        <p:nvSpPr>
          <p:cNvPr id="4" name="Segnaposto piè di pagina 3">
            <a:extLst>
              <a:ext uri="{FF2B5EF4-FFF2-40B4-BE49-F238E27FC236}">
                <a16:creationId xmlns:a16="http://schemas.microsoft.com/office/drawing/2014/main" id="{4C5FF61B-147F-4149-9E50-36696641E103}"/>
              </a:ext>
            </a:extLst>
          </p:cNvPr>
          <p:cNvSpPr>
            <a:spLocks noGrp="1"/>
          </p:cNvSpPr>
          <p:nvPr>
            <p:ph type="ftr" sz="quarter" idx="11"/>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rtlCol="0"/>
          <a:lstStyle/>
          <a:p>
            <a:pPr rtl="0"/>
            <a:fld id="{D495E168-DA5E-4888-8D8A-92B118324C14}" type="slidenum">
              <a:rPr lang="it-IT" smtClean="0"/>
              <a:pPr rtl="0"/>
              <a:t>56</a:t>
            </a:fld>
            <a:endParaRPr lang="it-IT" dirty="0"/>
          </a:p>
        </p:txBody>
      </p:sp>
      <p:sp>
        <p:nvSpPr>
          <p:cNvPr id="13" name="Rettangolo arrotondato 12"/>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4" name="Immagine 13">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5"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721531"/>
            <a:ext cx="3765718"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3" name="CasellaDiTesto 2"/>
          <p:cNvSpPr txBox="1"/>
          <p:nvPr/>
        </p:nvSpPr>
        <p:spPr>
          <a:xfrm>
            <a:off x="3631534" y="4151871"/>
            <a:ext cx="4990011" cy="1569660"/>
          </a:xfrm>
          <a:prstGeom prst="rect">
            <a:avLst/>
          </a:prstGeom>
          <a:noFill/>
        </p:spPr>
        <p:txBody>
          <a:bodyPr wrap="square" rtlCol="0">
            <a:spAutoFit/>
          </a:bodyPr>
          <a:lstStyle/>
          <a:p>
            <a:pPr algn="just"/>
            <a:r>
              <a:rPr lang="it-IT" sz="1600" b="1" dirty="0">
                <a:solidFill>
                  <a:schemeClr val="accent3"/>
                </a:solidFill>
                <a:latin typeface="+mj-lt"/>
              </a:rPr>
              <a:t>5. Richiede una congrua caparra. </a:t>
            </a:r>
            <a:r>
              <a:rPr lang="it-IT" sz="1600" b="1" dirty="0">
                <a:solidFill>
                  <a:schemeClr val="tx1">
                    <a:lumMod val="65000"/>
                    <a:lumOff val="35000"/>
                  </a:schemeClr>
                </a:solidFill>
                <a:latin typeface="+mj-lt"/>
              </a:rPr>
              <a:t>Eccoci al dunque: l’invio di denaro a titolo di acconto attraverso un servizio di </a:t>
            </a:r>
            <a:r>
              <a:rPr lang="it-IT" sz="1600" b="1" dirty="0" err="1">
                <a:solidFill>
                  <a:schemeClr val="tx1">
                    <a:lumMod val="65000"/>
                    <a:lumOff val="35000"/>
                  </a:schemeClr>
                </a:solidFill>
                <a:latin typeface="+mj-lt"/>
              </a:rPr>
              <a:t>money</a:t>
            </a:r>
            <a:r>
              <a:rPr lang="it-IT" sz="1600" b="1" dirty="0">
                <a:solidFill>
                  <a:schemeClr val="tx1">
                    <a:lumMod val="65000"/>
                    <a:lumOff val="35000"/>
                  </a:schemeClr>
                </a:solidFill>
                <a:latin typeface="+mj-lt"/>
              </a:rPr>
              <a:t> transfer oppure un bonifico a un conto personale presso una banca estera. Con la promessa di restituire la somma se l’affare non dovesse andare in porto</a:t>
            </a:r>
          </a:p>
        </p:txBody>
      </p:sp>
    </p:spTree>
    <p:extLst>
      <p:ext uri="{BB962C8B-B14F-4D97-AF65-F5344CB8AC3E}">
        <p14:creationId xmlns:p14="http://schemas.microsoft.com/office/powerpoint/2010/main" val="1265899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55C6D235-86D2-43F6-A7D1-0DD3DC936D3D}"/>
              </a:ext>
            </a:extLst>
          </p:cNvPr>
          <p:cNvSpPr>
            <a:spLocks noGrp="1"/>
          </p:cNvSpPr>
          <p:nvPr>
            <p:ph type="body" sz="quarter" idx="16"/>
          </p:nvPr>
        </p:nvSpPr>
        <p:spPr>
          <a:xfrm>
            <a:off x="1265532" y="1154067"/>
            <a:ext cx="9416906" cy="701675"/>
          </a:xfrm>
        </p:spPr>
        <p:txBody>
          <a:bodyPr rtlCol="0"/>
          <a:lstStyle/>
          <a:p>
            <a:pPr fontAlgn="base"/>
            <a:r>
              <a:rPr lang="it-IT" dirty="0"/>
              <a:t>I consigli per non incappare in una truffa:</a:t>
            </a:r>
            <a:endParaRPr lang="it-IT" b="0" dirty="0">
              <a:solidFill>
                <a:srgbClr val="4D4D4D"/>
              </a:solidFill>
              <a:highlight>
                <a:srgbClr val="FFFF00"/>
              </a:highlight>
              <a:latin typeface="Arial" panose="020B0604020202020204" pitchFamily="34" charset="0"/>
            </a:endParaRPr>
          </a:p>
        </p:txBody>
      </p:sp>
      <p:sp>
        <p:nvSpPr>
          <p:cNvPr id="7" name="Segnaposto testo 6">
            <a:extLst>
              <a:ext uri="{FF2B5EF4-FFF2-40B4-BE49-F238E27FC236}">
                <a16:creationId xmlns:a16="http://schemas.microsoft.com/office/drawing/2014/main" id="{B0CA970E-796E-4258-8457-D1CEF7B4B866}"/>
              </a:ext>
            </a:extLst>
          </p:cNvPr>
          <p:cNvSpPr>
            <a:spLocks noGrp="1"/>
          </p:cNvSpPr>
          <p:nvPr>
            <p:ph type="body" idx="20"/>
          </p:nvPr>
        </p:nvSpPr>
        <p:spPr>
          <a:xfrm>
            <a:off x="1265532" y="2052668"/>
            <a:ext cx="4365625" cy="2333625"/>
          </a:xfrm>
        </p:spPr>
        <p:txBody>
          <a:bodyPr rtlCol="0"/>
          <a:lstStyle/>
          <a:p>
            <a:pPr marL="0" indent="0" algn="just" fontAlgn="base">
              <a:buNone/>
            </a:pPr>
            <a:r>
              <a:rPr lang="it-IT" sz="1600" b="1" dirty="0">
                <a:solidFill>
                  <a:schemeClr val="accent3"/>
                </a:solidFill>
                <a:latin typeface="+mj-lt"/>
              </a:rPr>
              <a:t>1. Controllate di essere sul sito giusto</a:t>
            </a:r>
            <a:r>
              <a:rPr lang="it-IT" sz="1600" b="1" dirty="0">
                <a:latin typeface="+mj-lt"/>
              </a:rPr>
              <a:t>. Quando siete alla ricerca di un alloggio, accertatevi di essere davvero sul sito che volete consultare. Controllate che l’indirizzo del sito internet della pagina sia quello corretto (www.airbnb.com oppure www.airbnb.it) per scongiurare tentativi di </a:t>
            </a:r>
            <a:r>
              <a:rPr lang="it-IT" sz="1600" b="1" dirty="0" err="1">
                <a:latin typeface="+mj-lt"/>
              </a:rPr>
              <a:t>phishing</a:t>
            </a:r>
            <a:r>
              <a:rPr lang="it-IT" sz="1600" b="1" dirty="0">
                <a:latin typeface="+mj-lt"/>
              </a:rPr>
              <a:t>, cioè truffe perpetrate con falsi annunci attraverso mail o siti contraffatti.</a:t>
            </a:r>
          </a:p>
          <a:p>
            <a:pPr marL="0" indent="0" rtl="0">
              <a:buNone/>
            </a:pPr>
            <a:endParaRPr lang="it-IT" dirty="0"/>
          </a:p>
        </p:txBody>
      </p:sp>
      <p:sp>
        <p:nvSpPr>
          <p:cNvPr id="17" name="Segnaposto testo 16">
            <a:extLst>
              <a:ext uri="{FF2B5EF4-FFF2-40B4-BE49-F238E27FC236}">
                <a16:creationId xmlns:a16="http://schemas.microsoft.com/office/drawing/2014/main" id="{663B63A5-075F-4429-8F7A-8E50D3497170}"/>
              </a:ext>
            </a:extLst>
          </p:cNvPr>
          <p:cNvSpPr>
            <a:spLocks noGrp="1"/>
          </p:cNvSpPr>
          <p:nvPr>
            <p:ph type="body" sz="quarter" idx="21"/>
          </p:nvPr>
        </p:nvSpPr>
        <p:spPr>
          <a:xfrm>
            <a:off x="6438733" y="2052668"/>
            <a:ext cx="4365625" cy="1931504"/>
          </a:xfrm>
        </p:spPr>
        <p:txBody>
          <a:bodyPr rtlCol="0">
            <a:normAutofit/>
          </a:bodyPr>
          <a:lstStyle/>
          <a:p>
            <a:pPr marL="0" indent="0" algn="just">
              <a:buNone/>
            </a:pPr>
            <a:r>
              <a:rPr lang="it-IT" sz="1600" b="1" dirty="0">
                <a:solidFill>
                  <a:schemeClr val="accent3"/>
                </a:solidFill>
                <a:latin typeface="+mj-lt"/>
              </a:rPr>
              <a:t>2. Leggete l’annuncio con attenzione. </a:t>
            </a:r>
            <a:r>
              <a:rPr lang="it-IT" sz="1600" b="1" dirty="0">
                <a:latin typeface="+mj-lt"/>
              </a:rPr>
              <a:t>Un annuncio ben curato è di solito indice di un </a:t>
            </a:r>
            <a:r>
              <a:rPr lang="it-IT" sz="1600" b="1" dirty="0" err="1">
                <a:latin typeface="+mj-lt"/>
              </a:rPr>
              <a:t>host</a:t>
            </a:r>
            <a:r>
              <a:rPr lang="it-IT" sz="1600" b="1" dirty="0">
                <a:latin typeface="+mj-lt"/>
              </a:rPr>
              <a:t> e di una casa altrettanto in ordine. Dovrebbero invece insospettirvi: un prezzo troppo competitivo per la settimana di Ferragosto, descrizioni particolarmente vaghe, la totale mancanza di recensioni o un profilo utente creato da pochi giorni.</a:t>
            </a:r>
          </a:p>
          <a:p>
            <a:pPr marL="0" indent="0" rtl="0">
              <a:buNone/>
            </a:pPr>
            <a:endParaRPr lang="it-IT" dirty="0"/>
          </a:p>
        </p:txBody>
      </p:sp>
      <p:sp>
        <p:nvSpPr>
          <p:cNvPr id="4" name="Segnaposto piè di pagina 3">
            <a:extLst>
              <a:ext uri="{FF2B5EF4-FFF2-40B4-BE49-F238E27FC236}">
                <a16:creationId xmlns:a16="http://schemas.microsoft.com/office/drawing/2014/main" id="{4C5FF61B-147F-4149-9E50-36696641E103}"/>
              </a:ext>
            </a:extLst>
          </p:cNvPr>
          <p:cNvSpPr>
            <a:spLocks noGrp="1"/>
          </p:cNvSpPr>
          <p:nvPr>
            <p:ph type="ftr" sz="quarter" idx="11"/>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rtlCol="0"/>
          <a:lstStyle/>
          <a:p>
            <a:pPr rtl="0"/>
            <a:fld id="{D495E168-DA5E-4888-8D8A-92B118324C14}" type="slidenum">
              <a:rPr lang="it-IT" smtClean="0"/>
              <a:pPr rtl="0"/>
              <a:t>57</a:t>
            </a:fld>
            <a:endParaRPr lang="it-IT" dirty="0"/>
          </a:p>
        </p:txBody>
      </p:sp>
      <p:sp>
        <p:nvSpPr>
          <p:cNvPr id="13" name="Rettangolo arrotondato 12"/>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4" name="Immagine 13">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5"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721531"/>
            <a:ext cx="3765718"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2" name="CasellaDiTesto 1"/>
          <p:cNvSpPr txBox="1"/>
          <p:nvPr/>
        </p:nvSpPr>
        <p:spPr>
          <a:xfrm>
            <a:off x="3279530" y="4253693"/>
            <a:ext cx="6318406" cy="1600438"/>
          </a:xfrm>
          <a:prstGeom prst="rect">
            <a:avLst/>
          </a:prstGeom>
          <a:noFill/>
        </p:spPr>
        <p:txBody>
          <a:bodyPr wrap="square" rtlCol="0">
            <a:spAutoFit/>
          </a:bodyPr>
          <a:lstStyle/>
          <a:p>
            <a:pPr algn="just"/>
            <a:r>
              <a:rPr lang="it-IT" sz="1600" b="1" dirty="0">
                <a:solidFill>
                  <a:schemeClr val="accent3"/>
                </a:solidFill>
                <a:latin typeface="+mj-lt"/>
              </a:rPr>
              <a:t>3. La piattaforma non è un’agenzia immobiliare. </a:t>
            </a:r>
            <a:r>
              <a:rPr lang="it-IT" sz="1600" b="1" dirty="0">
                <a:solidFill>
                  <a:schemeClr val="tx1">
                    <a:lumMod val="65000"/>
                    <a:lumOff val="35000"/>
                  </a:schemeClr>
                </a:solidFill>
                <a:latin typeface="+mj-lt"/>
              </a:rPr>
              <a:t>Diffidate di chi vi dice di “aver dato incarico ad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di mostrarvi la casa. Il sito infatti è solamente un portale di intermediazione, equidistante da </a:t>
            </a:r>
            <a:r>
              <a:rPr lang="it-IT" sz="1600" b="1" dirty="0" err="1">
                <a:solidFill>
                  <a:schemeClr val="tx1">
                    <a:lumMod val="65000"/>
                    <a:lumOff val="35000"/>
                  </a:schemeClr>
                </a:solidFill>
                <a:latin typeface="+mj-lt"/>
              </a:rPr>
              <a:t>host</a:t>
            </a:r>
            <a:r>
              <a:rPr lang="it-IT" sz="1600" b="1" dirty="0">
                <a:solidFill>
                  <a:schemeClr val="tx1">
                    <a:lumMod val="65000"/>
                    <a:lumOff val="35000"/>
                  </a:schemeClr>
                </a:solidFill>
                <a:latin typeface="+mj-lt"/>
              </a:rPr>
              <a:t> e guest. Non esiste “personale </a:t>
            </a:r>
            <a:r>
              <a:rPr lang="it-IT" sz="1600" b="1" dirty="0" err="1">
                <a:solidFill>
                  <a:schemeClr val="tx1">
                    <a:lumMod val="65000"/>
                    <a:lumOff val="35000"/>
                  </a:schemeClr>
                </a:solidFill>
                <a:latin typeface="+mj-lt"/>
              </a:rPr>
              <a:t>Airbnb</a:t>
            </a:r>
            <a:r>
              <a:rPr lang="it-IT" sz="1600" b="1" dirty="0">
                <a:solidFill>
                  <a:schemeClr val="tx1">
                    <a:lumMod val="65000"/>
                    <a:lumOff val="35000"/>
                  </a:schemeClr>
                </a:solidFill>
                <a:latin typeface="+mj-lt"/>
              </a:rPr>
              <a:t> con le chiavi”, come se si trattasse di agenti immobiliari.</a:t>
            </a:r>
          </a:p>
          <a:p>
            <a:endParaRPr lang="it-IT" dirty="0"/>
          </a:p>
        </p:txBody>
      </p:sp>
    </p:spTree>
    <p:extLst>
      <p:ext uri="{BB962C8B-B14F-4D97-AF65-F5344CB8AC3E}">
        <p14:creationId xmlns:p14="http://schemas.microsoft.com/office/powerpoint/2010/main" val="3441292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B0CA970E-796E-4258-8457-D1CEF7B4B866}"/>
              </a:ext>
            </a:extLst>
          </p:cNvPr>
          <p:cNvSpPr>
            <a:spLocks noGrp="1"/>
          </p:cNvSpPr>
          <p:nvPr>
            <p:ph type="body" idx="20"/>
          </p:nvPr>
        </p:nvSpPr>
        <p:spPr>
          <a:xfrm>
            <a:off x="1295984" y="2296302"/>
            <a:ext cx="4365625" cy="2840602"/>
          </a:xfrm>
        </p:spPr>
        <p:txBody>
          <a:bodyPr rtlCol="0">
            <a:normAutofit lnSpcReduction="10000"/>
          </a:bodyPr>
          <a:lstStyle/>
          <a:p>
            <a:pPr marL="0" indent="0" algn="just">
              <a:buNone/>
            </a:pPr>
            <a:r>
              <a:rPr lang="it-IT" sz="1600" b="1" dirty="0">
                <a:solidFill>
                  <a:schemeClr val="accent3"/>
                </a:solidFill>
                <a:latin typeface="+mj-lt"/>
              </a:rPr>
              <a:t>4. Non pagate mai direttamente </a:t>
            </a:r>
            <a:r>
              <a:rPr lang="it-IT" sz="1600" b="1" dirty="0" err="1">
                <a:solidFill>
                  <a:schemeClr val="accent3"/>
                </a:solidFill>
                <a:latin typeface="+mj-lt"/>
              </a:rPr>
              <a:t>l’host</a:t>
            </a:r>
            <a:r>
              <a:rPr lang="it-IT" sz="1600" b="1" dirty="0">
                <a:solidFill>
                  <a:schemeClr val="accent3"/>
                </a:solidFill>
                <a:latin typeface="+mj-lt"/>
              </a:rPr>
              <a:t> fuori dal sito. </a:t>
            </a:r>
            <a:r>
              <a:rPr lang="it-IT" sz="1600" b="1" dirty="0">
                <a:latin typeface="+mj-lt"/>
              </a:rPr>
              <a:t>Se vi viene proposto di inviare una caparra con bonifico su un conto personale, non fidatevi: è contrario ai termini del servizio di </a:t>
            </a:r>
            <a:r>
              <a:rPr lang="it-IT" sz="1600" b="1" dirty="0" err="1">
                <a:latin typeface="+mj-lt"/>
              </a:rPr>
              <a:t>Airbnb</a:t>
            </a:r>
            <a:r>
              <a:rPr lang="it-IT" sz="1600" b="1" dirty="0">
                <a:latin typeface="+mj-lt"/>
              </a:rPr>
              <a:t>. Pagate esclusivamente attraverso il sito e non fornite mai i vostri dati personali. In questo modo, è possibile tutelare sia la propria identità sia i propri soldi. </a:t>
            </a:r>
            <a:r>
              <a:rPr lang="it-IT" sz="1600" b="1" dirty="0" err="1">
                <a:latin typeface="+mj-lt"/>
              </a:rPr>
              <a:t>Airbnb</a:t>
            </a:r>
            <a:r>
              <a:rPr lang="it-IT" sz="1600" b="1" dirty="0">
                <a:latin typeface="+mj-lt"/>
              </a:rPr>
              <a:t> trattiene infatti il vostro pagamento e lo inoltra </a:t>
            </a:r>
            <a:r>
              <a:rPr lang="it-IT" sz="1600" b="1" dirty="0" err="1">
                <a:latin typeface="+mj-lt"/>
              </a:rPr>
              <a:t>all’host</a:t>
            </a:r>
            <a:r>
              <a:rPr lang="it-IT" sz="1600" b="1" dirty="0">
                <a:latin typeface="+mj-lt"/>
              </a:rPr>
              <a:t> solo 24 ore dopo l’avvenuto check-in, dandovi il tempo di verificare che sia tutto a posto.</a:t>
            </a:r>
          </a:p>
          <a:p>
            <a:pPr marL="0" indent="0" rtl="0">
              <a:buNone/>
            </a:pPr>
            <a:endParaRPr lang="it-IT" dirty="0"/>
          </a:p>
        </p:txBody>
      </p:sp>
      <p:sp>
        <p:nvSpPr>
          <p:cNvPr id="17" name="Segnaposto testo 16">
            <a:extLst>
              <a:ext uri="{FF2B5EF4-FFF2-40B4-BE49-F238E27FC236}">
                <a16:creationId xmlns:a16="http://schemas.microsoft.com/office/drawing/2014/main" id="{663B63A5-075F-4429-8F7A-8E50D3497170}"/>
              </a:ext>
            </a:extLst>
          </p:cNvPr>
          <p:cNvSpPr>
            <a:spLocks noGrp="1"/>
          </p:cNvSpPr>
          <p:nvPr>
            <p:ph type="body" sz="quarter" idx="21"/>
          </p:nvPr>
        </p:nvSpPr>
        <p:spPr>
          <a:xfrm>
            <a:off x="6548751" y="2296302"/>
            <a:ext cx="4365625" cy="2693709"/>
          </a:xfrm>
        </p:spPr>
        <p:txBody>
          <a:bodyPr rtlCol="0">
            <a:normAutofit/>
          </a:bodyPr>
          <a:lstStyle/>
          <a:p>
            <a:pPr marL="0" indent="0" algn="just">
              <a:buNone/>
            </a:pPr>
            <a:r>
              <a:rPr lang="it-IT" sz="1600" b="1" dirty="0">
                <a:solidFill>
                  <a:schemeClr val="accent3"/>
                </a:solidFill>
                <a:latin typeface="+mj-lt"/>
              </a:rPr>
              <a:t>5. Attenzione agli alloggi ‘esca’. </a:t>
            </a:r>
            <a:r>
              <a:rPr lang="it-IT" sz="1600" b="1" dirty="0">
                <a:latin typeface="+mj-lt"/>
              </a:rPr>
              <a:t>Se una volta arrivati a destinazione vi si chiede un cambio di sistemazione, ovviamente non all’altezza di quella prenotata, usando come scusa un problema improvviso sorto nell’appartamento originario che lo ha reso momentaneamente inagibile, la cosa migliore è documentare tutto e contattare subito la piattaforma per avere un rimborso totale.</a:t>
            </a:r>
          </a:p>
          <a:p>
            <a:pPr marL="0" indent="0" rtl="0">
              <a:buNone/>
            </a:pPr>
            <a:endParaRPr lang="it-IT" dirty="0"/>
          </a:p>
        </p:txBody>
      </p:sp>
      <p:sp>
        <p:nvSpPr>
          <p:cNvPr id="4" name="Segnaposto piè di pagina 3">
            <a:extLst>
              <a:ext uri="{FF2B5EF4-FFF2-40B4-BE49-F238E27FC236}">
                <a16:creationId xmlns:a16="http://schemas.microsoft.com/office/drawing/2014/main" id="{4C5FF61B-147F-4149-9E50-36696641E103}"/>
              </a:ext>
            </a:extLst>
          </p:cNvPr>
          <p:cNvSpPr>
            <a:spLocks noGrp="1"/>
          </p:cNvSpPr>
          <p:nvPr>
            <p:ph type="ftr" sz="quarter" idx="11"/>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rtlCol="0"/>
          <a:lstStyle/>
          <a:p>
            <a:pPr rtl="0"/>
            <a:fld id="{D495E168-DA5E-4888-8D8A-92B118324C14}" type="slidenum">
              <a:rPr lang="it-IT" smtClean="0"/>
              <a:pPr rtl="0"/>
              <a:t>58</a:t>
            </a:fld>
            <a:endParaRPr lang="it-IT" dirty="0"/>
          </a:p>
        </p:txBody>
      </p:sp>
      <p:sp>
        <p:nvSpPr>
          <p:cNvPr id="13" name="Rettangolo arrotondato 12"/>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4" name="Immagine 13">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5"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721531"/>
            <a:ext cx="3765718"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2678141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2" name="Titolo 1"/>
          <p:cNvSpPr>
            <a:spLocks noGrp="1"/>
          </p:cNvSpPr>
          <p:nvPr>
            <p:ph type="title"/>
          </p:nvPr>
        </p:nvSpPr>
        <p:spPr>
          <a:xfrm>
            <a:off x="933410" y="2199026"/>
            <a:ext cx="5690680" cy="1517356"/>
          </a:xfrm>
        </p:spPr>
        <p:txBody>
          <a:bodyPr/>
          <a:lstStyle/>
          <a:p>
            <a:r>
              <a:rPr lang="it-IT" sz="4000" dirty="0">
                <a:solidFill>
                  <a:schemeClr val="accent1"/>
                </a:solidFill>
              </a:rPr>
              <a:t>I falsi sondaggi online che promettono biglietti aerei gratuiti</a:t>
            </a:r>
            <a:br>
              <a:rPr lang="it-IT" sz="4400" u="sng" cap="all" dirty="0">
                <a:solidFill>
                  <a:srgbClr val="FF0000"/>
                </a:solidFill>
                <a:effectLst>
                  <a:outerShdw blurRad="38100" dist="38100" dir="2700000" algn="tl">
                    <a:srgbClr val="000000">
                      <a:alpha val="43137"/>
                    </a:srgbClr>
                  </a:outerShdw>
                </a:effectLst>
              </a:rPr>
            </a:br>
            <a:br>
              <a:rPr lang="en-US" altLang="it-IT" dirty="0">
                <a:solidFill>
                  <a:schemeClr val="tx1"/>
                </a:solidFill>
                <a:effectLst>
                  <a:outerShdw blurRad="38100" dist="38100" dir="2700000" algn="tl">
                    <a:srgbClr val="FFFFFF"/>
                  </a:outerShdw>
                </a:effectLst>
              </a:rPr>
            </a:br>
            <a:endParaRPr lang="it-IT" dirty="0"/>
          </a:p>
        </p:txBody>
      </p:sp>
      <p:pic>
        <p:nvPicPr>
          <p:cNvPr id="5" name="Immagine 4">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7"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721531"/>
            <a:ext cx="3765718"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283984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6</a:t>
            </a:fld>
            <a:endParaRPr lang="it-IT" noProof="0" dirty="0"/>
          </a:p>
        </p:txBody>
      </p:sp>
      <p:sp>
        <p:nvSpPr>
          <p:cNvPr id="4" name="Segnaposto contenuto 3"/>
          <p:cNvSpPr>
            <a:spLocks noGrp="1"/>
          </p:cNvSpPr>
          <p:nvPr>
            <p:ph idx="1"/>
          </p:nvPr>
        </p:nvSpPr>
        <p:spPr/>
        <p:txBody>
          <a:bodyPr/>
          <a:lstStyle/>
          <a:p>
            <a:pPr algn="just">
              <a:spcBef>
                <a:spcPct val="0"/>
              </a:spcBef>
              <a:spcAft>
                <a:spcPts val="600"/>
              </a:spcAft>
              <a:defRPr/>
            </a:pPr>
            <a:r>
              <a:rPr lang="en-US" altLang="it-IT" b="1" dirty="0">
                <a:solidFill>
                  <a:schemeClr val="tx1">
                    <a:lumMod val="65000"/>
                    <a:lumOff val="35000"/>
                  </a:schemeClr>
                </a:solidFill>
                <a:effectLst>
                  <a:outerShdw blurRad="38100" dist="38100" dir="2700000" algn="tl">
                    <a:srgbClr val="FFFFFF"/>
                  </a:outerShdw>
                </a:effectLst>
                <a:latin typeface="+mj-lt"/>
              </a:rPr>
              <a:t>Prima di </a:t>
            </a:r>
            <a:r>
              <a:rPr lang="en-US" altLang="it-IT" b="1" dirty="0" err="1">
                <a:solidFill>
                  <a:schemeClr val="tx1">
                    <a:lumMod val="65000"/>
                    <a:lumOff val="35000"/>
                  </a:schemeClr>
                </a:solidFill>
                <a:effectLst>
                  <a:outerShdw blurRad="38100" dist="38100" dir="2700000" algn="tl">
                    <a:srgbClr val="FFFFFF"/>
                  </a:outerShdw>
                </a:effectLst>
                <a:latin typeface="+mj-lt"/>
              </a:rPr>
              <a:t>procedere</a:t>
            </a:r>
            <a:r>
              <a:rPr lang="en-US" altLang="it-IT" b="1" dirty="0">
                <a:solidFill>
                  <a:schemeClr val="tx1">
                    <a:lumMod val="65000"/>
                    <a:lumOff val="35000"/>
                  </a:schemeClr>
                </a:solidFill>
                <a:effectLst>
                  <a:outerShdw blurRad="38100" dist="38100" dir="2700000" algn="tl">
                    <a:srgbClr val="FFFFFF"/>
                  </a:outerShdw>
                </a:effectLst>
                <a:latin typeface="+mj-lt"/>
              </a:rPr>
              <a:t> con </a:t>
            </a:r>
            <a:r>
              <a:rPr lang="en-US" altLang="it-IT" b="1" dirty="0" err="1">
                <a:solidFill>
                  <a:schemeClr val="tx1">
                    <a:lumMod val="65000"/>
                    <a:lumOff val="35000"/>
                  </a:schemeClr>
                </a:solidFill>
                <a:effectLst>
                  <a:outerShdw blurRad="38100" dist="38100" dir="2700000" algn="tl">
                    <a:srgbClr val="FFFFFF"/>
                  </a:outerShdw>
                </a:effectLst>
                <a:latin typeface="+mj-lt"/>
              </a:rPr>
              <a:t>l'analisi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contratti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specifici</a:t>
            </a:r>
            <a:r>
              <a:rPr lang="en-US" altLang="it-IT" b="1" dirty="0">
                <a:solidFill>
                  <a:schemeClr val="tx1">
                    <a:lumMod val="65000"/>
                    <a:lumOff val="35000"/>
                  </a:schemeClr>
                </a:solidFill>
                <a:effectLst>
                  <a:outerShdw blurRad="38100" dist="38100" dir="2700000" algn="tl">
                    <a:srgbClr val="FFFFFF"/>
                  </a:outerShdw>
                </a:effectLst>
                <a:latin typeface="+mj-lt"/>
              </a:rPr>
              <a:t> del </a:t>
            </a:r>
            <a:r>
              <a:rPr lang="en-US" altLang="it-IT" b="1" dirty="0" err="1">
                <a:solidFill>
                  <a:schemeClr val="tx1">
                    <a:lumMod val="65000"/>
                    <a:lumOff val="35000"/>
                  </a:schemeClr>
                </a:solidFill>
                <a:effectLst>
                  <a:outerShdw blurRad="38100" dist="38100" dir="2700000" algn="tl">
                    <a:srgbClr val="FFFFFF"/>
                  </a:outerShdw>
                </a:effectLst>
                <a:latin typeface="+mj-lt"/>
              </a:rPr>
              <a:t>settore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turistico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disciplinati</a:t>
            </a:r>
            <a:r>
              <a:rPr lang="en-US" altLang="it-IT" b="1" dirty="0">
                <a:solidFill>
                  <a:schemeClr val="tx1">
                    <a:lumMod val="65000"/>
                    <a:lumOff val="35000"/>
                  </a:schemeClr>
                </a:solidFill>
                <a:effectLst>
                  <a:outerShdw blurRad="38100" dist="38100" dir="2700000" algn="tl">
                    <a:srgbClr val="FFFFFF"/>
                  </a:outerShdw>
                </a:effectLst>
                <a:latin typeface="+mj-lt"/>
              </a:rPr>
              <a:t> dal </a:t>
            </a:r>
            <a:r>
              <a:rPr lang="en-US" altLang="it-IT" b="1" dirty="0" err="1">
                <a:solidFill>
                  <a:schemeClr val="tx1">
                    <a:lumMod val="65000"/>
                    <a:lumOff val="35000"/>
                  </a:schemeClr>
                </a:solidFill>
                <a:effectLst>
                  <a:outerShdw blurRad="38100" dist="38100" dir="2700000" algn="tl">
                    <a:srgbClr val="FFFFFF"/>
                  </a:outerShdw>
                </a:effectLst>
                <a:latin typeface="+mj-lt"/>
              </a:rPr>
              <a:t>codice</a:t>
            </a:r>
            <a:r>
              <a:rPr lang="en-US" altLang="it-IT" b="1" dirty="0">
                <a:solidFill>
                  <a:schemeClr val="tx1">
                    <a:lumMod val="65000"/>
                    <a:lumOff val="35000"/>
                  </a:schemeClr>
                </a:solidFill>
                <a:effectLst>
                  <a:outerShdw blurRad="38100" dist="38100" dir="2700000" algn="tl">
                    <a:srgbClr val="FFFFFF"/>
                  </a:outerShdw>
                </a:effectLst>
                <a:latin typeface="+mj-lt"/>
              </a:rPr>
              <a:t> del </a:t>
            </a:r>
            <a:r>
              <a:rPr lang="en-US" altLang="it-IT" b="1" dirty="0" err="1">
                <a:solidFill>
                  <a:schemeClr val="tx1">
                    <a:lumMod val="65000"/>
                    <a:lumOff val="35000"/>
                  </a:schemeClr>
                </a:solidFill>
                <a:effectLst>
                  <a:outerShdw blurRad="38100" dist="38100" dir="2700000" algn="tl">
                    <a:srgbClr val="FFFFFF"/>
                  </a:outerShdw>
                </a:effectLst>
                <a:latin typeface="+mj-lt"/>
              </a:rPr>
              <a:t>turismo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d.lg</a:t>
            </a:r>
            <a:r>
              <a:rPr lang="en-US" altLang="it-IT" b="1" dirty="0">
                <a:solidFill>
                  <a:schemeClr val="tx1">
                    <a:lumMod val="65000"/>
                    <a:lumOff val="35000"/>
                  </a:schemeClr>
                </a:solidFill>
                <a:effectLst>
                  <a:outerShdw blurRad="38100" dist="38100" dir="2700000" algn="tl">
                    <a:srgbClr val="FFFFFF"/>
                  </a:outerShdw>
                </a:effectLst>
                <a:latin typeface="+mj-lt"/>
              </a:rPr>
              <a:t>. 23 </a:t>
            </a:r>
            <a:r>
              <a:rPr lang="en-US" altLang="it-IT" b="1" dirty="0" err="1">
                <a:solidFill>
                  <a:schemeClr val="tx1">
                    <a:lumMod val="65000"/>
                    <a:lumOff val="35000"/>
                  </a:schemeClr>
                </a:solidFill>
                <a:effectLst>
                  <a:outerShdw blurRad="38100" dist="38100" dir="2700000" algn="tl">
                    <a:srgbClr val="FFFFFF"/>
                  </a:outerShdw>
                </a:effectLst>
                <a:latin typeface="+mj-lt"/>
              </a:rPr>
              <a:t>maggio</a:t>
            </a:r>
            <a:r>
              <a:rPr lang="en-US" altLang="it-IT" b="1" dirty="0">
                <a:solidFill>
                  <a:schemeClr val="tx1">
                    <a:lumMod val="65000"/>
                    <a:lumOff val="35000"/>
                  </a:schemeClr>
                </a:solidFill>
                <a:effectLst>
                  <a:outerShdw blurRad="38100" dist="38100" dir="2700000" algn="tl">
                    <a:srgbClr val="FFFFFF"/>
                  </a:outerShdw>
                </a:effectLst>
                <a:latin typeface="+mj-lt"/>
              </a:rPr>
              <a:t> 2011, n. 79), è </a:t>
            </a:r>
            <a:r>
              <a:rPr lang="en-US" altLang="it-IT" b="1" dirty="0" err="1">
                <a:solidFill>
                  <a:schemeClr val="tx1">
                    <a:lumMod val="65000"/>
                    <a:lumOff val="35000"/>
                  </a:schemeClr>
                </a:solidFill>
                <a:effectLst>
                  <a:outerShdw blurRad="38100" dist="38100" dir="2700000" algn="tl">
                    <a:srgbClr val="FFFFFF"/>
                  </a:outerShdw>
                </a:effectLst>
                <a:latin typeface="+mj-lt"/>
              </a:rPr>
              <a:t>opportuno</a:t>
            </a:r>
            <a:r>
              <a:rPr lang="en-US" altLang="it-IT" b="1" dirty="0">
                <a:solidFill>
                  <a:schemeClr val="tx1">
                    <a:lumMod val="65000"/>
                    <a:lumOff val="35000"/>
                  </a:schemeClr>
                </a:solidFill>
                <a:effectLst>
                  <a:outerShdw blurRad="38100" dist="38100" dir="2700000" algn="tl">
                    <a:srgbClr val="FFFFFF"/>
                  </a:outerShdw>
                </a:effectLst>
                <a:latin typeface="+mj-lt"/>
              </a:rPr>
              <a:t> fare </a:t>
            </a:r>
            <a:r>
              <a:rPr lang="en-US" altLang="it-IT" b="1" dirty="0" err="1">
                <a:solidFill>
                  <a:schemeClr val="tx1">
                    <a:lumMod val="65000"/>
                    <a:lumOff val="35000"/>
                  </a:schemeClr>
                </a:solidFill>
                <a:effectLst>
                  <a:outerShdw blurRad="38100" dist="38100" dir="2700000" algn="tl">
                    <a:srgbClr val="FFFFFF"/>
                  </a:outerShdw>
                </a:effectLst>
                <a:latin typeface="+mj-lt"/>
              </a:rPr>
              <a:t>una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premessa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sulle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principali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tappe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che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hanno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caratterizzato</a:t>
            </a:r>
            <a:r>
              <a:rPr lang="en-US" altLang="it-IT" b="1" dirty="0">
                <a:solidFill>
                  <a:schemeClr val="tx1">
                    <a:lumMod val="65000"/>
                    <a:lumOff val="35000"/>
                  </a:schemeClr>
                </a:solidFill>
                <a:effectLst>
                  <a:outerShdw blurRad="38100" dist="38100" dir="2700000" algn="tl">
                    <a:srgbClr val="FFFFFF"/>
                  </a:outerShdw>
                </a:effectLst>
                <a:latin typeface="+mj-lt"/>
              </a:rPr>
              <a:t> la </a:t>
            </a:r>
            <a:r>
              <a:rPr lang="en-US" altLang="it-IT" b="1" dirty="0" err="1">
                <a:solidFill>
                  <a:schemeClr val="tx1">
                    <a:lumMod val="65000"/>
                    <a:lumOff val="35000"/>
                  </a:schemeClr>
                </a:solidFill>
                <a:effectLst>
                  <a:outerShdw blurRad="38100" dist="38100" dir="2700000" algn="tl">
                    <a:srgbClr val="FFFFFF"/>
                  </a:outerShdw>
                </a:effectLst>
                <a:latin typeface="+mj-lt"/>
              </a:rPr>
              <a:t>normativa</a:t>
            </a:r>
            <a:r>
              <a:rPr lang="en-US" altLang="it-IT" b="1" dirty="0">
                <a:solidFill>
                  <a:schemeClr val="tx1">
                    <a:lumMod val="65000"/>
                    <a:lumOff val="35000"/>
                  </a:schemeClr>
                </a:solidFill>
                <a:effectLst>
                  <a:outerShdw blurRad="38100" dist="38100" dir="2700000" algn="tl">
                    <a:srgbClr val="FFFFFF"/>
                  </a:outerShdw>
                </a:effectLst>
                <a:latin typeface="+mj-lt"/>
              </a:rPr>
              <a:t> in </a:t>
            </a:r>
            <a:r>
              <a:rPr lang="en-US" altLang="it-IT" b="1" dirty="0" err="1">
                <a:solidFill>
                  <a:schemeClr val="tx1">
                    <a:lumMod val="65000"/>
                    <a:lumOff val="35000"/>
                  </a:schemeClr>
                </a:solidFill>
                <a:effectLst>
                  <a:outerShdw blurRad="38100" dist="38100" dir="2700000" algn="tl">
                    <a:srgbClr val="FFFFFF"/>
                  </a:outerShdw>
                </a:effectLst>
                <a:latin typeface="+mj-lt"/>
              </a:rPr>
              <a:t>questo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settore</a:t>
            </a:r>
            <a:r>
              <a:rPr lang="en-US" altLang="it-IT" b="1" dirty="0">
                <a:solidFill>
                  <a:schemeClr val="tx1">
                    <a:lumMod val="65000"/>
                    <a:lumOff val="35000"/>
                  </a:schemeClr>
                </a:solidFill>
                <a:effectLst>
                  <a:outerShdw blurRad="38100" dist="38100" dir="2700000" algn="tl">
                    <a:srgbClr val="FFFFFF"/>
                  </a:outerShdw>
                </a:effectLst>
                <a:latin typeface="+mj-lt"/>
              </a:rPr>
              <a:t>.</a:t>
            </a:r>
          </a:p>
          <a:p>
            <a:pPr algn="just">
              <a:spcBef>
                <a:spcPct val="0"/>
              </a:spcBef>
              <a:spcAft>
                <a:spcPts val="600"/>
              </a:spcAft>
              <a:defRPr/>
            </a:pPr>
            <a:r>
              <a:rPr lang="en-US" altLang="it-IT" b="1" dirty="0">
                <a:solidFill>
                  <a:schemeClr val="tx1">
                    <a:lumMod val="65000"/>
                    <a:lumOff val="35000"/>
                  </a:schemeClr>
                </a:solidFill>
                <a:effectLst>
                  <a:outerShdw blurRad="38100" dist="38100" dir="2700000" algn="tl">
                    <a:srgbClr val="FFFFFF"/>
                  </a:outerShdw>
                </a:effectLst>
                <a:latin typeface="+mj-lt"/>
              </a:rPr>
              <a:t>Il primo </a:t>
            </a:r>
            <a:r>
              <a:rPr lang="en-US" altLang="it-IT" b="1" dirty="0" err="1">
                <a:solidFill>
                  <a:schemeClr val="tx1">
                    <a:lumMod val="65000"/>
                    <a:lumOff val="35000"/>
                  </a:schemeClr>
                </a:solidFill>
                <a:effectLst>
                  <a:outerShdw blurRad="38100" dist="38100" dir="2700000" algn="tl">
                    <a:srgbClr val="FFFFFF"/>
                  </a:outerShdw>
                </a:effectLst>
                <a:latin typeface="+mj-lt"/>
              </a:rPr>
              <a:t>intervento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legislativo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adottato</a:t>
            </a:r>
            <a:r>
              <a:rPr lang="en-US" altLang="it-IT" b="1" dirty="0">
                <a:solidFill>
                  <a:schemeClr val="tx1">
                    <a:lumMod val="65000"/>
                    <a:lumOff val="35000"/>
                  </a:schemeClr>
                </a:solidFill>
                <a:effectLst>
                  <a:outerShdw blurRad="38100" dist="38100" dir="2700000" algn="tl">
                    <a:srgbClr val="FFFFFF"/>
                  </a:outerShdw>
                </a:effectLst>
                <a:latin typeface="+mj-lt"/>
              </a:rPr>
              <a:t> in Italia in </a:t>
            </a:r>
            <a:r>
              <a:rPr lang="en-US" altLang="it-IT" b="1" dirty="0" err="1">
                <a:solidFill>
                  <a:schemeClr val="tx1">
                    <a:lumMod val="65000"/>
                    <a:lumOff val="35000"/>
                  </a:schemeClr>
                </a:solidFill>
                <a:effectLst>
                  <a:outerShdw blurRad="38100" dist="38100" dir="2700000" algn="tl">
                    <a:srgbClr val="FFFFFF"/>
                  </a:outerShdw>
                </a:effectLst>
                <a:latin typeface="+mj-lt"/>
              </a:rPr>
              <a:t>questo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settore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può</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farsi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risalire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alla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legge</a:t>
            </a:r>
            <a:r>
              <a:rPr lang="en-US" altLang="it-IT" b="1" dirty="0">
                <a:solidFill>
                  <a:schemeClr val="tx1">
                    <a:lumMod val="65000"/>
                    <a:lumOff val="35000"/>
                  </a:schemeClr>
                </a:solidFill>
                <a:effectLst>
                  <a:outerShdw blurRad="38100" dist="38100" dir="2700000" algn="tl">
                    <a:srgbClr val="FFFFFF"/>
                  </a:outerShdw>
                </a:effectLst>
                <a:latin typeface="+mj-lt"/>
              </a:rPr>
              <a:t> 11 </a:t>
            </a:r>
            <a:r>
              <a:rPr lang="en-US" altLang="it-IT" b="1" dirty="0" err="1">
                <a:solidFill>
                  <a:schemeClr val="tx1">
                    <a:lumMod val="65000"/>
                    <a:lumOff val="35000"/>
                  </a:schemeClr>
                </a:solidFill>
                <a:effectLst>
                  <a:outerShdw blurRad="38100" dist="38100" dir="2700000" algn="tl">
                    <a:srgbClr val="FFFFFF"/>
                  </a:outerShdw>
                </a:effectLst>
                <a:latin typeface="+mj-lt"/>
              </a:rPr>
              <a:t>dicembre</a:t>
            </a:r>
            <a:r>
              <a:rPr lang="en-US" altLang="it-IT" b="1" dirty="0">
                <a:solidFill>
                  <a:schemeClr val="tx1">
                    <a:lumMod val="65000"/>
                    <a:lumOff val="35000"/>
                  </a:schemeClr>
                </a:solidFill>
                <a:effectLst>
                  <a:outerShdw blurRad="38100" dist="38100" dir="2700000" algn="tl">
                    <a:srgbClr val="FFFFFF"/>
                  </a:outerShdw>
                </a:effectLst>
                <a:latin typeface="+mj-lt"/>
              </a:rPr>
              <a:t> 1910, n. 863, </a:t>
            </a:r>
            <a:r>
              <a:rPr lang="en-US" altLang="it-IT" b="1" dirty="0" err="1">
                <a:solidFill>
                  <a:schemeClr val="tx1">
                    <a:lumMod val="65000"/>
                    <a:lumOff val="35000"/>
                  </a:schemeClr>
                </a:solidFill>
                <a:effectLst>
                  <a:outerShdw blurRad="38100" dist="38100" dir="2700000" algn="tl">
                    <a:srgbClr val="FFFFFF"/>
                  </a:outerShdw>
                </a:effectLst>
                <a:latin typeface="+mj-lt"/>
              </a:rPr>
              <a:t>che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istituiva</a:t>
            </a:r>
            <a:r>
              <a:rPr lang="en-US" altLang="it-IT" b="1" dirty="0">
                <a:solidFill>
                  <a:schemeClr val="tx1">
                    <a:lumMod val="65000"/>
                    <a:lumOff val="35000"/>
                  </a:schemeClr>
                </a:solidFill>
                <a:effectLst>
                  <a:outerShdw blurRad="38100" dist="38100" dir="2700000" algn="tl">
                    <a:srgbClr val="FFFFFF"/>
                  </a:outerShdw>
                </a:effectLst>
                <a:latin typeface="+mj-lt"/>
              </a:rPr>
              <a:t> la </a:t>
            </a:r>
            <a:r>
              <a:rPr lang="en-US" altLang="it-IT" b="1" dirty="0" err="1">
                <a:solidFill>
                  <a:schemeClr val="tx1">
                    <a:lumMod val="65000"/>
                    <a:lumOff val="35000"/>
                  </a:schemeClr>
                </a:solidFill>
                <a:effectLst>
                  <a:outerShdw blurRad="38100" dist="38100" dir="2700000" algn="tl">
                    <a:srgbClr val="FFFFFF"/>
                  </a:outerShdw>
                </a:effectLst>
                <a:latin typeface="+mj-lt"/>
              </a:rPr>
              <a:t>tassa</a:t>
            </a:r>
            <a:r>
              <a:rPr lang="en-US" altLang="it-IT" b="1" dirty="0">
                <a:solidFill>
                  <a:schemeClr val="tx1">
                    <a:lumMod val="65000"/>
                    <a:lumOff val="35000"/>
                  </a:schemeClr>
                </a:solidFill>
                <a:effectLst>
                  <a:outerShdw blurRad="38100" dist="38100" dir="2700000" algn="tl">
                    <a:srgbClr val="FFFFFF"/>
                  </a:outerShdw>
                </a:effectLst>
                <a:latin typeface="+mj-lt"/>
              </a:rPr>
              <a:t> di </a:t>
            </a:r>
            <a:r>
              <a:rPr lang="en-US" altLang="it-IT" b="1" dirty="0" err="1">
                <a:solidFill>
                  <a:schemeClr val="tx1">
                    <a:lumMod val="65000"/>
                    <a:lumOff val="35000"/>
                  </a:schemeClr>
                </a:solidFill>
                <a:effectLst>
                  <a:outerShdw blurRad="38100" dist="38100" dir="2700000" algn="tl">
                    <a:srgbClr val="FFFFFF"/>
                  </a:outerShdw>
                </a:effectLst>
                <a:latin typeface="+mj-lt"/>
              </a:rPr>
              <a:t>soggiorno</a:t>
            </a:r>
            <a:r>
              <a:rPr lang="en-US" altLang="it-IT" b="1" dirty="0">
                <a:solidFill>
                  <a:schemeClr val="tx1">
                    <a:lumMod val="65000"/>
                    <a:lumOff val="35000"/>
                  </a:schemeClr>
                </a:solidFill>
                <a:effectLst>
                  <a:outerShdw blurRad="38100" dist="38100" dir="2700000" algn="tl">
                    <a:srgbClr val="FFFFFF"/>
                  </a:outerShdw>
                </a:effectLst>
                <a:latin typeface="+mj-lt"/>
              </a:rPr>
              <a:t> per </a:t>
            </a:r>
            <a:r>
              <a:rPr lang="en-US" altLang="it-IT" b="1" dirty="0" err="1">
                <a:solidFill>
                  <a:schemeClr val="tx1">
                    <a:lumMod val="65000"/>
                    <a:lumOff val="35000"/>
                  </a:schemeClr>
                </a:solidFill>
                <a:effectLst>
                  <a:outerShdw blurRad="38100" dist="38100" dir="2700000" algn="tl">
                    <a:srgbClr val="FFFFFF"/>
                  </a:outerShdw>
                </a:effectLst>
                <a:latin typeface="+mj-lt"/>
              </a:rPr>
              <a:t>coloro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che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passavano</a:t>
            </a:r>
            <a:r>
              <a:rPr lang="en-US" altLang="it-IT" b="1" dirty="0">
                <a:solidFill>
                  <a:schemeClr val="tx1">
                    <a:lumMod val="65000"/>
                    <a:lumOff val="35000"/>
                  </a:schemeClr>
                </a:solidFill>
                <a:effectLst>
                  <a:outerShdw blurRad="38100" dist="38100" dir="2700000" algn="tl">
                    <a:srgbClr val="FFFFFF"/>
                  </a:outerShdw>
                </a:effectLst>
                <a:latin typeface="+mj-lt"/>
              </a:rPr>
              <a:t> le </a:t>
            </a:r>
            <a:r>
              <a:rPr lang="en-US" altLang="it-IT" b="1" dirty="0" err="1">
                <a:solidFill>
                  <a:schemeClr val="tx1">
                    <a:lumMod val="65000"/>
                    <a:lumOff val="35000"/>
                  </a:schemeClr>
                </a:solidFill>
                <a:effectLst>
                  <a:outerShdw blurRad="38100" dist="38100" dir="2700000" algn="tl">
                    <a:srgbClr val="FFFFFF"/>
                  </a:outerShdw>
                </a:effectLst>
                <a:latin typeface="+mj-lt"/>
              </a:rPr>
              <a:t>loro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vacanze</a:t>
            </a:r>
            <a:r>
              <a:rPr lang="en-US" altLang="it-IT" b="1" dirty="0">
                <a:solidFill>
                  <a:schemeClr val="tx1">
                    <a:lumMod val="65000"/>
                    <a:lumOff val="35000"/>
                  </a:schemeClr>
                </a:solidFill>
                <a:effectLst>
                  <a:outerShdw blurRad="38100" dist="38100" dir="2700000" algn="tl">
                    <a:srgbClr val="FFFFFF"/>
                  </a:outerShdw>
                </a:effectLst>
                <a:latin typeface="+mj-lt"/>
              </a:rPr>
              <a:t> in </a:t>
            </a:r>
            <a:r>
              <a:rPr lang="en-US" altLang="it-IT" b="1" dirty="0" err="1">
                <a:solidFill>
                  <a:schemeClr val="tx1">
                    <a:lumMod val="65000"/>
                    <a:lumOff val="35000"/>
                  </a:schemeClr>
                </a:solidFill>
                <a:effectLst>
                  <a:outerShdw blurRad="38100" dist="38100" dir="2700000" algn="tl">
                    <a:srgbClr val="FFFFFF"/>
                  </a:outerShdw>
                </a:effectLst>
                <a:latin typeface="+mj-lt"/>
              </a:rPr>
              <a:t>alcuni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Comuni</a:t>
            </a:r>
            <a:r>
              <a:rPr lang="en-US" altLang="it-IT" b="1" dirty="0">
                <a:solidFill>
                  <a:schemeClr val="tx1">
                    <a:lumMod val="65000"/>
                    <a:lumOff val="35000"/>
                  </a:schemeClr>
                </a:solidFill>
                <a:effectLst>
                  <a:outerShdw blurRad="38100" dist="38100" dir="2700000" algn="tl">
                    <a:srgbClr val="FFFFFF"/>
                  </a:outerShdw>
                </a:effectLst>
                <a:latin typeface="+mj-lt"/>
              </a:rPr>
              <a:t> a </a:t>
            </a:r>
            <a:r>
              <a:rPr lang="en-US" altLang="it-IT" b="1" dirty="0" err="1">
                <a:solidFill>
                  <a:schemeClr val="tx1">
                    <a:lumMod val="65000"/>
                    <a:lumOff val="35000"/>
                  </a:schemeClr>
                </a:solidFill>
                <a:effectLst>
                  <a:outerShdw blurRad="38100" dist="38100" dir="2700000" algn="tl">
                    <a:srgbClr val="FFFFFF"/>
                  </a:outerShdw>
                </a:effectLst>
                <a:latin typeface="+mj-lt"/>
              </a:rPr>
              <a:t>vocazione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turistica</a:t>
            </a:r>
            <a:r>
              <a:rPr lang="en-US" altLang="it-IT" b="1" dirty="0">
                <a:solidFill>
                  <a:schemeClr val="tx1">
                    <a:lumMod val="65000"/>
                    <a:lumOff val="35000"/>
                  </a:schemeClr>
                </a:solidFill>
                <a:effectLst>
                  <a:outerShdw blurRad="38100" dist="38100" dir="2700000" algn="tl">
                    <a:srgbClr val="FFFFFF"/>
                  </a:outerShdw>
                </a:effectLst>
                <a:latin typeface="+mj-lt"/>
              </a:rPr>
              <a:t>. Tale </a:t>
            </a:r>
            <a:r>
              <a:rPr lang="en-US" altLang="it-IT" b="1" dirty="0" err="1">
                <a:solidFill>
                  <a:schemeClr val="tx1">
                    <a:lumMod val="65000"/>
                    <a:lumOff val="35000"/>
                  </a:schemeClr>
                </a:solidFill>
                <a:effectLst>
                  <a:outerShdw blurRad="38100" dist="38100" dir="2700000" algn="tl">
                    <a:srgbClr val="FFFFFF"/>
                  </a:outerShdw>
                </a:effectLst>
                <a:latin typeface="+mj-lt"/>
              </a:rPr>
              <a:t>tributo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doveva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servire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ai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Comuni</a:t>
            </a:r>
            <a:r>
              <a:rPr lang="en-US" altLang="it-IT" b="1" dirty="0">
                <a:solidFill>
                  <a:schemeClr val="tx1">
                    <a:lumMod val="65000"/>
                    <a:lumOff val="35000"/>
                  </a:schemeClr>
                </a:solidFill>
                <a:effectLst>
                  <a:outerShdw blurRad="38100" dist="38100" dir="2700000" algn="tl">
                    <a:srgbClr val="FFFFFF"/>
                  </a:outerShdw>
                </a:effectLst>
                <a:latin typeface="+mj-lt"/>
              </a:rPr>
              <a:t> per </a:t>
            </a:r>
            <a:r>
              <a:rPr lang="en-US" altLang="it-IT" b="1" dirty="0" err="1">
                <a:solidFill>
                  <a:schemeClr val="tx1">
                    <a:lumMod val="65000"/>
                    <a:lumOff val="35000"/>
                  </a:schemeClr>
                </a:solidFill>
                <a:effectLst>
                  <a:outerShdw blurRad="38100" dist="38100" dir="2700000" algn="tl">
                    <a:srgbClr val="FFFFFF"/>
                  </a:outerShdw>
                </a:effectLst>
                <a:latin typeface="+mj-lt"/>
              </a:rPr>
              <a:t>finanziare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il</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miglioramento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dell'offerta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turistica</a:t>
            </a:r>
            <a:r>
              <a:rPr lang="en-US" altLang="it-IT" b="1" dirty="0">
                <a:solidFill>
                  <a:schemeClr val="tx1">
                    <a:lumMod val="65000"/>
                    <a:lumOff val="35000"/>
                  </a:schemeClr>
                </a:solidFill>
                <a:effectLst>
                  <a:outerShdw blurRad="38100" dist="38100" dir="2700000" algn="tl">
                    <a:srgbClr val="FFFFFF"/>
                  </a:outerShdw>
                </a:effectLst>
                <a:latin typeface="+mj-lt"/>
              </a:rPr>
              <a:t>.</a:t>
            </a:r>
          </a:p>
          <a:p>
            <a:pPr algn="just">
              <a:spcBef>
                <a:spcPct val="0"/>
              </a:spcBef>
              <a:spcAft>
                <a:spcPts val="600"/>
              </a:spcAft>
              <a:defRPr/>
            </a:pPr>
            <a:r>
              <a:rPr lang="en-US" altLang="it-IT" b="1" dirty="0" err="1">
                <a:solidFill>
                  <a:schemeClr val="tx1">
                    <a:lumMod val="65000"/>
                    <a:lumOff val="35000"/>
                  </a:schemeClr>
                </a:solidFill>
                <a:effectLst>
                  <a:outerShdw blurRad="38100" dist="38100" dir="2700000" algn="tl">
                    <a:srgbClr val="FFFFFF"/>
                  </a:outerShdw>
                </a:effectLst>
                <a:latin typeface="+mj-lt"/>
              </a:rPr>
              <a:t>Una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seconda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tappa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nel</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percorso</a:t>
            </a:r>
            <a:r>
              <a:rPr lang="en-US" altLang="it-IT" b="1" dirty="0">
                <a:solidFill>
                  <a:schemeClr val="tx1">
                    <a:lumMod val="65000"/>
                    <a:lumOff val="35000"/>
                  </a:schemeClr>
                </a:solidFill>
                <a:effectLst>
                  <a:outerShdw blurRad="38100" dist="38100" dir="2700000" algn="tl">
                    <a:srgbClr val="FFFFFF"/>
                  </a:outerShdw>
                </a:effectLst>
                <a:latin typeface="+mj-lt"/>
              </a:rPr>
              <a:t> di </a:t>
            </a:r>
            <a:r>
              <a:rPr lang="en-US" altLang="it-IT" b="1" dirty="0" err="1">
                <a:solidFill>
                  <a:schemeClr val="tx1">
                    <a:lumMod val="65000"/>
                    <a:lumOff val="35000"/>
                  </a:schemeClr>
                </a:solidFill>
                <a:effectLst>
                  <a:outerShdw blurRad="38100" dist="38100" dir="2700000" algn="tl">
                    <a:srgbClr val="FFFFFF"/>
                  </a:outerShdw>
                </a:effectLst>
                <a:latin typeface="+mj-lt"/>
              </a:rPr>
              <a:t>evoluzione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della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legislazione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turistica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può</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essere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considerata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l'entrata</a:t>
            </a:r>
            <a:r>
              <a:rPr lang="en-US" altLang="it-IT" b="1" dirty="0">
                <a:solidFill>
                  <a:schemeClr val="tx1">
                    <a:lumMod val="65000"/>
                    <a:lumOff val="35000"/>
                  </a:schemeClr>
                </a:solidFill>
                <a:effectLst>
                  <a:outerShdw blurRad="38100" dist="38100" dir="2700000" algn="tl">
                    <a:srgbClr val="FFFFFF"/>
                  </a:outerShdw>
                </a:effectLst>
                <a:latin typeface="+mj-lt"/>
              </a:rPr>
              <a:t> in </a:t>
            </a:r>
            <a:r>
              <a:rPr lang="en-US" altLang="it-IT" b="1" dirty="0" err="1">
                <a:solidFill>
                  <a:schemeClr val="tx1">
                    <a:lumMod val="65000"/>
                    <a:lumOff val="35000"/>
                  </a:schemeClr>
                </a:solidFill>
                <a:effectLst>
                  <a:outerShdw blurRad="38100" dist="38100" dir="2700000" algn="tl">
                    <a:srgbClr val="FFFFFF"/>
                  </a:outerShdw>
                </a:effectLst>
                <a:latin typeface="+mj-lt"/>
              </a:rPr>
              <a:t>vigore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della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Costituzione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italiana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nel</a:t>
            </a:r>
            <a:r>
              <a:rPr lang="en-US" altLang="it-IT" b="1" dirty="0">
                <a:solidFill>
                  <a:schemeClr val="tx1">
                    <a:lumMod val="65000"/>
                    <a:lumOff val="35000"/>
                  </a:schemeClr>
                </a:solidFill>
                <a:effectLst>
                  <a:outerShdw blurRad="38100" dist="38100" dir="2700000" algn="tl">
                    <a:srgbClr val="FFFFFF"/>
                  </a:outerShdw>
                </a:effectLst>
                <a:latin typeface="+mj-lt"/>
              </a:rPr>
              <a:t> 1948.</a:t>
            </a:r>
          </a:p>
          <a:p>
            <a:pPr algn="just">
              <a:spcBef>
                <a:spcPct val="0"/>
              </a:spcBef>
              <a:spcAft>
                <a:spcPts val="600"/>
              </a:spcAft>
              <a:defRPr/>
            </a:pPr>
            <a:r>
              <a:rPr lang="en-US" altLang="it-IT" b="1" dirty="0">
                <a:solidFill>
                  <a:schemeClr val="tx1">
                    <a:lumMod val="65000"/>
                    <a:lumOff val="35000"/>
                  </a:schemeClr>
                </a:solidFill>
                <a:effectLst>
                  <a:outerShdw blurRad="38100" dist="38100" dir="2700000" algn="tl">
                    <a:srgbClr val="FFFFFF"/>
                  </a:outerShdw>
                </a:effectLst>
                <a:latin typeface="+mj-lt"/>
              </a:rPr>
              <a:t>La </a:t>
            </a:r>
            <a:r>
              <a:rPr lang="en-US" altLang="it-IT" b="1" dirty="0" err="1">
                <a:solidFill>
                  <a:schemeClr val="tx1">
                    <a:lumMod val="65000"/>
                    <a:lumOff val="35000"/>
                  </a:schemeClr>
                </a:solidFill>
                <a:effectLst>
                  <a:outerShdw blurRad="38100" dist="38100" dir="2700000" algn="tl">
                    <a:srgbClr val="FFFFFF"/>
                  </a:outerShdw>
                </a:effectLst>
                <a:latin typeface="+mj-lt"/>
              </a:rPr>
              <a:t>Costituzione</a:t>
            </a:r>
            <a:r>
              <a:rPr lang="en-US" altLang="it-IT" b="1" dirty="0">
                <a:solidFill>
                  <a:schemeClr val="tx1">
                    <a:lumMod val="65000"/>
                    <a:lumOff val="35000"/>
                  </a:schemeClr>
                </a:solidFill>
                <a:effectLst>
                  <a:outerShdw blurRad="38100" dist="38100" dir="2700000" algn="tl">
                    <a:srgbClr val="FFFFFF"/>
                  </a:outerShdw>
                </a:effectLst>
                <a:latin typeface="+mj-lt"/>
              </a:rPr>
              <a:t> non </a:t>
            </a:r>
            <a:r>
              <a:rPr lang="en-US" altLang="it-IT" b="1" dirty="0" err="1">
                <a:solidFill>
                  <a:schemeClr val="tx1">
                    <a:lumMod val="65000"/>
                    <a:lumOff val="35000"/>
                  </a:schemeClr>
                </a:solidFill>
                <a:effectLst>
                  <a:outerShdw blurRad="38100" dist="38100" dir="2700000" algn="tl">
                    <a:srgbClr val="FFFFFF"/>
                  </a:outerShdw>
                </a:effectLst>
                <a:latin typeface="+mj-lt"/>
              </a:rPr>
              <a:t>si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occupa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direttamente</a:t>
            </a:r>
            <a:r>
              <a:rPr lang="en-US" altLang="it-IT" b="1" dirty="0">
                <a:solidFill>
                  <a:schemeClr val="tx1">
                    <a:lumMod val="65000"/>
                    <a:lumOff val="35000"/>
                  </a:schemeClr>
                </a:solidFill>
                <a:effectLst>
                  <a:outerShdw blurRad="38100" dist="38100" dir="2700000" algn="tl">
                    <a:srgbClr val="FFFFFF"/>
                  </a:outerShdw>
                </a:effectLst>
                <a:latin typeface="+mj-lt"/>
              </a:rPr>
              <a:t> del </a:t>
            </a:r>
            <a:r>
              <a:rPr lang="en-US" altLang="it-IT" b="1" dirty="0" err="1">
                <a:solidFill>
                  <a:schemeClr val="tx1">
                    <a:lumMod val="65000"/>
                    <a:lumOff val="35000"/>
                  </a:schemeClr>
                </a:solidFill>
                <a:effectLst>
                  <a:outerShdw blurRad="38100" dist="38100" dir="2700000" algn="tl">
                    <a:srgbClr val="FFFFFF"/>
                  </a:outerShdw>
                </a:effectLst>
                <a:latin typeface="+mj-lt"/>
              </a:rPr>
              <a:t>settore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turistico</a:t>
            </a:r>
            <a:r>
              <a:rPr lang="en-US" altLang="it-IT" b="1" dirty="0">
                <a:solidFill>
                  <a:schemeClr val="tx1">
                    <a:lumMod val="65000"/>
                    <a:lumOff val="35000"/>
                  </a:schemeClr>
                </a:solidFill>
                <a:effectLst>
                  <a:outerShdw blurRad="38100" dist="38100" dir="2700000" algn="tl">
                    <a:srgbClr val="FFFFFF"/>
                  </a:outerShdw>
                </a:effectLst>
                <a:latin typeface="+mj-lt"/>
              </a:rPr>
              <a:t> se non </a:t>
            </a:r>
            <a:r>
              <a:rPr lang="en-US" altLang="it-IT" b="1" dirty="0" err="1">
                <a:solidFill>
                  <a:schemeClr val="tx1">
                    <a:lumMod val="65000"/>
                    <a:lumOff val="35000"/>
                  </a:schemeClr>
                </a:solidFill>
                <a:effectLst>
                  <a:outerShdw blurRad="38100" dist="38100" dir="2700000" algn="tl">
                    <a:srgbClr val="FFFFFF"/>
                  </a:outerShdw>
                </a:effectLst>
                <a:latin typeface="+mj-lt"/>
              </a:rPr>
              <a:t>nella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previsione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contenuta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nell'articolo</a:t>
            </a:r>
            <a:r>
              <a:rPr lang="en-US" altLang="it-IT" b="1" dirty="0">
                <a:solidFill>
                  <a:schemeClr val="tx1">
                    <a:lumMod val="65000"/>
                    <a:lumOff val="35000"/>
                  </a:schemeClr>
                </a:solidFill>
                <a:effectLst>
                  <a:outerShdw blurRad="38100" dist="38100" dir="2700000" algn="tl">
                    <a:srgbClr val="FFFFFF"/>
                  </a:outerShdw>
                </a:effectLst>
                <a:latin typeface="+mj-lt"/>
              </a:rPr>
              <a:t> 117, </a:t>
            </a:r>
            <a:r>
              <a:rPr lang="en-US" altLang="it-IT" b="1" dirty="0" err="1">
                <a:solidFill>
                  <a:schemeClr val="tx1">
                    <a:lumMod val="65000"/>
                    <a:lumOff val="35000"/>
                  </a:schemeClr>
                </a:solidFill>
                <a:effectLst>
                  <a:outerShdw blurRad="38100" dist="38100" dir="2700000" algn="tl">
                    <a:srgbClr val="FFFFFF"/>
                  </a:outerShdw>
                </a:effectLst>
                <a:latin typeface="+mj-lt"/>
              </a:rPr>
              <a:t>della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distribuzione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delle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materie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attribuite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alla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competenza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legislativa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statale</a:t>
            </a:r>
            <a:r>
              <a:rPr lang="en-US" altLang="it-IT" b="1" dirty="0">
                <a:solidFill>
                  <a:schemeClr val="tx1">
                    <a:lumMod val="65000"/>
                    <a:lumOff val="35000"/>
                  </a:schemeClr>
                </a:solidFill>
                <a:effectLst>
                  <a:outerShdw blurRad="38100" dist="38100" dir="2700000" algn="tl">
                    <a:srgbClr val="FFFFFF"/>
                  </a:outerShdw>
                </a:effectLst>
                <a:latin typeface="+mj-lt"/>
              </a:rPr>
              <a:t> o </a:t>
            </a:r>
            <a:r>
              <a:rPr lang="en-US" altLang="it-IT" b="1" dirty="0" err="1">
                <a:solidFill>
                  <a:schemeClr val="tx1">
                    <a:lumMod val="65000"/>
                    <a:lumOff val="35000"/>
                  </a:schemeClr>
                </a:solidFill>
                <a:effectLst>
                  <a:outerShdw blurRad="38100" dist="38100" dir="2700000" algn="tl">
                    <a:srgbClr val="FFFFFF"/>
                  </a:outerShdw>
                </a:effectLst>
                <a:latin typeface="+mj-lt"/>
              </a:rPr>
              <a:t>regionale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Dopo</a:t>
            </a:r>
            <a:r>
              <a:rPr lang="en-US" altLang="it-IT" b="1" dirty="0">
                <a:solidFill>
                  <a:schemeClr val="tx1">
                    <a:lumMod val="65000"/>
                    <a:lumOff val="35000"/>
                  </a:schemeClr>
                </a:solidFill>
                <a:effectLst>
                  <a:outerShdw blurRad="38100" dist="38100" dir="2700000" algn="tl">
                    <a:srgbClr val="FFFFFF"/>
                  </a:outerShdw>
                </a:effectLst>
                <a:latin typeface="+mj-lt"/>
              </a:rPr>
              <a:t> la </a:t>
            </a:r>
            <a:r>
              <a:rPr lang="en-US" altLang="it-IT" b="1" dirty="0" err="1">
                <a:solidFill>
                  <a:schemeClr val="tx1">
                    <a:lumMod val="65000"/>
                    <a:lumOff val="35000"/>
                  </a:schemeClr>
                </a:solidFill>
                <a:effectLst>
                  <a:outerShdw blurRad="38100" dist="38100" dir="2700000" algn="tl">
                    <a:srgbClr val="FFFFFF"/>
                  </a:outerShdw>
                </a:effectLst>
                <a:latin typeface="+mj-lt"/>
              </a:rPr>
              <a:t>riforma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costituzionale</a:t>
            </a:r>
            <a:r>
              <a:rPr lang="en-US" altLang="it-IT" b="1" dirty="0">
                <a:solidFill>
                  <a:schemeClr val="tx1">
                    <a:lumMod val="65000"/>
                    <a:lumOff val="35000"/>
                  </a:schemeClr>
                </a:solidFill>
                <a:effectLst>
                  <a:outerShdw blurRad="38100" dist="38100" dir="2700000" algn="tl">
                    <a:srgbClr val="FFFFFF"/>
                  </a:outerShdw>
                </a:effectLst>
                <a:latin typeface="+mj-lt"/>
              </a:rPr>
              <a:t> del 2001, </a:t>
            </a:r>
            <a:r>
              <a:rPr lang="en-US" altLang="it-IT" b="1" dirty="0" err="1">
                <a:solidFill>
                  <a:schemeClr val="tx1">
                    <a:lumMod val="65000"/>
                    <a:lumOff val="35000"/>
                  </a:schemeClr>
                </a:solidFill>
                <a:effectLst>
                  <a:outerShdw blurRad="38100" dist="38100" dir="2700000" algn="tl">
                    <a:srgbClr val="FFFFFF"/>
                  </a:outerShdw>
                </a:effectLst>
                <a:latin typeface="+mj-lt"/>
              </a:rPr>
              <a:t>il</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turismo</a:t>
            </a:r>
            <a:r>
              <a:rPr lang="en-US" altLang="it-IT" b="1" dirty="0">
                <a:solidFill>
                  <a:schemeClr val="tx1">
                    <a:lumMod val="65000"/>
                    <a:lumOff val="35000"/>
                  </a:schemeClr>
                </a:solidFill>
                <a:effectLst>
                  <a:outerShdw blurRad="38100" dist="38100" dir="2700000" algn="tl">
                    <a:srgbClr val="FFFFFF"/>
                  </a:outerShdw>
                </a:effectLst>
                <a:latin typeface="+mj-lt"/>
              </a:rPr>
              <a:t> è </a:t>
            </a:r>
            <a:r>
              <a:rPr lang="en-US" altLang="it-IT" b="1" dirty="0" err="1">
                <a:solidFill>
                  <a:schemeClr val="tx1">
                    <a:lumMod val="65000"/>
                    <a:lumOff val="35000"/>
                  </a:schemeClr>
                </a:solidFill>
                <a:effectLst>
                  <a:outerShdw blurRad="38100" dist="38100" dir="2700000" algn="tl">
                    <a:srgbClr val="FFFFFF"/>
                  </a:outerShdw>
                </a:effectLst>
                <a:latin typeface="+mj-lt"/>
              </a:rPr>
              <a:t>diventato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materia</a:t>
            </a:r>
            <a:r>
              <a:rPr lang="en-US" altLang="it-IT" b="1" dirty="0">
                <a:solidFill>
                  <a:schemeClr val="tx1">
                    <a:lumMod val="65000"/>
                    <a:lumOff val="35000"/>
                  </a:schemeClr>
                </a:solidFill>
                <a:effectLst>
                  <a:outerShdw blurRad="38100" dist="38100" dir="2700000" algn="tl">
                    <a:srgbClr val="FFFFFF"/>
                  </a:outerShdw>
                </a:effectLst>
                <a:latin typeface="+mj-lt"/>
              </a:rPr>
              <a:t> di </a:t>
            </a:r>
            <a:r>
              <a:rPr lang="en-US" altLang="it-IT" b="1" dirty="0" err="1">
                <a:solidFill>
                  <a:schemeClr val="tx1">
                    <a:lumMod val="65000"/>
                    <a:lumOff val="35000"/>
                  </a:schemeClr>
                </a:solidFill>
                <a:effectLst>
                  <a:outerShdw blurRad="38100" dist="38100" dir="2700000" algn="tl">
                    <a:srgbClr val="FFFFFF"/>
                  </a:outerShdw>
                </a:effectLst>
                <a:latin typeface="+mj-lt"/>
              </a:rPr>
              <a:t>competenza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legislativa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esclusiva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delle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Regioni</a:t>
            </a:r>
            <a:r>
              <a:rPr lang="en-US" altLang="it-IT" b="1" dirty="0">
                <a:solidFill>
                  <a:schemeClr val="tx1">
                    <a:lumMod val="65000"/>
                    <a:lumOff val="35000"/>
                  </a:schemeClr>
                </a:solidFill>
                <a:effectLst>
                  <a:outerShdw blurRad="38100" dist="38100" dir="2700000" algn="tl">
                    <a:srgbClr val="FFFFFF"/>
                  </a:outerShdw>
                </a:effectLst>
                <a:latin typeface="+mj-lt"/>
              </a:rPr>
              <a:t>.</a:t>
            </a:r>
          </a:p>
          <a:p>
            <a:endParaRPr lang="it-IT" dirty="0"/>
          </a:p>
        </p:txBody>
      </p:sp>
      <p:sp>
        <p:nvSpPr>
          <p:cNvPr id="5" name="Titolo 4"/>
          <p:cNvSpPr>
            <a:spLocks noGrp="1"/>
          </p:cNvSpPr>
          <p:nvPr>
            <p:ph type="title"/>
          </p:nvPr>
        </p:nvSpPr>
        <p:spPr/>
        <p:txBody>
          <a:bodyPr>
            <a:normAutofit/>
          </a:bodyPr>
          <a:lstStyle/>
          <a:p>
            <a:pPr>
              <a:spcAft>
                <a:spcPts val="600"/>
              </a:spcAft>
              <a:defRPr/>
            </a:pPr>
            <a:r>
              <a:rPr lang="en-US" altLang="it-IT" sz="2800" dirty="0">
                <a:solidFill>
                  <a:srgbClr val="197DCE"/>
                </a:solidFill>
              </a:rPr>
              <a:t>LA LEGISLAZIONE IN MATERIA DI TURISMO</a:t>
            </a:r>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a:solidFill>
                  <a:schemeClr val="bg1"/>
                </a:solidFill>
                <a:latin typeface="+mj-lt"/>
              </a:rPr>
              <a:t>NON CADERE NELLA RETE:</a:t>
            </a:r>
          </a:p>
          <a:p>
            <a:r>
              <a:rPr lang="it-IT" sz="1400" b="1">
                <a:solidFill>
                  <a:schemeClr val="bg1"/>
                </a:solidFill>
                <a:latin typeface="+mj-lt"/>
              </a:rPr>
              <a:t>GENERAZIONI CONNESSE</a:t>
            </a:r>
            <a:endParaRPr lang="it-IT" sz="1400" b="1" dirty="0">
              <a:solidFill>
                <a:schemeClr val="bg1"/>
              </a:solidFill>
              <a:latin typeface="+mj-lt"/>
            </a:endParaRPr>
          </a:p>
        </p:txBody>
      </p:sp>
    </p:spTree>
    <p:extLst>
      <p:ext uri="{BB962C8B-B14F-4D97-AF65-F5344CB8AC3E}">
        <p14:creationId xmlns:p14="http://schemas.microsoft.com/office/powerpoint/2010/main" val="454335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60</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971221" y="2136008"/>
            <a:ext cx="10382579" cy="2554545"/>
          </a:xfrm>
          <a:prstGeom prst="rect">
            <a:avLst/>
          </a:prstGeom>
          <a:noFill/>
        </p:spPr>
        <p:txBody>
          <a:bodyPr wrap="square" rtlCol="0">
            <a:spAutoFit/>
          </a:bodyPr>
          <a:lstStyle/>
          <a:p>
            <a:pPr algn="just"/>
            <a:r>
              <a:rPr lang="it-IT" sz="1600" b="1" dirty="0">
                <a:solidFill>
                  <a:schemeClr val="tx1">
                    <a:lumMod val="65000"/>
                    <a:lumOff val="35000"/>
                  </a:schemeClr>
                </a:solidFill>
                <a:latin typeface="+mj-lt"/>
              </a:rPr>
              <a:t>Gli esperti di </a:t>
            </a:r>
            <a:r>
              <a:rPr lang="it-IT" sz="1600" b="1" dirty="0" err="1">
                <a:solidFill>
                  <a:schemeClr val="tx1">
                    <a:lumMod val="65000"/>
                    <a:lumOff val="35000"/>
                  </a:schemeClr>
                </a:solidFill>
                <a:latin typeface="+mj-lt"/>
              </a:rPr>
              <a:t>Kaspersky</a:t>
            </a:r>
            <a:r>
              <a:rPr lang="it-IT" sz="1600" b="1" dirty="0">
                <a:solidFill>
                  <a:schemeClr val="tx1">
                    <a:lumMod val="65000"/>
                    <a:lumOff val="35000"/>
                  </a:schemeClr>
                </a:solidFill>
                <a:latin typeface="+mj-lt"/>
              </a:rPr>
              <a:t>, azienda russa di consulenza informatica, hanno scoperto che le </a:t>
            </a:r>
            <a:r>
              <a:rPr lang="it-IT" sz="1600" b="1" dirty="0">
                <a:solidFill>
                  <a:schemeClr val="accent3"/>
                </a:solidFill>
                <a:latin typeface="+mj-lt"/>
              </a:rPr>
              <a:t>offerte di viaggi last minute e voli </a:t>
            </a:r>
            <a:r>
              <a:rPr lang="it-IT" sz="1600" b="1" dirty="0" err="1">
                <a:solidFill>
                  <a:schemeClr val="accent3"/>
                </a:solidFill>
                <a:latin typeface="+mj-lt"/>
              </a:rPr>
              <a:t>low</a:t>
            </a:r>
            <a:r>
              <a:rPr lang="it-IT" sz="1600" b="1" dirty="0">
                <a:solidFill>
                  <a:schemeClr val="accent3"/>
                </a:solidFill>
                <a:latin typeface="+mj-lt"/>
              </a:rPr>
              <a:t> </a:t>
            </a:r>
            <a:r>
              <a:rPr lang="it-IT" sz="1600" b="1" dirty="0" err="1">
                <a:solidFill>
                  <a:schemeClr val="accent3"/>
                </a:solidFill>
                <a:latin typeface="+mj-lt"/>
              </a:rPr>
              <a:t>cost</a:t>
            </a:r>
            <a:r>
              <a:rPr lang="it-IT" sz="1600" b="1" dirty="0">
                <a:solidFill>
                  <a:schemeClr val="tx1">
                    <a:lumMod val="65000"/>
                    <a:lumOff val="35000"/>
                  </a:schemeClr>
                </a:solidFill>
                <a:latin typeface="+mj-lt"/>
              </a:rPr>
              <a:t> molte volte nascondono delle insidie. Esse alle volte sono utilizzate per permettere ai cyber criminali di rubare dati nonché per iscrivere ignari utenti a servizi a pagamento.</a:t>
            </a:r>
          </a:p>
          <a:p>
            <a:pPr algn="just"/>
            <a:r>
              <a:rPr lang="it-IT" sz="1600" b="1" dirty="0">
                <a:solidFill>
                  <a:schemeClr val="tx1">
                    <a:lumMod val="65000"/>
                    <a:lumOff val="35000"/>
                  </a:schemeClr>
                </a:solidFill>
                <a:latin typeface="+mj-lt"/>
              </a:rPr>
              <a:t>I truffatori riescono a far cadere in trappola la vittima utilizzando tecniche di </a:t>
            </a:r>
            <a:r>
              <a:rPr lang="it-IT" sz="1600" b="1" dirty="0" err="1">
                <a:solidFill>
                  <a:schemeClr val="tx1">
                    <a:lumMod val="65000"/>
                    <a:lumOff val="35000"/>
                  </a:schemeClr>
                </a:solidFill>
                <a:latin typeface="+mj-lt"/>
              </a:rPr>
              <a:t>phishing</a:t>
            </a:r>
            <a:r>
              <a:rPr lang="it-IT" sz="1600" b="1" dirty="0">
                <a:solidFill>
                  <a:schemeClr val="tx1">
                    <a:lumMod val="65000"/>
                    <a:lumOff val="35000"/>
                  </a:schemeClr>
                </a:solidFill>
                <a:latin typeface="+mj-lt"/>
              </a:rPr>
              <a:t> e di social </a:t>
            </a:r>
            <a:r>
              <a:rPr lang="it-IT" sz="1600" b="1" dirty="0" err="1">
                <a:solidFill>
                  <a:schemeClr val="tx1">
                    <a:lumMod val="65000"/>
                    <a:lumOff val="35000"/>
                  </a:schemeClr>
                </a:solidFill>
                <a:latin typeface="+mj-lt"/>
              </a:rPr>
              <a:t>engineering</a:t>
            </a:r>
            <a:r>
              <a:rPr lang="it-IT" sz="1600" b="1" dirty="0">
                <a:solidFill>
                  <a:schemeClr val="tx1">
                    <a:lumMod val="65000"/>
                    <a:lumOff val="35000"/>
                  </a:schemeClr>
                </a:solidFill>
                <a:latin typeface="+mj-lt"/>
              </a:rPr>
              <a:t>. Sfruttano, infatti, marchi importanti e organizzano delle pubblicità ingannevoli. Gli esperti di </a:t>
            </a:r>
            <a:r>
              <a:rPr lang="it-IT" sz="1600" b="1" dirty="0" err="1">
                <a:solidFill>
                  <a:schemeClr val="tx1">
                    <a:lumMod val="65000"/>
                    <a:lumOff val="35000"/>
                  </a:schemeClr>
                </a:solidFill>
                <a:latin typeface="+mj-lt"/>
              </a:rPr>
              <a:t>Kaspersky</a:t>
            </a:r>
            <a:r>
              <a:rPr lang="it-IT" sz="1600" b="1" dirty="0">
                <a:solidFill>
                  <a:schemeClr val="tx1">
                    <a:lumMod val="65000"/>
                    <a:lumOff val="35000"/>
                  </a:schemeClr>
                </a:solidFill>
                <a:latin typeface="+mj-lt"/>
              </a:rPr>
              <a:t> per verificare la loro ipotesi hanno monitorato per un intero mese e quindi da fine a aprile a fino maggio la rete per capire quante false offerte ci fossero. Ebbene, il risultato è che l’azienda di sicurezza ha registrato tanti attacchi anche ai danni di marchi importanti che ovviamente sono ignari dell’accaduto.</a:t>
            </a:r>
          </a:p>
          <a:p>
            <a:pPr algn="just"/>
            <a:endParaRPr lang="it-IT" sz="1600" b="1" dirty="0">
              <a:solidFill>
                <a:schemeClr val="tx1">
                  <a:lumMod val="65000"/>
                  <a:lumOff val="35000"/>
                </a:schemeClr>
              </a:solidFill>
              <a:latin typeface="+mj-lt"/>
            </a:endParaRPr>
          </a:p>
        </p:txBody>
      </p:sp>
    </p:spTree>
    <p:extLst>
      <p:ext uri="{BB962C8B-B14F-4D97-AF65-F5344CB8AC3E}">
        <p14:creationId xmlns:p14="http://schemas.microsoft.com/office/powerpoint/2010/main" val="205649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arrotondato 7"/>
          <p:cNvSpPr/>
          <p:nvPr/>
        </p:nvSpPr>
        <p:spPr>
          <a:xfrm>
            <a:off x="-110161" y="5721531"/>
            <a:ext cx="4433967"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25" name="Segnaposto testo 24">
            <a:extLst>
              <a:ext uri="{FF2B5EF4-FFF2-40B4-BE49-F238E27FC236}">
                <a16:creationId xmlns:a16="http://schemas.microsoft.com/office/drawing/2014/main" id="{37B0312A-C970-4CA1-A36F-1BB0C930FBEF}"/>
              </a:ext>
            </a:extLst>
          </p:cNvPr>
          <p:cNvSpPr>
            <a:spLocks noGrp="1"/>
          </p:cNvSpPr>
          <p:nvPr>
            <p:ph type="body" sz="quarter" idx="17"/>
          </p:nvPr>
        </p:nvSpPr>
        <p:spPr>
          <a:xfrm>
            <a:off x="720849" y="2495596"/>
            <a:ext cx="4960655" cy="2632468"/>
          </a:xfrm>
        </p:spPr>
        <p:txBody>
          <a:bodyPr rtlCol="0">
            <a:noAutofit/>
          </a:bodyPr>
          <a:lstStyle/>
          <a:p>
            <a:pPr algn="just">
              <a:lnSpc>
                <a:spcPct val="107000"/>
              </a:lnSpc>
            </a:pPr>
            <a:r>
              <a:rPr lang="it-IT" sz="1600" b="1" dirty="0">
                <a:latin typeface="+mj-lt"/>
              </a:rPr>
              <a:t>Un modo mediante il quale si genera la truffa  è quello dei </a:t>
            </a:r>
            <a:r>
              <a:rPr lang="it-IT" sz="1600" b="1" dirty="0">
                <a:solidFill>
                  <a:schemeClr val="accent3"/>
                </a:solidFill>
                <a:latin typeface="+mj-lt"/>
              </a:rPr>
              <a:t>falsi sondaggi online</a:t>
            </a:r>
            <a:r>
              <a:rPr lang="it-IT" sz="1600" b="1" dirty="0">
                <a:latin typeface="+mj-lt"/>
              </a:rPr>
              <a:t> che promettono biglietti aerei del tutto gratuiti. In quelli passati era necessario rispondere a tre domande avendo così come dono un biglietto per la destinazione preferita. Purtroppo, però, i truffati si sono ritrovati invece del premio, abbonamenti a servizi a pagamento non richiesti. Per completare la procedura, infatti, era necessario inserire il proprio numero di telefono.</a:t>
            </a:r>
          </a:p>
          <a:p>
            <a:pPr lvl="0">
              <a:lnSpc>
                <a:spcPct val="107000"/>
              </a:lnSpc>
            </a:pPr>
            <a:endParaRPr lang="it-IT" b="1" dirty="0">
              <a:latin typeface="+mj-lt"/>
              <a:ea typeface="Calibri" panose="020F0502020204030204" pitchFamily="34" charset="0"/>
              <a:cs typeface="Times New Roman" panose="02020603050405020304" pitchFamily="18" charset="0"/>
            </a:endParaRPr>
          </a:p>
        </p:txBody>
      </p:sp>
      <p:sp>
        <p:nvSpPr>
          <p:cNvPr id="3" name="Segnaposto piè di pagina 2">
            <a:extLst>
              <a:ext uri="{FF2B5EF4-FFF2-40B4-BE49-F238E27FC236}">
                <a16:creationId xmlns:a16="http://schemas.microsoft.com/office/drawing/2014/main" id="{56F8E1FB-FE5C-46BC-83C4-88721E70C4E1}"/>
              </a:ext>
            </a:extLst>
          </p:cNvPr>
          <p:cNvSpPr>
            <a:spLocks noGrp="1"/>
          </p:cNvSpPr>
          <p:nvPr>
            <p:ph type="ftr" sz="quarter" idx="11"/>
          </p:nvPr>
        </p:nvSpPr>
        <p:spPr>
          <a:xfrm>
            <a:off x="1895891" y="5814889"/>
            <a:ext cx="3765718" cy="365125"/>
          </a:xfrm>
        </p:spPr>
        <p:txBody>
          <a:bodyPr rtlCol="0"/>
          <a:lstStyle/>
          <a:p>
            <a:pPr rtl="0"/>
            <a:r>
              <a:rPr lang="it-IT" sz="1400" b="1" dirty="0">
                <a:solidFill>
                  <a:schemeClr val="bg1"/>
                </a:solidFill>
                <a:latin typeface="+mj-lt"/>
              </a:rPr>
              <a:t>NON CADERE NELLA RETE:</a:t>
            </a:r>
          </a:p>
          <a:p>
            <a:pPr rtl="0"/>
            <a:r>
              <a:rPr lang="it-IT" sz="1400" b="1" dirty="0">
                <a:solidFill>
                  <a:schemeClr val="bg1"/>
                </a:solidFill>
                <a:latin typeface="+mj-lt"/>
              </a:rPr>
              <a:t>GENERAZIONI CONNESSE</a:t>
            </a:r>
          </a:p>
        </p:txBody>
      </p:sp>
      <p:sp>
        <p:nvSpPr>
          <p:cNvPr id="4" name="Segnaposto numero diapositiva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rtlCol="0"/>
          <a:lstStyle/>
          <a:p>
            <a:pPr rtl="0"/>
            <a:fld id="{D495E168-DA5E-4888-8D8A-92B118324C14}" type="slidenum">
              <a:rPr lang="it-IT" smtClean="0"/>
              <a:pPr rtl="0"/>
              <a:t>61</a:t>
            </a:fld>
            <a:endParaRPr lang="it-IT" dirty="0"/>
          </a:p>
        </p:txBody>
      </p:sp>
      <p:pic>
        <p:nvPicPr>
          <p:cNvPr id="10" name="Immagine 9">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pic>
        <p:nvPicPr>
          <p:cNvPr id="9" name="Segnaposto immagine 8"/>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03" r="103"/>
          <a:stretch>
            <a:fillRect/>
          </a:stretch>
        </p:blipFill>
        <p:spPr/>
      </p:pic>
    </p:spTree>
    <p:extLst>
      <p:ext uri="{BB962C8B-B14F-4D97-AF65-F5344CB8AC3E}">
        <p14:creationId xmlns:p14="http://schemas.microsoft.com/office/powerpoint/2010/main" val="1902690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62</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971221" y="2136008"/>
            <a:ext cx="10382579" cy="2554545"/>
          </a:xfrm>
          <a:prstGeom prst="rect">
            <a:avLst/>
          </a:prstGeom>
          <a:noFill/>
        </p:spPr>
        <p:txBody>
          <a:bodyPr wrap="square" rtlCol="0">
            <a:spAutoFit/>
          </a:bodyPr>
          <a:lstStyle/>
          <a:p>
            <a:pPr algn="just"/>
            <a:r>
              <a:rPr lang="it-IT" sz="1600" b="1" dirty="0">
                <a:solidFill>
                  <a:schemeClr val="tx1">
                    <a:lumMod val="65000"/>
                    <a:lumOff val="35000"/>
                  </a:schemeClr>
                </a:solidFill>
                <a:latin typeface="+mj-lt"/>
              </a:rPr>
              <a:t>Gli esperti di </a:t>
            </a:r>
            <a:r>
              <a:rPr lang="it-IT" sz="1600" b="1" dirty="0" err="1">
                <a:solidFill>
                  <a:schemeClr val="tx1">
                    <a:lumMod val="65000"/>
                    <a:lumOff val="35000"/>
                  </a:schemeClr>
                </a:solidFill>
                <a:latin typeface="+mj-lt"/>
              </a:rPr>
              <a:t>Kaspersky</a:t>
            </a:r>
            <a:r>
              <a:rPr lang="it-IT" sz="1600" b="1" dirty="0">
                <a:solidFill>
                  <a:schemeClr val="tx1">
                    <a:lumMod val="65000"/>
                    <a:lumOff val="35000"/>
                  </a:schemeClr>
                </a:solidFill>
                <a:latin typeface="+mj-lt"/>
              </a:rPr>
              <a:t> per </a:t>
            </a:r>
            <a:r>
              <a:rPr lang="it-IT" sz="1600" b="1" dirty="0">
                <a:solidFill>
                  <a:schemeClr val="accent3"/>
                </a:solidFill>
                <a:latin typeface="+mj-lt"/>
              </a:rPr>
              <a:t>difendersi dalla truffe dei viaggi online</a:t>
            </a:r>
            <a:r>
              <a:rPr lang="it-IT" sz="1600" b="1" dirty="0">
                <a:solidFill>
                  <a:schemeClr val="tx1">
                    <a:lumMod val="65000"/>
                    <a:lumOff val="35000"/>
                  </a:schemeClr>
                </a:solidFill>
                <a:latin typeface="+mj-lt"/>
              </a:rPr>
              <a:t> invitano sempre a controllare </a:t>
            </a:r>
            <a:r>
              <a:rPr lang="it-IT" sz="1600" b="1" dirty="0" err="1">
                <a:solidFill>
                  <a:schemeClr val="tx1">
                    <a:lumMod val="65000"/>
                    <a:lumOff val="35000"/>
                  </a:schemeClr>
                </a:solidFill>
                <a:latin typeface="+mj-lt"/>
              </a:rPr>
              <a:t>l’Url</a:t>
            </a:r>
            <a:r>
              <a:rPr lang="it-IT" sz="1600" b="1" dirty="0">
                <a:solidFill>
                  <a:schemeClr val="tx1">
                    <a:lumMod val="65000"/>
                    <a:lumOff val="35000"/>
                  </a:schemeClr>
                </a:solidFill>
                <a:latin typeface="+mj-lt"/>
              </a:rPr>
              <a:t> del sito e </a:t>
            </a:r>
            <a:r>
              <a:rPr lang="it-IT" sz="1600" b="1" dirty="0" err="1">
                <a:solidFill>
                  <a:schemeClr val="tx1">
                    <a:lumMod val="65000"/>
                    <a:lumOff val="35000"/>
                  </a:schemeClr>
                </a:solidFill>
                <a:latin typeface="+mj-lt"/>
              </a:rPr>
              <a:t>sopratutto</a:t>
            </a:r>
            <a:r>
              <a:rPr lang="it-IT" sz="1600" b="1" dirty="0">
                <a:solidFill>
                  <a:schemeClr val="tx1">
                    <a:lumMod val="65000"/>
                    <a:lumOff val="35000"/>
                  </a:schemeClr>
                </a:solidFill>
                <a:latin typeface="+mj-lt"/>
              </a:rPr>
              <a:t> se quest’ultimo è scritto in modo corretto. Si ricorda che un sito sicuro alla sinistra dell’indirizzo riporta la scritta “sicuro”. Ciò significa che esso è protetto da protocollo HTTPS quindi certificato e verificato dall’autorità di controllo.</a:t>
            </a:r>
          </a:p>
          <a:p>
            <a:pPr algn="just"/>
            <a:r>
              <a:rPr lang="it-IT" sz="1600" b="1" dirty="0">
                <a:solidFill>
                  <a:schemeClr val="tx1">
                    <a:lumMod val="65000"/>
                    <a:lumOff val="35000"/>
                  </a:schemeClr>
                </a:solidFill>
                <a:latin typeface="+mj-lt"/>
              </a:rPr>
              <a:t>Si invitano tutti, poi, a non cliccare su link strani che arrivano via e-mail o mediante piattaforme messaggistiche o social. Prima di cliccarci su si dovrà accertare che la fonte sia affidabile. Quando un’offerta è troppo vantaggiosa, poi, dovrà scattare subito un campanello di allarme in quanto potrebbe essere una truffa ed infine per proteggere i propri dati e dispositivi il consiglio è quello di installare un antivirus o un </a:t>
            </a:r>
            <a:r>
              <a:rPr lang="it-IT" sz="1600" b="1" dirty="0" err="1">
                <a:solidFill>
                  <a:schemeClr val="tx1">
                    <a:lumMod val="65000"/>
                    <a:lumOff val="35000"/>
                  </a:schemeClr>
                </a:solidFill>
                <a:latin typeface="+mj-lt"/>
              </a:rPr>
              <a:t>antimalware</a:t>
            </a:r>
            <a:r>
              <a:rPr lang="it-IT" sz="1600" dirty="0">
                <a:solidFill>
                  <a:srgbClr val="333333"/>
                </a:solidFill>
                <a:latin typeface="Roboto"/>
              </a:rPr>
              <a:t>.</a:t>
            </a:r>
          </a:p>
          <a:p>
            <a:pPr algn="just"/>
            <a:endParaRPr lang="it-IT" sz="1600" b="1" dirty="0">
              <a:solidFill>
                <a:schemeClr val="tx1">
                  <a:lumMod val="65000"/>
                  <a:lumOff val="35000"/>
                </a:schemeClr>
              </a:solidFill>
              <a:latin typeface="+mj-lt"/>
            </a:endParaRPr>
          </a:p>
        </p:txBody>
      </p:sp>
      <p:pic>
        <p:nvPicPr>
          <p:cNvPr id="10" name="Picture 2" descr="Le truffe on line colpiscono i big Ora tocca ad Amazon e Ryanair - Cronaca,  italia">
            <a:extLst>
              <a:ext uri="{FF2B5EF4-FFF2-40B4-BE49-F238E27FC236}">
                <a16:creationId xmlns:a16="http://schemas.microsoft.com/office/drawing/2014/main" id="{4E3A6661-C7E2-41C2-BA61-488437254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419" y="4371213"/>
            <a:ext cx="4811363" cy="191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265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2" name="Titolo 1"/>
          <p:cNvSpPr>
            <a:spLocks noGrp="1"/>
          </p:cNvSpPr>
          <p:nvPr>
            <p:ph type="title"/>
          </p:nvPr>
        </p:nvSpPr>
        <p:spPr>
          <a:xfrm>
            <a:off x="933410" y="2199026"/>
            <a:ext cx="5690680" cy="1517356"/>
          </a:xfrm>
        </p:spPr>
        <p:txBody>
          <a:bodyPr/>
          <a:lstStyle/>
          <a:p>
            <a:r>
              <a:rPr lang="it-IT" sz="4000" dirty="0">
                <a:solidFill>
                  <a:schemeClr val="accent1"/>
                </a:solidFill>
              </a:rPr>
              <a:t>L’iniziativa dell’Unione Europea per la tutela dei viaggiatori:</a:t>
            </a:r>
            <a:br>
              <a:rPr lang="it-IT" sz="4400" u="sng" cap="all" dirty="0">
                <a:solidFill>
                  <a:srgbClr val="FF0000"/>
                </a:solidFill>
                <a:effectLst>
                  <a:outerShdw blurRad="38100" dist="38100" dir="2700000" algn="tl">
                    <a:srgbClr val="000000">
                      <a:alpha val="43137"/>
                    </a:srgbClr>
                  </a:outerShdw>
                </a:effectLst>
              </a:rPr>
            </a:br>
            <a:br>
              <a:rPr lang="en-US" altLang="it-IT" dirty="0">
                <a:solidFill>
                  <a:schemeClr val="tx1"/>
                </a:solidFill>
                <a:effectLst>
                  <a:outerShdw blurRad="38100" dist="38100" dir="2700000" algn="tl">
                    <a:srgbClr val="FFFFFF"/>
                  </a:outerShdw>
                </a:effectLst>
              </a:rPr>
            </a:br>
            <a:endParaRPr lang="it-IT" dirty="0"/>
          </a:p>
        </p:txBody>
      </p:sp>
      <p:pic>
        <p:nvPicPr>
          <p:cNvPr id="5" name="Immagine 4">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7"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721531"/>
            <a:ext cx="3765718" cy="365125"/>
          </a:xfrm>
          <a:prstGeom prst="rect">
            <a:avLst/>
          </a:prstGeom>
        </p:spPr>
        <p:txBody>
          <a:bodyPr rtlCol="0"/>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580228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64</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0" y="1999779"/>
            <a:ext cx="10382579" cy="2554545"/>
          </a:xfrm>
          <a:prstGeom prst="rect">
            <a:avLst/>
          </a:prstGeom>
          <a:noFill/>
        </p:spPr>
        <p:txBody>
          <a:bodyPr wrap="square" rtlCol="0">
            <a:spAutoFit/>
          </a:bodyPr>
          <a:lstStyle/>
          <a:p>
            <a:pPr algn="just"/>
            <a:r>
              <a:rPr lang="it-IT" sz="1600" b="1" dirty="0">
                <a:solidFill>
                  <a:srgbClr val="555555"/>
                </a:solidFill>
                <a:latin typeface="+mj-lt"/>
              </a:rPr>
              <a:t>Da luglio 2019 è partita la più grande campagna di sensibilizzazione e informazione sui diritti dei viaggiatori nell’Unione Europea. Si chiama </a:t>
            </a:r>
            <a:r>
              <a:rPr lang="it-IT" sz="1600" b="1" i="1" dirty="0" err="1">
                <a:solidFill>
                  <a:srgbClr val="555555"/>
                </a:solidFill>
                <a:latin typeface="+mj-lt"/>
              </a:rPr>
              <a:t>You’re</a:t>
            </a:r>
            <a:r>
              <a:rPr lang="it-IT" sz="1600" b="1" i="1" dirty="0">
                <a:solidFill>
                  <a:srgbClr val="555555"/>
                </a:solidFill>
                <a:latin typeface="+mj-lt"/>
              </a:rPr>
              <a:t> right</a:t>
            </a:r>
            <a:r>
              <a:rPr lang="it-IT" sz="1600" b="1" dirty="0">
                <a:solidFill>
                  <a:srgbClr val="555555"/>
                </a:solidFill>
                <a:latin typeface="+mj-lt"/>
              </a:rPr>
              <a:t> – È un tuo diritto ed è promossa dalla </a:t>
            </a:r>
            <a:r>
              <a:rPr lang="it-IT" sz="1600" b="1" dirty="0">
                <a:solidFill>
                  <a:srgbClr val="009309"/>
                </a:solidFill>
                <a:latin typeface="+mj-lt"/>
                <a:hlinkClick r:id="rId3"/>
              </a:rPr>
              <a:t>Direzione generale della giustizia e dei consumatori della Commissione Europea</a:t>
            </a:r>
            <a:r>
              <a:rPr lang="it-IT" sz="1600" b="1" dirty="0">
                <a:solidFill>
                  <a:srgbClr val="555555"/>
                </a:solidFill>
                <a:latin typeface="+mj-lt"/>
              </a:rPr>
              <a:t> ed ha interessato, per un anno, 10 paesi dell’unione europea: Bulgaria, Danimarca, Grecia, Spagna, Italia, Portogallo, Cipro, Romania e Slovenia.</a:t>
            </a:r>
          </a:p>
          <a:p>
            <a:pPr algn="just"/>
            <a:endParaRPr lang="it-IT" sz="1600" b="1" dirty="0">
              <a:solidFill>
                <a:srgbClr val="555555"/>
              </a:solidFill>
              <a:latin typeface="+mj-lt"/>
            </a:endParaRPr>
          </a:p>
          <a:p>
            <a:r>
              <a:rPr lang="it-IT" sz="1600" b="1" dirty="0">
                <a:solidFill>
                  <a:schemeClr val="accent3"/>
                </a:solidFill>
                <a:latin typeface="+mj-lt"/>
              </a:rPr>
              <a:t>La campagna si concentra su tre punti fondamentali:					</a:t>
            </a:r>
          </a:p>
          <a:p>
            <a:pPr marL="285750" indent="-285750">
              <a:buFont typeface="Arial" panose="020B0604020202020204" pitchFamily="34" charset="0"/>
              <a:buChar char="•"/>
            </a:pPr>
            <a:r>
              <a:rPr lang="it-IT" sz="1600" b="1" dirty="0">
                <a:solidFill>
                  <a:srgbClr val="555555"/>
                </a:solidFill>
                <a:latin typeface="+mj-lt"/>
              </a:rPr>
              <a:t>Viaggi a pacchetto</a:t>
            </a:r>
          </a:p>
          <a:p>
            <a:pPr marL="285750" indent="-285750">
              <a:buFont typeface="Arial" panose="020B0604020202020204" pitchFamily="34" charset="0"/>
              <a:buChar char="•"/>
            </a:pPr>
            <a:r>
              <a:rPr lang="it-IT" sz="1600" b="1" dirty="0">
                <a:solidFill>
                  <a:srgbClr val="555555"/>
                </a:solidFill>
                <a:latin typeface="+mj-lt"/>
              </a:rPr>
              <a:t>Pubblicità ingannevole</a:t>
            </a:r>
          </a:p>
          <a:p>
            <a:pPr marL="285750" indent="-285750">
              <a:buFont typeface="Arial" panose="020B0604020202020204" pitchFamily="34" charset="0"/>
              <a:buChar char="•"/>
            </a:pPr>
            <a:r>
              <a:rPr lang="it-IT" sz="1600" b="1" dirty="0">
                <a:solidFill>
                  <a:srgbClr val="555555"/>
                </a:solidFill>
                <a:latin typeface="+mj-lt"/>
              </a:rPr>
              <a:t>Diritto di recesso dall’acquisto entro 14 giorni</a:t>
            </a:r>
          </a:p>
        </p:txBody>
      </p:sp>
      <p:sp>
        <p:nvSpPr>
          <p:cNvPr id="12" name="CasellaDiTesto 11"/>
          <p:cNvSpPr txBox="1"/>
          <p:nvPr/>
        </p:nvSpPr>
        <p:spPr>
          <a:xfrm>
            <a:off x="812290" y="979036"/>
            <a:ext cx="5575447" cy="400110"/>
          </a:xfrm>
          <a:prstGeom prst="rect">
            <a:avLst/>
          </a:prstGeom>
          <a:noFill/>
        </p:spPr>
        <p:txBody>
          <a:bodyPr wrap="square" rtlCol="0">
            <a:spAutoFit/>
          </a:bodyPr>
          <a:lstStyle/>
          <a:p>
            <a:pPr algn="just"/>
            <a:r>
              <a:rPr lang="it-IT" sz="2000" b="1" dirty="0">
                <a:solidFill>
                  <a:schemeClr val="accent1"/>
                </a:solidFill>
                <a:latin typeface="+mj-lt"/>
              </a:rPr>
              <a:t>YOU’RE RIGHT- E’ UN TUO DIRITTO</a:t>
            </a:r>
          </a:p>
        </p:txBody>
      </p:sp>
    </p:spTree>
    <p:extLst>
      <p:ext uri="{BB962C8B-B14F-4D97-AF65-F5344CB8AC3E}">
        <p14:creationId xmlns:p14="http://schemas.microsoft.com/office/powerpoint/2010/main" val="3260966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arrotondato 16"/>
          <p:cNvSpPr/>
          <p:nvPr/>
        </p:nvSpPr>
        <p:spPr>
          <a:xfrm>
            <a:off x="-110161" y="5721531"/>
            <a:ext cx="4433967"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sp>
        <p:nvSpPr>
          <p:cNvPr id="4" name="Segnaposto testo 3">
            <a:extLst>
              <a:ext uri="{FF2B5EF4-FFF2-40B4-BE49-F238E27FC236}">
                <a16:creationId xmlns:a16="http://schemas.microsoft.com/office/drawing/2014/main" id="{2B46C56E-82FC-4B02-954F-3AFACF2E8CBA}"/>
              </a:ext>
            </a:extLst>
          </p:cNvPr>
          <p:cNvSpPr>
            <a:spLocks noGrp="1"/>
          </p:cNvSpPr>
          <p:nvPr>
            <p:ph type="body" sz="quarter" idx="14"/>
          </p:nvPr>
        </p:nvSpPr>
        <p:spPr>
          <a:xfrm>
            <a:off x="6805613" y="2082067"/>
            <a:ext cx="4548187" cy="3639463"/>
          </a:xfrm>
        </p:spPr>
        <p:txBody>
          <a:bodyPr rtlCol="0">
            <a:normAutofit/>
          </a:bodyPr>
          <a:lstStyle/>
          <a:p>
            <a:pPr marL="0" indent="0" algn="just">
              <a:buNone/>
            </a:pPr>
            <a:r>
              <a:rPr lang="it-IT" sz="1600" b="1" dirty="0">
                <a:solidFill>
                  <a:schemeClr val="accent3"/>
                </a:solidFill>
                <a:latin typeface="+mj-lt"/>
              </a:rPr>
              <a:t>INFORMARE I CITTADINI VIAGGIATORI </a:t>
            </a:r>
          </a:p>
          <a:p>
            <a:pPr marL="0" indent="0" algn="just">
              <a:buNone/>
            </a:pPr>
            <a:r>
              <a:rPr lang="it-IT" sz="1600" b="1" dirty="0">
                <a:latin typeface="+mj-lt"/>
              </a:rPr>
              <a:t>L’Italia, primo paese a partire, ha messo in campo attività di promozione incentrate sul tema dei pacchetti viaggio. Scopo della campagna è informare i cittadini viaggiatori della direttiva del 2015, entrata in vigore nel luglio del 2018, che ha introdotto per la prima volta il concetto di “accordo di viaggio collegato”, promuovendo, per gli acquisti online combinati presso uno stesso fornitore (sostanzialmente la formula volo + hotel), tutti i diritti prima applicabili solo ed esclusivamente alle formule “pacchetto”, promosse nelle agenzie di viaggio.</a:t>
            </a:r>
          </a:p>
          <a:p>
            <a:pPr marL="0" indent="0" rtl="0">
              <a:buNone/>
            </a:pPr>
            <a:endParaRPr lang="it-IT" dirty="0"/>
          </a:p>
        </p:txBody>
      </p:sp>
      <p:sp>
        <p:nvSpPr>
          <p:cNvPr id="7" name="Segnaposto numero diapositiva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rtlCol="0"/>
          <a:lstStyle/>
          <a:p>
            <a:pPr rtl="0"/>
            <a:fld id="{D495E168-DA5E-4888-8D8A-92B118324C14}" type="slidenum">
              <a:rPr lang="it-IT" smtClean="0"/>
              <a:pPr rtl="0"/>
              <a:t>65</a:t>
            </a:fld>
            <a:endParaRPr lang="it-IT" dirty="0"/>
          </a:p>
        </p:txBody>
      </p:sp>
      <p:sp>
        <p:nvSpPr>
          <p:cNvPr id="15" name="Segnaposto immagine 14"/>
          <p:cNvSpPr>
            <a:spLocks noGrp="1"/>
          </p:cNvSpPr>
          <p:nvPr>
            <p:ph type="pic" sz="quarter" idx="15"/>
          </p:nvPr>
        </p:nvSpPr>
        <p:spPr>
          <a:solidFill>
            <a:schemeClr val="accent2"/>
          </a:solidFill>
        </p:spPr>
      </p:sp>
      <p:pic>
        <p:nvPicPr>
          <p:cNvPr id="16" name="Immagine 15">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8" name="Segnaposto piè di pagina 2">
            <a:extLst>
              <a:ext uri="{FF2B5EF4-FFF2-40B4-BE49-F238E27FC236}">
                <a16:creationId xmlns:a16="http://schemas.microsoft.com/office/drawing/2014/main" id="{56F8E1FB-FE5C-46BC-83C4-88721E70C4E1}"/>
              </a:ext>
            </a:extLst>
          </p:cNvPr>
          <p:cNvSpPr>
            <a:spLocks noGrp="1"/>
          </p:cNvSpPr>
          <p:nvPr>
            <p:ph type="ftr" sz="quarter" idx="11"/>
          </p:nvPr>
        </p:nvSpPr>
        <p:spPr>
          <a:xfrm>
            <a:off x="1895891" y="5814889"/>
            <a:ext cx="3765718" cy="365125"/>
          </a:xfrm>
        </p:spPr>
        <p:txBody>
          <a:bodyPr rtlCol="0"/>
          <a:lstStyle/>
          <a:p>
            <a:pPr rtl="0"/>
            <a:r>
              <a:rPr lang="it-IT" sz="1400" b="1" dirty="0">
                <a:solidFill>
                  <a:schemeClr val="bg1"/>
                </a:solidFill>
                <a:latin typeface="+mj-lt"/>
              </a:rPr>
              <a:t>NON CADERE NELLA RETE:</a:t>
            </a:r>
          </a:p>
          <a:p>
            <a:pPr rtl="0"/>
            <a:r>
              <a:rPr lang="it-IT" sz="1400" b="1" dirty="0">
                <a:solidFill>
                  <a:schemeClr val="bg1"/>
                </a:solidFill>
                <a:latin typeface="+mj-lt"/>
              </a:rPr>
              <a:t>GENERAZIONI CONNESSE</a:t>
            </a:r>
          </a:p>
        </p:txBody>
      </p:sp>
    </p:spTree>
    <p:extLst>
      <p:ext uri="{BB962C8B-B14F-4D97-AF65-F5344CB8AC3E}">
        <p14:creationId xmlns:p14="http://schemas.microsoft.com/office/powerpoint/2010/main" val="3606971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66</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0" y="1897925"/>
            <a:ext cx="10382579" cy="3539430"/>
          </a:xfrm>
          <a:prstGeom prst="rect">
            <a:avLst/>
          </a:prstGeom>
          <a:noFill/>
        </p:spPr>
        <p:txBody>
          <a:bodyPr wrap="square" rtlCol="0">
            <a:spAutoFit/>
          </a:bodyPr>
          <a:lstStyle/>
          <a:p>
            <a:pPr algn="just"/>
            <a:r>
              <a:rPr lang="it-IT" sz="1600" b="1" dirty="0">
                <a:solidFill>
                  <a:schemeClr val="tx1">
                    <a:lumMod val="65000"/>
                    <a:lumOff val="35000"/>
                  </a:schemeClr>
                </a:solidFill>
                <a:latin typeface="+mj-lt"/>
              </a:rPr>
              <a:t>Si tratta di un grande passo in avanti in materia di tutela per tutti i viaggiatori, perché in grado di garantire un’ottima assistenza a livello nazionale e transfrontaliero. Il Centro europeo dei consumatori (ECC) nel paese di residenza, infatti, può consigliare i consumatori sulle possibili misure da adottare in caso di controversie, e addirittura provare a risolvere attivamente il caso attraverso la rete ECC con atto di mediazione.</a:t>
            </a:r>
          </a:p>
          <a:p>
            <a:pPr algn="just"/>
            <a:r>
              <a:rPr lang="it-IT" sz="1600" b="1" dirty="0">
                <a:solidFill>
                  <a:schemeClr val="tx1">
                    <a:lumMod val="65000"/>
                    <a:lumOff val="35000"/>
                  </a:schemeClr>
                </a:solidFill>
                <a:latin typeface="+mj-lt"/>
              </a:rPr>
              <a:t>Ma non solo, con la direttiva del 2015 la Commissione Europea ha posto l’accento anche sul tema delle pubblicità ingannevoli e sulla restituzione in 14 giorni dei beni acquistati. Diritti dei quali è giusto rendere consapevole ogni cittadino dell’Unione Europea, per tutelarlo in caso di contestazioni. Perché una tutela ha senso solo quando la sua esistenza è nota.</a:t>
            </a:r>
            <a:br>
              <a:rPr lang="it-IT" sz="1600" b="1" dirty="0">
                <a:solidFill>
                  <a:schemeClr val="tx1">
                    <a:lumMod val="65000"/>
                    <a:lumOff val="35000"/>
                  </a:schemeClr>
                </a:solidFill>
                <a:latin typeface="+mj-lt"/>
              </a:rPr>
            </a:br>
            <a:r>
              <a:rPr lang="it-IT" sz="1600" b="1" dirty="0">
                <a:solidFill>
                  <a:schemeClr val="tx1">
                    <a:lumMod val="65000"/>
                    <a:lumOff val="35000"/>
                  </a:schemeClr>
                </a:solidFill>
                <a:latin typeface="+mj-lt"/>
              </a:rPr>
              <a:t>La Commissione Europea è dalla parte del cittadino e difende con gli appositi strumenti legislativi i suoi interessi, come dimostra questa direttiva e la campagna di sensibilizzazione collegata. Per questo ha fortemente voluto </a:t>
            </a:r>
            <a:r>
              <a:rPr lang="it-IT" sz="1600" b="1" dirty="0" err="1">
                <a:solidFill>
                  <a:schemeClr val="tx1">
                    <a:lumMod val="65000"/>
                    <a:lumOff val="35000"/>
                  </a:schemeClr>
                </a:solidFill>
                <a:latin typeface="+mj-lt"/>
              </a:rPr>
              <a:t>You’re</a:t>
            </a:r>
            <a:r>
              <a:rPr lang="it-IT" sz="1600" b="1" dirty="0">
                <a:solidFill>
                  <a:schemeClr val="tx1">
                    <a:lumMod val="65000"/>
                    <a:lumOff val="35000"/>
                  </a:schemeClr>
                </a:solidFill>
                <a:latin typeface="+mj-lt"/>
              </a:rPr>
              <a:t> right – È un tuo diritto, affidandosi anche al sostegno di </a:t>
            </a:r>
            <a:r>
              <a:rPr lang="it-IT" sz="1600" b="1" dirty="0" err="1">
                <a:solidFill>
                  <a:schemeClr val="tx1">
                    <a:lumMod val="65000"/>
                    <a:lumOff val="35000"/>
                  </a:schemeClr>
                </a:solidFill>
                <a:latin typeface="+mj-lt"/>
              </a:rPr>
              <a:t>Altroconsumo</a:t>
            </a:r>
            <a:r>
              <a:rPr lang="it-IT" sz="1600" b="1" dirty="0">
                <a:solidFill>
                  <a:schemeClr val="tx1">
                    <a:lumMod val="65000"/>
                    <a:lumOff val="35000"/>
                  </a:schemeClr>
                </a:solidFill>
                <a:latin typeface="+mj-lt"/>
              </a:rPr>
              <a:t>, la più diffusa organizzazione di consumatori in Italia.</a:t>
            </a:r>
          </a:p>
          <a:p>
            <a:pPr algn="just"/>
            <a:endParaRPr lang="it-IT" sz="1600" b="1" dirty="0">
              <a:solidFill>
                <a:srgbClr val="555555"/>
              </a:solidFill>
              <a:latin typeface="+mj-lt"/>
            </a:endParaRPr>
          </a:p>
        </p:txBody>
      </p:sp>
      <p:sp>
        <p:nvSpPr>
          <p:cNvPr id="12" name="CasellaDiTesto 11"/>
          <p:cNvSpPr txBox="1"/>
          <p:nvPr/>
        </p:nvSpPr>
        <p:spPr>
          <a:xfrm>
            <a:off x="812290" y="979036"/>
            <a:ext cx="5575447" cy="400110"/>
          </a:xfrm>
          <a:prstGeom prst="rect">
            <a:avLst/>
          </a:prstGeom>
          <a:noFill/>
        </p:spPr>
        <p:txBody>
          <a:bodyPr wrap="square" rtlCol="0">
            <a:spAutoFit/>
          </a:bodyPr>
          <a:lstStyle/>
          <a:p>
            <a:r>
              <a:rPr lang="it-IT" sz="2000" b="1" dirty="0">
                <a:solidFill>
                  <a:schemeClr val="accent1"/>
                </a:solidFill>
                <a:latin typeface="+mj-lt"/>
              </a:rPr>
              <a:t>Come comportarsi in caso di controversie?</a:t>
            </a:r>
            <a:endParaRPr lang="it-IT" sz="2000" dirty="0">
              <a:solidFill>
                <a:schemeClr val="accent1"/>
              </a:solidFill>
              <a:latin typeface="+mj-lt"/>
            </a:endParaRPr>
          </a:p>
        </p:txBody>
      </p:sp>
      <p:pic>
        <p:nvPicPr>
          <p:cNvPr id="10" name="Immagine 9">
            <a:extLst>
              <a:ext uri="{FF2B5EF4-FFF2-40B4-BE49-F238E27FC236}">
                <a16:creationId xmlns:a16="http://schemas.microsoft.com/office/drawing/2014/main" id="{1C230138-F219-4FF8-9952-9B83546D0D8C}"/>
              </a:ext>
            </a:extLst>
          </p:cNvPr>
          <p:cNvPicPr>
            <a:picLocks noChangeAspect="1"/>
          </p:cNvPicPr>
          <p:nvPr/>
        </p:nvPicPr>
        <p:blipFill rotWithShape="1">
          <a:blip r:embed="rId3"/>
          <a:srcRect l="9892" t="18286" r="9892" b="44124"/>
          <a:stretch/>
        </p:blipFill>
        <p:spPr>
          <a:xfrm>
            <a:off x="5015562" y="5205219"/>
            <a:ext cx="5700324" cy="1501830"/>
          </a:xfrm>
          <a:prstGeom prst="rect">
            <a:avLst/>
          </a:prstGeom>
        </p:spPr>
      </p:pic>
    </p:spTree>
    <p:extLst>
      <p:ext uri="{BB962C8B-B14F-4D97-AF65-F5344CB8AC3E}">
        <p14:creationId xmlns:p14="http://schemas.microsoft.com/office/powerpoint/2010/main" val="936399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67</a:t>
            </a:fld>
            <a:endParaRPr lang="it-IT" noProof="0"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4"/>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9" name="CasellaDiTesto 8"/>
          <p:cNvSpPr txBox="1"/>
          <p:nvPr/>
        </p:nvSpPr>
        <p:spPr>
          <a:xfrm>
            <a:off x="812291" y="1897925"/>
            <a:ext cx="6346155" cy="3785652"/>
          </a:xfrm>
          <a:prstGeom prst="rect">
            <a:avLst/>
          </a:prstGeom>
          <a:noFill/>
        </p:spPr>
        <p:txBody>
          <a:bodyPr wrap="square" rtlCol="0">
            <a:spAutoFit/>
          </a:bodyPr>
          <a:lstStyle/>
          <a:p>
            <a:pPr algn="just"/>
            <a:r>
              <a:rPr lang="it-IT" sz="1600" b="1" dirty="0">
                <a:solidFill>
                  <a:schemeClr val="tx1">
                    <a:lumMod val="65000"/>
                    <a:lumOff val="35000"/>
                  </a:schemeClr>
                </a:solidFill>
                <a:latin typeface="+mj-lt"/>
              </a:rPr>
              <a:t>Se prenoti una vacanza "tutto compreso" e/o dei servizi di viaggio collegati, le norme dell'UE ti garantiscono un livello elevato di protezione dei tuoi diritti di consumatore. Se acquisti un pacchetto, </a:t>
            </a:r>
            <a:r>
              <a:rPr lang="it-IT" sz="1600" b="1" dirty="0">
                <a:solidFill>
                  <a:schemeClr val="accent3"/>
                </a:solidFill>
                <a:latin typeface="+mj-lt"/>
              </a:rPr>
              <a:t>usufruisci di diritti definiti con chiarezza</a:t>
            </a:r>
            <a:r>
              <a:rPr lang="it-IT" sz="1600" b="1" dirty="0">
                <a:solidFill>
                  <a:schemeClr val="tx1">
                    <a:lumMod val="65000"/>
                    <a:lumOff val="35000"/>
                  </a:schemeClr>
                </a:solidFill>
                <a:latin typeface="+mj-lt"/>
              </a:rPr>
              <a:t> prima e durante il processo di prenotazione e fino alla fine della vacanza, ad esempio il diritto a ottenere informazioni precontrattuali, la responsabilità dell'organizzatore per il corretto svolgimento dei servizi di viaggio inclusi nel pacchetto o la protezione in caso di insolvenza. Questi diritti si applicano ai pacchetti turistici acquistati online o di persona, da un operatore turistico, un agente di viaggio o qualsiasi altro operatore economico che agisca in qualità di organizzatore del pacchetto. Si applicano i diritti più limitati ai cosiddetti "servizi turistici collegati".</a:t>
            </a:r>
          </a:p>
          <a:p>
            <a:pPr algn="just"/>
            <a:endParaRPr lang="it-IT" sz="1600" b="1" dirty="0">
              <a:solidFill>
                <a:srgbClr val="555555"/>
              </a:solidFill>
              <a:latin typeface="+mj-lt"/>
            </a:endParaRPr>
          </a:p>
        </p:txBody>
      </p:sp>
      <p:sp>
        <p:nvSpPr>
          <p:cNvPr id="12" name="CasellaDiTesto 11"/>
          <p:cNvSpPr txBox="1"/>
          <p:nvPr/>
        </p:nvSpPr>
        <p:spPr>
          <a:xfrm>
            <a:off x="812290" y="971134"/>
            <a:ext cx="6685790" cy="707886"/>
          </a:xfrm>
          <a:prstGeom prst="rect">
            <a:avLst/>
          </a:prstGeom>
          <a:noFill/>
        </p:spPr>
        <p:txBody>
          <a:bodyPr wrap="square" rtlCol="0">
            <a:spAutoFit/>
          </a:bodyPr>
          <a:lstStyle/>
          <a:p>
            <a:r>
              <a:rPr lang="it-IT" sz="2000" b="1" dirty="0">
                <a:solidFill>
                  <a:srgbClr val="3E88AF"/>
                </a:solidFill>
                <a:latin typeface="Open Sans Condensed"/>
              </a:rPr>
              <a:t>Difendi i tuoi diritti come consumatore UE</a:t>
            </a:r>
          </a:p>
          <a:p>
            <a:endParaRPr lang="it-IT" sz="2000" dirty="0">
              <a:solidFill>
                <a:schemeClr val="accent1"/>
              </a:solidFill>
              <a:latin typeface="+mj-lt"/>
            </a:endParaRPr>
          </a:p>
        </p:txBody>
      </p:sp>
      <p:pic>
        <p:nvPicPr>
          <p:cNvPr id="11" name="KNOW ">
            <a:hlinkClick r:id="" action="ppaction://media"/>
            <a:extLst>
              <a:ext uri="{FF2B5EF4-FFF2-40B4-BE49-F238E27FC236}">
                <a16:creationId xmlns:a16="http://schemas.microsoft.com/office/drawing/2014/main" id="{6DF35DDD-BEF0-4472-B398-569A8D74CE2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498080" y="2338251"/>
            <a:ext cx="4413088" cy="2482362"/>
          </a:xfrm>
          <a:prstGeom prst="rect">
            <a:avLst/>
          </a:prstGeom>
        </p:spPr>
      </p:pic>
    </p:spTree>
    <p:extLst>
      <p:ext uri="{BB962C8B-B14F-4D97-AF65-F5344CB8AC3E}">
        <p14:creationId xmlns:p14="http://schemas.microsoft.com/office/powerpoint/2010/main" val="15165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6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4D24B6-BECF-4BE6-9971-53768392C0BB}"/>
              </a:ext>
            </a:extLst>
          </p:cNvPr>
          <p:cNvSpPr>
            <a:spLocks noGrp="1"/>
          </p:cNvSpPr>
          <p:nvPr>
            <p:ph type="title"/>
          </p:nvPr>
        </p:nvSpPr>
        <p:spPr/>
        <p:txBody>
          <a:bodyPr rtlCol="0"/>
          <a:lstStyle/>
          <a:p>
            <a:pPr rtl="0"/>
            <a:r>
              <a:rPr lang="it-IT" dirty="0"/>
              <a:t>GRAZIE PER L’ATTENZIONE!</a:t>
            </a:r>
          </a:p>
        </p:txBody>
      </p:sp>
      <p:sp>
        <p:nvSpPr>
          <p:cNvPr id="3" name="Segnaposto testo 2">
            <a:extLst>
              <a:ext uri="{FF2B5EF4-FFF2-40B4-BE49-F238E27FC236}">
                <a16:creationId xmlns:a16="http://schemas.microsoft.com/office/drawing/2014/main" id="{D46DC636-DB75-49A5-B764-91FF21804DA0}"/>
              </a:ext>
            </a:extLst>
          </p:cNvPr>
          <p:cNvSpPr>
            <a:spLocks noGrp="1"/>
          </p:cNvSpPr>
          <p:nvPr>
            <p:ph type="body" sz="quarter" idx="16"/>
          </p:nvPr>
        </p:nvSpPr>
        <p:spPr>
          <a:xfrm>
            <a:off x="288616" y="2231662"/>
            <a:ext cx="4956573" cy="524711"/>
          </a:xfrm>
        </p:spPr>
        <p:txBody>
          <a:bodyPr rtlCol="0"/>
          <a:lstStyle/>
          <a:p>
            <a:pPr algn="ctr"/>
            <a:r>
              <a:rPr lang="en-US" sz="1600" dirty="0" err="1">
                <a:solidFill>
                  <a:schemeClr val="tx1">
                    <a:lumMod val="65000"/>
                    <a:lumOff val="35000"/>
                  </a:schemeClr>
                </a:solidFill>
                <a:latin typeface="+mj-lt"/>
              </a:rPr>
              <a:t>Progetto</a:t>
            </a:r>
            <a:r>
              <a:rPr lang="en-US" sz="1600" dirty="0">
                <a:solidFill>
                  <a:schemeClr val="tx1">
                    <a:lumMod val="65000"/>
                    <a:lumOff val="35000"/>
                  </a:schemeClr>
                </a:solidFill>
                <a:latin typeface="+mj-lt"/>
              </a:rPr>
              <a:t> </a:t>
            </a:r>
            <a:r>
              <a:rPr lang="en-US" sz="1600" dirty="0" err="1">
                <a:solidFill>
                  <a:schemeClr val="tx1">
                    <a:lumMod val="65000"/>
                    <a:lumOff val="35000"/>
                  </a:schemeClr>
                </a:solidFill>
                <a:latin typeface="+mj-lt"/>
              </a:rPr>
              <a:t>realizzato</a:t>
            </a:r>
            <a:r>
              <a:rPr lang="en-US" sz="1600" dirty="0">
                <a:solidFill>
                  <a:schemeClr val="tx1">
                    <a:lumMod val="65000"/>
                    <a:lumOff val="35000"/>
                  </a:schemeClr>
                </a:solidFill>
                <a:latin typeface="+mj-lt"/>
              </a:rPr>
              <a:t> </a:t>
            </a:r>
            <a:r>
              <a:rPr lang="en-US" sz="1600" dirty="0" err="1">
                <a:solidFill>
                  <a:schemeClr val="tx1">
                    <a:lumMod val="65000"/>
                    <a:lumOff val="35000"/>
                  </a:schemeClr>
                </a:solidFill>
                <a:latin typeface="+mj-lt"/>
              </a:rPr>
              <a:t>nell’ambito</a:t>
            </a:r>
            <a:r>
              <a:rPr lang="en-US" sz="1600" dirty="0">
                <a:solidFill>
                  <a:schemeClr val="tx1">
                    <a:lumMod val="65000"/>
                    <a:lumOff val="35000"/>
                  </a:schemeClr>
                </a:solidFill>
                <a:latin typeface="+mj-lt"/>
              </a:rPr>
              <a:t> del </a:t>
            </a:r>
            <a:r>
              <a:rPr lang="en-US" sz="1600" dirty="0" err="1">
                <a:solidFill>
                  <a:schemeClr val="tx1">
                    <a:lumMod val="65000"/>
                    <a:lumOff val="35000"/>
                  </a:schemeClr>
                </a:solidFill>
                <a:latin typeface="+mj-lt"/>
              </a:rPr>
              <a:t>Programma</a:t>
            </a:r>
            <a:r>
              <a:rPr lang="en-US" sz="1600" dirty="0">
                <a:solidFill>
                  <a:schemeClr val="tx1">
                    <a:lumMod val="65000"/>
                    <a:lumOff val="35000"/>
                  </a:schemeClr>
                </a:solidFill>
                <a:latin typeface="+mj-lt"/>
              </a:rPr>
              <a:t> </a:t>
            </a:r>
            <a:r>
              <a:rPr lang="en-US" sz="1600" dirty="0" err="1">
                <a:solidFill>
                  <a:schemeClr val="tx1">
                    <a:lumMod val="65000"/>
                    <a:lumOff val="35000"/>
                  </a:schemeClr>
                </a:solidFill>
                <a:latin typeface="+mj-lt"/>
              </a:rPr>
              <a:t>generale</a:t>
            </a:r>
            <a:r>
              <a:rPr lang="en-US" sz="1600" dirty="0">
                <a:solidFill>
                  <a:schemeClr val="tx1">
                    <a:lumMod val="65000"/>
                    <a:lumOff val="35000"/>
                  </a:schemeClr>
                </a:solidFill>
                <a:latin typeface="+mj-lt"/>
              </a:rPr>
              <a:t> </a:t>
            </a:r>
            <a:r>
              <a:rPr lang="en-US" sz="1600" dirty="0" err="1">
                <a:solidFill>
                  <a:schemeClr val="tx1">
                    <a:lumMod val="65000"/>
                    <a:lumOff val="35000"/>
                  </a:schemeClr>
                </a:solidFill>
                <a:latin typeface="+mj-lt"/>
              </a:rPr>
              <a:t>denominato</a:t>
            </a:r>
            <a:r>
              <a:rPr lang="en-US" sz="1600" dirty="0">
                <a:solidFill>
                  <a:schemeClr val="tx1">
                    <a:lumMod val="65000"/>
                    <a:lumOff val="35000"/>
                  </a:schemeClr>
                </a:solidFill>
                <a:latin typeface="+mj-lt"/>
              </a:rPr>
              <a:t> </a:t>
            </a:r>
            <a:r>
              <a:rPr lang="en-US" sz="1600" dirty="0" err="1">
                <a:solidFill>
                  <a:schemeClr val="tx1">
                    <a:lumMod val="65000"/>
                    <a:lumOff val="35000"/>
                  </a:schemeClr>
                </a:solidFill>
                <a:latin typeface="+mj-lt"/>
              </a:rPr>
              <a:t>Regione</a:t>
            </a:r>
            <a:r>
              <a:rPr lang="en-US" sz="1600" dirty="0">
                <a:solidFill>
                  <a:schemeClr val="tx1">
                    <a:lumMod val="65000"/>
                    <a:lumOff val="35000"/>
                  </a:schemeClr>
                </a:solidFill>
                <a:latin typeface="+mj-lt"/>
              </a:rPr>
              <a:t> Lazio per </a:t>
            </a:r>
            <a:r>
              <a:rPr lang="en-US" sz="1600" dirty="0" err="1">
                <a:solidFill>
                  <a:schemeClr val="tx1">
                    <a:lumMod val="65000"/>
                    <a:lumOff val="35000"/>
                  </a:schemeClr>
                </a:solidFill>
                <a:latin typeface="+mj-lt"/>
              </a:rPr>
              <a:t>il</a:t>
            </a:r>
            <a:r>
              <a:rPr lang="en-US" sz="1600" dirty="0">
                <a:solidFill>
                  <a:schemeClr val="tx1">
                    <a:lumMod val="65000"/>
                    <a:lumOff val="35000"/>
                  </a:schemeClr>
                </a:solidFill>
                <a:latin typeface="+mj-lt"/>
              </a:rPr>
              <a:t> Cittadino </a:t>
            </a:r>
            <a:r>
              <a:rPr lang="en-US" sz="1600" dirty="0" err="1">
                <a:solidFill>
                  <a:schemeClr val="tx1">
                    <a:lumMod val="65000"/>
                    <a:lumOff val="35000"/>
                  </a:schemeClr>
                </a:solidFill>
                <a:latin typeface="+mj-lt"/>
              </a:rPr>
              <a:t>consumatore</a:t>
            </a:r>
            <a:r>
              <a:rPr lang="en-US" sz="1600" dirty="0">
                <a:solidFill>
                  <a:schemeClr val="tx1">
                    <a:lumMod val="65000"/>
                    <a:lumOff val="35000"/>
                  </a:schemeClr>
                </a:solidFill>
                <a:latin typeface="+mj-lt"/>
              </a:rPr>
              <a:t> VI, con </a:t>
            </a:r>
            <a:r>
              <a:rPr lang="en-US" sz="1600" dirty="0" err="1">
                <a:solidFill>
                  <a:schemeClr val="tx1">
                    <a:lumMod val="65000"/>
                    <a:lumOff val="35000"/>
                  </a:schemeClr>
                </a:solidFill>
                <a:latin typeface="+mj-lt"/>
              </a:rPr>
              <a:t>i</a:t>
            </a:r>
            <a:r>
              <a:rPr lang="en-US" sz="1600" dirty="0">
                <a:solidFill>
                  <a:schemeClr val="tx1">
                    <a:lumMod val="65000"/>
                    <a:lumOff val="35000"/>
                  </a:schemeClr>
                </a:solidFill>
                <a:latin typeface="+mj-lt"/>
              </a:rPr>
              <a:t> </a:t>
            </a:r>
            <a:r>
              <a:rPr lang="en-US" sz="1600" dirty="0" err="1">
                <a:solidFill>
                  <a:schemeClr val="tx1">
                    <a:lumMod val="65000"/>
                    <a:lumOff val="35000"/>
                  </a:schemeClr>
                </a:solidFill>
                <a:latin typeface="+mj-lt"/>
              </a:rPr>
              <a:t>fondi</a:t>
            </a:r>
            <a:r>
              <a:rPr lang="en-US" sz="1600" dirty="0">
                <a:solidFill>
                  <a:schemeClr val="tx1">
                    <a:lumMod val="65000"/>
                    <a:lumOff val="35000"/>
                  </a:schemeClr>
                </a:solidFill>
                <a:latin typeface="+mj-lt"/>
              </a:rPr>
              <a:t> del </a:t>
            </a:r>
            <a:r>
              <a:rPr lang="en-US" sz="1600" dirty="0" err="1">
                <a:solidFill>
                  <a:schemeClr val="tx1">
                    <a:lumMod val="65000"/>
                    <a:lumOff val="35000"/>
                  </a:schemeClr>
                </a:solidFill>
                <a:latin typeface="+mj-lt"/>
              </a:rPr>
              <a:t>Ministero</a:t>
            </a:r>
            <a:r>
              <a:rPr lang="en-US" sz="1600" dirty="0">
                <a:solidFill>
                  <a:schemeClr val="tx1">
                    <a:lumMod val="65000"/>
                    <a:lumOff val="35000"/>
                  </a:schemeClr>
                </a:solidFill>
                <a:latin typeface="+mj-lt"/>
              </a:rPr>
              <a:t> </a:t>
            </a:r>
            <a:r>
              <a:rPr lang="en-US" sz="1600" dirty="0" err="1">
                <a:solidFill>
                  <a:schemeClr val="tx1">
                    <a:lumMod val="65000"/>
                    <a:lumOff val="35000"/>
                  </a:schemeClr>
                </a:solidFill>
                <a:latin typeface="+mj-lt"/>
              </a:rPr>
              <a:t>dello</a:t>
            </a:r>
            <a:r>
              <a:rPr lang="en-US" sz="1600" dirty="0">
                <a:solidFill>
                  <a:schemeClr val="tx1">
                    <a:lumMod val="65000"/>
                    <a:lumOff val="35000"/>
                  </a:schemeClr>
                </a:solidFill>
                <a:latin typeface="+mj-lt"/>
              </a:rPr>
              <a:t> </a:t>
            </a:r>
            <a:r>
              <a:rPr lang="en-US" sz="1600" dirty="0" err="1">
                <a:solidFill>
                  <a:schemeClr val="tx1">
                    <a:lumMod val="65000"/>
                    <a:lumOff val="35000"/>
                  </a:schemeClr>
                </a:solidFill>
                <a:latin typeface="+mj-lt"/>
              </a:rPr>
              <a:t>Sviluppo</a:t>
            </a:r>
            <a:r>
              <a:rPr lang="en-US" sz="1600" dirty="0">
                <a:solidFill>
                  <a:schemeClr val="tx1">
                    <a:lumMod val="65000"/>
                    <a:lumOff val="35000"/>
                  </a:schemeClr>
                </a:solidFill>
                <a:latin typeface="+mj-lt"/>
              </a:rPr>
              <a:t> </a:t>
            </a:r>
            <a:r>
              <a:rPr lang="en-US" sz="1600" dirty="0" err="1">
                <a:solidFill>
                  <a:schemeClr val="tx1">
                    <a:lumMod val="65000"/>
                    <a:lumOff val="35000"/>
                  </a:schemeClr>
                </a:solidFill>
                <a:latin typeface="+mj-lt"/>
              </a:rPr>
              <a:t>Economico</a:t>
            </a:r>
            <a:r>
              <a:rPr lang="en-US" sz="1600" dirty="0">
                <a:solidFill>
                  <a:schemeClr val="tx1">
                    <a:lumMod val="65000"/>
                    <a:lumOff val="35000"/>
                  </a:schemeClr>
                </a:solidFill>
                <a:latin typeface="+mj-lt"/>
              </a:rPr>
              <a:t> – </a:t>
            </a:r>
            <a:r>
              <a:rPr lang="en-US" sz="1600" dirty="0" err="1">
                <a:solidFill>
                  <a:schemeClr val="tx1">
                    <a:lumMod val="65000"/>
                    <a:lumOff val="35000"/>
                  </a:schemeClr>
                </a:solidFill>
                <a:latin typeface="+mj-lt"/>
              </a:rPr>
              <a:t>Ripartizione</a:t>
            </a:r>
            <a:r>
              <a:rPr lang="en-US" sz="1600" dirty="0">
                <a:solidFill>
                  <a:schemeClr val="tx1">
                    <a:lumMod val="65000"/>
                    <a:lumOff val="35000"/>
                  </a:schemeClr>
                </a:solidFill>
                <a:latin typeface="+mj-lt"/>
              </a:rPr>
              <a:t> 2018</a:t>
            </a:r>
            <a:endParaRPr lang="it-IT" sz="1600" dirty="0">
              <a:solidFill>
                <a:schemeClr val="tx1">
                  <a:lumMod val="65000"/>
                  <a:lumOff val="35000"/>
                </a:schemeClr>
              </a:solidFill>
              <a:latin typeface="+mj-lt"/>
            </a:endParaRPr>
          </a:p>
        </p:txBody>
      </p:sp>
      <p:pic>
        <p:nvPicPr>
          <p:cNvPr id="16" name="Segnaposto immagine 15" descr="Vista panoramica della spiaggia">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3"/>
          <a:srcRect l="32866" r="20338"/>
          <a:stretch/>
        </p:blipFill>
        <p:spPr>
          <a:xfrm>
            <a:off x="5245189" y="1"/>
            <a:ext cx="6943003" cy="5934621"/>
          </a:xfrm>
        </p:spPr>
      </p:pic>
      <p:pic>
        <p:nvPicPr>
          <p:cNvPr id="13" name="Immagine 12">
            <a:extLst>
              <a:ext uri="{FF2B5EF4-FFF2-40B4-BE49-F238E27FC236}">
                <a16:creationId xmlns:a16="http://schemas.microsoft.com/office/drawing/2014/main" id="{C30168C1-1B43-4E95-8714-047FB2427ACB}"/>
              </a:ext>
            </a:extLst>
          </p:cNvPr>
          <p:cNvPicPr>
            <a:picLocks noChangeAspect="1"/>
          </p:cNvPicPr>
          <p:nvPr/>
        </p:nvPicPr>
        <p:blipFill>
          <a:blip r:embed="rId4"/>
          <a:stretch>
            <a:fillRect/>
          </a:stretch>
        </p:blipFill>
        <p:spPr>
          <a:xfrm>
            <a:off x="1155384" y="3616558"/>
            <a:ext cx="3749365" cy="1041834"/>
          </a:xfrm>
          <a:prstGeom prst="rect">
            <a:avLst/>
          </a:prstGeom>
        </p:spPr>
      </p:pic>
      <p:sp>
        <p:nvSpPr>
          <p:cNvPr id="14" name="Rettangolo arrotondato 13"/>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5" name="Immagine 14">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288616" y="5136904"/>
            <a:ext cx="1607275" cy="1721096"/>
          </a:xfrm>
          <a:prstGeom prst="rect">
            <a:avLst/>
          </a:prstGeom>
        </p:spPr>
      </p:pic>
      <p:sp>
        <p:nvSpPr>
          <p:cNvPr id="17"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131666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7</a:t>
            </a:fld>
            <a:endParaRPr lang="it-IT" noProof="0" dirty="0"/>
          </a:p>
        </p:txBody>
      </p:sp>
      <p:sp>
        <p:nvSpPr>
          <p:cNvPr id="4" name="Segnaposto contenuto 3"/>
          <p:cNvSpPr>
            <a:spLocks noGrp="1"/>
          </p:cNvSpPr>
          <p:nvPr>
            <p:ph idx="1"/>
          </p:nvPr>
        </p:nvSpPr>
        <p:spPr/>
        <p:txBody>
          <a:bodyPr/>
          <a:lstStyle/>
          <a:p>
            <a:pPr algn="just">
              <a:spcBef>
                <a:spcPct val="0"/>
              </a:spcBef>
              <a:spcAft>
                <a:spcPts val="600"/>
              </a:spcAft>
              <a:defRPr/>
            </a:pPr>
            <a:r>
              <a:rPr lang="en-US" altLang="it-IT" b="1" dirty="0" err="1">
                <a:solidFill>
                  <a:schemeClr val="tx1">
                    <a:lumMod val="65000"/>
                    <a:lumOff val="35000"/>
                  </a:schemeClr>
                </a:solidFill>
                <a:effectLst>
                  <a:outerShdw blurRad="38100" dist="38100" dir="2700000" algn="tl">
                    <a:srgbClr val="FFFFFF"/>
                  </a:outerShdw>
                </a:effectLst>
                <a:latin typeface="+mj-lt"/>
              </a:rPr>
              <a:t>Riportiamo</a:t>
            </a:r>
            <a:r>
              <a:rPr lang="en-US" altLang="it-IT" b="1" dirty="0">
                <a:solidFill>
                  <a:schemeClr val="tx1">
                    <a:lumMod val="65000"/>
                    <a:lumOff val="35000"/>
                  </a:schemeClr>
                </a:solidFill>
                <a:effectLst>
                  <a:outerShdw blurRad="38100" dist="38100" dir="2700000" algn="tl">
                    <a:srgbClr val="FFFFFF"/>
                  </a:outerShdw>
                </a:effectLst>
                <a:latin typeface="+mj-lt"/>
              </a:rPr>
              <a:t> di </a:t>
            </a:r>
            <a:r>
              <a:rPr lang="en-US" altLang="it-IT" b="1" dirty="0" err="1">
                <a:solidFill>
                  <a:schemeClr val="tx1">
                    <a:lumMod val="65000"/>
                    <a:lumOff val="35000"/>
                  </a:schemeClr>
                </a:solidFill>
                <a:effectLst>
                  <a:outerShdw blurRad="38100" dist="38100" dir="2700000" algn="tl">
                    <a:srgbClr val="FFFFFF"/>
                  </a:outerShdw>
                </a:effectLst>
                <a:latin typeface="+mj-lt"/>
              </a:rPr>
              <a:t>seguito</a:t>
            </a:r>
            <a:r>
              <a:rPr lang="en-US" altLang="it-IT" b="1" dirty="0">
                <a:solidFill>
                  <a:schemeClr val="tx1">
                    <a:lumMod val="65000"/>
                    <a:lumOff val="35000"/>
                  </a:schemeClr>
                </a:solidFill>
                <a:effectLst>
                  <a:outerShdw blurRad="38100" dist="38100" dir="2700000" algn="tl">
                    <a:srgbClr val="FFFFFF"/>
                  </a:outerShdw>
                </a:effectLst>
                <a:latin typeface="+mj-lt"/>
              </a:rPr>
              <a:t> le </a:t>
            </a:r>
            <a:r>
              <a:rPr lang="en-US" altLang="it-IT" b="1" dirty="0" err="1">
                <a:solidFill>
                  <a:schemeClr val="tx1">
                    <a:lumMod val="65000"/>
                    <a:lumOff val="35000"/>
                  </a:schemeClr>
                </a:solidFill>
                <a:effectLst>
                  <a:outerShdw blurRad="38100" dist="38100" dir="2700000" algn="tl">
                    <a:srgbClr val="FFFFFF"/>
                  </a:outerShdw>
                </a:effectLst>
                <a:latin typeface="+mj-lt"/>
              </a:rPr>
              <a:t>tappe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più</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significative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dell’evoluzione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della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legislazione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turistica</a:t>
            </a:r>
            <a:r>
              <a:rPr lang="en-US" altLang="it-IT" b="1" dirty="0">
                <a:solidFill>
                  <a:schemeClr val="tx1">
                    <a:lumMod val="65000"/>
                    <a:lumOff val="35000"/>
                  </a:schemeClr>
                </a:solidFill>
                <a:effectLst>
                  <a:outerShdw blurRad="38100" dist="38100" dir="2700000" algn="tl">
                    <a:srgbClr val="FFFFFF"/>
                  </a:outerShdw>
                </a:effectLst>
                <a:latin typeface="+mj-lt"/>
              </a:rPr>
              <a:t>. </a:t>
            </a:r>
          </a:p>
          <a:p>
            <a:pPr algn="just">
              <a:spcBef>
                <a:spcPct val="0"/>
              </a:spcBef>
              <a:spcAft>
                <a:spcPts val="600"/>
              </a:spcAft>
              <a:defRPr/>
            </a:pPr>
            <a:r>
              <a:rPr lang="en-US" altLang="it-IT" b="1" dirty="0" err="1">
                <a:solidFill>
                  <a:schemeClr val="tx1">
                    <a:lumMod val="65000"/>
                    <a:lumOff val="35000"/>
                  </a:schemeClr>
                </a:solidFill>
                <a:effectLst>
                  <a:outerShdw blurRad="38100" dist="38100" dir="2700000" algn="tl">
                    <a:srgbClr val="FFFFFF"/>
                  </a:outerShdw>
                </a:effectLst>
                <a:latin typeface="+mj-lt"/>
              </a:rPr>
              <a:t>Legge</a:t>
            </a:r>
            <a:r>
              <a:rPr lang="en-US" altLang="it-IT" b="1" dirty="0">
                <a:solidFill>
                  <a:schemeClr val="tx1">
                    <a:lumMod val="65000"/>
                    <a:lumOff val="35000"/>
                  </a:schemeClr>
                </a:solidFill>
                <a:effectLst>
                  <a:outerShdw blurRad="38100" dist="38100" dir="2700000" algn="tl">
                    <a:srgbClr val="FFFFFF"/>
                  </a:outerShdw>
                </a:effectLst>
                <a:latin typeface="+mj-lt"/>
              </a:rPr>
              <a:t> 29 </a:t>
            </a:r>
            <a:r>
              <a:rPr lang="en-US" altLang="it-IT" b="1" dirty="0" err="1">
                <a:solidFill>
                  <a:schemeClr val="tx1">
                    <a:lumMod val="65000"/>
                    <a:lumOff val="35000"/>
                  </a:schemeClr>
                </a:solidFill>
                <a:effectLst>
                  <a:outerShdw blurRad="38100" dist="38100" dir="2700000" algn="tl">
                    <a:srgbClr val="FFFFFF"/>
                  </a:outerShdw>
                </a:effectLst>
                <a:latin typeface="+mj-lt"/>
              </a:rPr>
              <a:t>marzo</a:t>
            </a:r>
            <a:r>
              <a:rPr lang="en-US" altLang="it-IT" b="1" dirty="0">
                <a:solidFill>
                  <a:schemeClr val="tx1">
                    <a:lumMod val="65000"/>
                    <a:lumOff val="35000"/>
                  </a:schemeClr>
                </a:solidFill>
                <a:effectLst>
                  <a:outerShdw blurRad="38100" dist="38100" dir="2700000" algn="tl">
                    <a:srgbClr val="FFFFFF"/>
                  </a:outerShdw>
                </a:effectLst>
                <a:latin typeface="+mj-lt"/>
              </a:rPr>
              <a:t> 2001, n. 135: </a:t>
            </a:r>
            <a:r>
              <a:rPr lang="en-US" altLang="it-IT" b="1" dirty="0" err="1">
                <a:solidFill>
                  <a:schemeClr val="tx1">
                    <a:lumMod val="65000"/>
                    <a:lumOff val="35000"/>
                  </a:schemeClr>
                </a:solidFill>
                <a:effectLst>
                  <a:outerShdw blurRad="38100" dist="38100" dir="2700000" algn="tl">
                    <a:srgbClr val="FFFFFF"/>
                  </a:outerShdw>
                </a:effectLst>
                <a:latin typeface="+mj-lt"/>
              </a:rPr>
              <a:t>seconda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legge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quadro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sul</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turismo</a:t>
            </a:r>
            <a:r>
              <a:rPr lang="en-US" altLang="it-IT" b="1" dirty="0">
                <a:solidFill>
                  <a:schemeClr val="tx1">
                    <a:lumMod val="65000"/>
                    <a:lumOff val="35000"/>
                  </a:schemeClr>
                </a:solidFill>
                <a:effectLst>
                  <a:outerShdw blurRad="38100" dist="38100" dir="2700000" algn="tl">
                    <a:srgbClr val="FFFFFF"/>
                  </a:outerShdw>
                </a:effectLst>
                <a:latin typeface="+mj-lt"/>
              </a:rPr>
              <a:t>;</a:t>
            </a:r>
          </a:p>
          <a:p>
            <a:pPr algn="just">
              <a:spcBef>
                <a:spcPct val="0"/>
              </a:spcBef>
              <a:spcAft>
                <a:spcPts val="600"/>
              </a:spcAft>
              <a:defRPr/>
            </a:pPr>
            <a:r>
              <a:rPr lang="en-US" altLang="it-IT" b="1" dirty="0" err="1">
                <a:solidFill>
                  <a:schemeClr val="tx1">
                    <a:lumMod val="65000"/>
                    <a:lumOff val="35000"/>
                  </a:schemeClr>
                </a:solidFill>
                <a:effectLst>
                  <a:outerShdw blurRad="38100" dist="38100" dir="2700000" algn="tl">
                    <a:srgbClr val="FFFFFF"/>
                  </a:outerShdw>
                </a:effectLst>
                <a:latin typeface="+mj-lt"/>
              </a:rPr>
              <a:t>Legge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costituzionale</a:t>
            </a:r>
            <a:r>
              <a:rPr lang="en-US" altLang="it-IT" b="1" dirty="0">
                <a:solidFill>
                  <a:schemeClr val="tx1">
                    <a:lumMod val="65000"/>
                    <a:lumOff val="35000"/>
                  </a:schemeClr>
                </a:solidFill>
                <a:effectLst>
                  <a:outerShdw blurRad="38100" dist="38100" dir="2700000" algn="tl">
                    <a:srgbClr val="FFFFFF"/>
                  </a:outerShdw>
                </a:effectLst>
                <a:latin typeface="+mj-lt"/>
              </a:rPr>
              <a:t> n. 3. 18 </a:t>
            </a:r>
            <a:r>
              <a:rPr lang="en-US" altLang="it-IT" b="1" dirty="0" err="1">
                <a:solidFill>
                  <a:schemeClr val="tx1">
                    <a:lumMod val="65000"/>
                    <a:lumOff val="35000"/>
                  </a:schemeClr>
                </a:solidFill>
                <a:effectLst>
                  <a:outerShdw blurRad="38100" dist="38100" dir="2700000" algn="tl">
                    <a:srgbClr val="FFFFFF"/>
                  </a:outerShdw>
                </a:effectLst>
                <a:latin typeface="+mj-lt"/>
              </a:rPr>
              <a:t>ottobre</a:t>
            </a:r>
            <a:r>
              <a:rPr lang="en-US" altLang="it-IT" b="1" dirty="0">
                <a:solidFill>
                  <a:schemeClr val="tx1">
                    <a:lumMod val="65000"/>
                    <a:lumOff val="35000"/>
                  </a:schemeClr>
                </a:solidFill>
                <a:effectLst>
                  <a:outerShdw blurRad="38100" dist="38100" dir="2700000" algn="tl">
                    <a:srgbClr val="FFFFFF"/>
                  </a:outerShdw>
                </a:effectLst>
                <a:latin typeface="+mj-lt"/>
              </a:rPr>
              <a:t> 2001: </a:t>
            </a:r>
            <a:r>
              <a:rPr lang="en-US" altLang="it-IT" b="1" dirty="0" err="1">
                <a:solidFill>
                  <a:schemeClr val="tx1">
                    <a:lumMod val="65000"/>
                    <a:lumOff val="35000"/>
                  </a:schemeClr>
                </a:solidFill>
                <a:effectLst>
                  <a:outerShdw blurRad="38100" dist="38100" dir="2700000" algn="tl">
                    <a:srgbClr val="FFFFFF"/>
                  </a:outerShdw>
                </a:effectLst>
                <a:latin typeface="+mj-lt"/>
              </a:rPr>
              <a:t>riforma</a:t>
            </a:r>
            <a:r>
              <a:rPr lang="en-US" altLang="it-IT" b="1" dirty="0">
                <a:solidFill>
                  <a:schemeClr val="tx1">
                    <a:lumMod val="65000"/>
                    <a:lumOff val="35000"/>
                  </a:schemeClr>
                </a:solidFill>
                <a:effectLst>
                  <a:outerShdw blurRad="38100" dist="38100" dir="2700000" algn="tl">
                    <a:srgbClr val="FFFFFF"/>
                  </a:outerShdw>
                </a:effectLst>
                <a:latin typeface="+mj-lt"/>
              </a:rPr>
              <a:t> del </a:t>
            </a:r>
            <a:r>
              <a:rPr lang="en-US" altLang="it-IT" b="1" dirty="0" err="1">
                <a:solidFill>
                  <a:schemeClr val="tx1">
                    <a:lumMod val="65000"/>
                    <a:lumOff val="35000"/>
                  </a:schemeClr>
                </a:solidFill>
                <a:effectLst>
                  <a:outerShdw blurRad="38100" dist="38100" dir="2700000" algn="tl">
                    <a:srgbClr val="FFFFFF"/>
                  </a:outerShdw>
                </a:effectLst>
                <a:latin typeface="+mj-lt"/>
              </a:rPr>
              <a:t>titolo</a:t>
            </a:r>
            <a:r>
              <a:rPr lang="en-US" altLang="it-IT" b="1" dirty="0">
                <a:solidFill>
                  <a:schemeClr val="tx1">
                    <a:lumMod val="65000"/>
                    <a:lumOff val="35000"/>
                  </a:schemeClr>
                </a:solidFill>
                <a:effectLst>
                  <a:outerShdw blurRad="38100" dist="38100" dir="2700000" algn="tl">
                    <a:srgbClr val="FFFFFF"/>
                  </a:outerShdw>
                </a:effectLst>
                <a:latin typeface="+mj-lt"/>
              </a:rPr>
              <a:t> V </a:t>
            </a:r>
            <a:r>
              <a:rPr lang="en-US" altLang="it-IT" b="1" dirty="0" err="1">
                <a:solidFill>
                  <a:schemeClr val="tx1">
                    <a:lumMod val="65000"/>
                    <a:lumOff val="35000"/>
                  </a:schemeClr>
                </a:solidFill>
                <a:effectLst>
                  <a:outerShdw blurRad="38100" dist="38100" dir="2700000" algn="tl">
                    <a:srgbClr val="FFFFFF"/>
                  </a:outerShdw>
                </a:effectLst>
                <a:latin typeface="+mj-lt"/>
              </a:rPr>
              <a:t>della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Costituzione</a:t>
            </a:r>
            <a:r>
              <a:rPr lang="en-US" altLang="it-IT" b="1" dirty="0">
                <a:solidFill>
                  <a:schemeClr val="tx1">
                    <a:lumMod val="65000"/>
                    <a:lumOff val="35000"/>
                  </a:schemeClr>
                </a:solidFill>
                <a:effectLst>
                  <a:outerShdw blurRad="38100" dist="38100" dir="2700000" algn="tl">
                    <a:srgbClr val="FFFFFF"/>
                  </a:outerShdw>
                </a:effectLst>
                <a:latin typeface="+mj-lt"/>
              </a:rPr>
              <a:t> e </a:t>
            </a:r>
            <a:r>
              <a:rPr lang="en-US" altLang="it-IT" b="1" dirty="0" err="1">
                <a:solidFill>
                  <a:schemeClr val="tx1">
                    <a:lumMod val="65000"/>
                    <a:lumOff val="35000"/>
                  </a:schemeClr>
                </a:solidFill>
                <a:effectLst>
                  <a:outerShdw blurRad="38100" dist="38100" dir="2700000" algn="tl">
                    <a:srgbClr val="FFFFFF"/>
                  </a:outerShdw>
                </a:effectLst>
                <a:latin typeface="+mj-lt"/>
              </a:rPr>
              <a:t>modifica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della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distribuzione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delle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competenze</a:t>
            </a:r>
            <a:r>
              <a:rPr lang="en-US" altLang="it-IT" b="1" dirty="0">
                <a:solidFill>
                  <a:schemeClr val="tx1">
                    <a:lumMod val="65000"/>
                    <a:lumOff val="35000"/>
                  </a:schemeClr>
                </a:solidFill>
                <a:effectLst>
                  <a:outerShdw blurRad="38100" dist="38100" dir="2700000" algn="tl">
                    <a:srgbClr val="FFFFFF"/>
                  </a:outerShdw>
                </a:effectLst>
                <a:latin typeface="+mj-lt"/>
              </a:rPr>
              <a:t> legislative </a:t>
            </a:r>
            <a:r>
              <a:rPr lang="en-US" altLang="it-IT" b="1" dirty="0" err="1">
                <a:solidFill>
                  <a:schemeClr val="tx1">
                    <a:lumMod val="65000"/>
                    <a:lumOff val="35000"/>
                  </a:schemeClr>
                </a:solidFill>
                <a:effectLst>
                  <a:outerShdw blurRad="38100" dist="38100" dir="2700000" algn="tl">
                    <a:srgbClr val="FFFFFF"/>
                  </a:outerShdw>
                </a:effectLst>
                <a:latin typeface="+mj-lt"/>
              </a:rPr>
              <a:t>tra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Stato</a:t>
            </a:r>
            <a:r>
              <a:rPr lang="en-US" altLang="it-IT" b="1" dirty="0">
                <a:solidFill>
                  <a:schemeClr val="tx1">
                    <a:lumMod val="65000"/>
                    <a:lumOff val="35000"/>
                  </a:schemeClr>
                </a:solidFill>
                <a:effectLst>
                  <a:outerShdw blurRad="38100" dist="38100" dir="2700000" algn="tl">
                    <a:srgbClr val="FFFFFF"/>
                  </a:outerShdw>
                </a:effectLst>
                <a:latin typeface="+mj-lt"/>
              </a:rPr>
              <a:t> e </a:t>
            </a:r>
            <a:r>
              <a:rPr lang="en-US" altLang="it-IT" b="1" dirty="0" err="1">
                <a:solidFill>
                  <a:schemeClr val="tx1">
                    <a:lumMod val="65000"/>
                    <a:lumOff val="35000"/>
                  </a:schemeClr>
                </a:solidFill>
                <a:effectLst>
                  <a:outerShdw blurRad="38100" dist="38100" dir="2700000" algn="tl">
                    <a:srgbClr val="FFFFFF"/>
                  </a:outerShdw>
                </a:effectLst>
                <a:latin typeface="+mj-lt"/>
              </a:rPr>
              <a:t>Regioni</a:t>
            </a:r>
            <a:r>
              <a:rPr lang="en-US" altLang="it-IT" b="1" dirty="0">
                <a:solidFill>
                  <a:schemeClr val="tx1">
                    <a:lumMod val="65000"/>
                    <a:lumOff val="35000"/>
                  </a:schemeClr>
                </a:solidFill>
                <a:effectLst>
                  <a:outerShdw blurRad="38100" dist="38100" dir="2700000" algn="tl">
                    <a:srgbClr val="FFFFFF"/>
                  </a:outerShdw>
                </a:effectLst>
                <a:latin typeface="+mj-lt"/>
              </a:rPr>
              <a:t>;</a:t>
            </a:r>
          </a:p>
          <a:p>
            <a:pPr algn="just">
              <a:spcBef>
                <a:spcPct val="0"/>
              </a:spcBef>
              <a:spcAft>
                <a:spcPts val="600"/>
              </a:spcAft>
              <a:defRPr/>
            </a:pPr>
            <a:r>
              <a:rPr lang="en-US" altLang="it-IT" b="1" u="sng" dirty="0">
                <a:solidFill>
                  <a:schemeClr val="tx1">
                    <a:lumMod val="65000"/>
                    <a:lumOff val="35000"/>
                  </a:schemeClr>
                </a:solidFill>
                <a:effectLst>
                  <a:outerShdw blurRad="38100" dist="38100" dir="2700000" algn="tl">
                    <a:srgbClr val="FFFFFF"/>
                  </a:outerShdw>
                </a:effectLst>
                <a:highlight>
                  <a:srgbClr val="FFFF00"/>
                </a:highlight>
                <a:latin typeface="+mj-lt"/>
              </a:rPr>
              <a:t>D. lg. 23 </a:t>
            </a:r>
            <a:r>
              <a:rPr lang="en-US" altLang="it-IT" b="1" u="sng" dirty="0" err="1">
                <a:solidFill>
                  <a:schemeClr val="tx1">
                    <a:lumMod val="65000"/>
                    <a:lumOff val="35000"/>
                  </a:schemeClr>
                </a:solidFill>
                <a:effectLst>
                  <a:outerShdw blurRad="38100" dist="38100" dir="2700000" algn="tl">
                    <a:srgbClr val="FFFFFF"/>
                  </a:outerShdw>
                </a:effectLst>
                <a:highlight>
                  <a:srgbClr val="FFFF00"/>
                </a:highlight>
                <a:latin typeface="+mj-lt"/>
              </a:rPr>
              <a:t>maggio</a:t>
            </a:r>
            <a:r>
              <a:rPr lang="en-US" altLang="it-IT" b="1" u="sng" dirty="0">
                <a:solidFill>
                  <a:schemeClr val="tx1">
                    <a:lumMod val="65000"/>
                    <a:lumOff val="35000"/>
                  </a:schemeClr>
                </a:solidFill>
                <a:effectLst>
                  <a:outerShdw blurRad="38100" dist="38100" dir="2700000" algn="tl">
                    <a:srgbClr val="FFFFFF"/>
                  </a:outerShdw>
                </a:effectLst>
                <a:highlight>
                  <a:srgbClr val="FFFF00"/>
                </a:highlight>
                <a:latin typeface="+mj-lt"/>
              </a:rPr>
              <a:t> 2011, n. 79</a:t>
            </a:r>
            <a:r>
              <a:rPr lang="en-US" altLang="it-IT" b="1" dirty="0">
                <a:solidFill>
                  <a:schemeClr val="tx1">
                    <a:lumMod val="65000"/>
                    <a:lumOff val="35000"/>
                  </a:schemeClr>
                </a:solidFill>
                <a:effectLst>
                  <a:outerShdw blurRad="38100" dist="38100" dir="2700000" algn="tl">
                    <a:srgbClr val="FFFFFF"/>
                  </a:outerShdw>
                </a:effectLst>
                <a:highlight>
                  <a:srgbClr val="FFFF00"/>
                </a:highlight>
                <a:latin typeface="+mj-lt"/>
              </a:rPr>
              <a:t>: </a:t>
            </a:r>
            <a:r>
              <a:rPr lang="en-US" altLang="it-IT" b="1" dirty="0" err="1">
                <a:solidFill>
                  <a:schemeClr val="tx1">
                    <a:lumMod val="65000"/>
                    <a:lumOff val="35000"/>
                  </a:schemeClr>
                </a:solidFill>
                <a:effectLst>
                  <a:outerShdw blurRad="38100" dist="38100" dir="2700000" algn="tl">
                    <a:srgbClr val="FFFFFF"/>
                  </a:outerShdw>
                </a:effectLst>
                <a:highlight>
                  <a:srgbClr val="FFFF00"/>
                </a:highlight>
                <a:latin typeface="+mj-lt"/>
              </a:rPr>
              <a:t>Codice</a:t>
            </a:r>
            <a:r>
              <a:rPr lang="en-US" altLang="it-IT" b="1" dirty="0">
                <a:solidFill>
                  <a:schemeClr val="tx1">
                    <a:lumMod val="65000"/>
                    <a:lumOff val="35000"/>
                  </a:schemeClr>
                </a:solidFill>
                <a:effectLst>
                  <a:outerShdw blurRad="38100" dist="38100" dir="2700000" algn="tl">
                    <a:srgbClr val="FFFFFF"/>
                  </a:outerShdw>
                </a:effectLst>
                <a:highlight>
                  <a:srgbClr val="FFFF00"/>
                </a:highlight>
                <a:latin typeface="+mj-lt"/>
              </a:rPr>
              <a:t> del </a:t>
            </a:r>
            <a:r>
              <a:rPr lang="en-US" altLang="it-IT" b="1" dirty="0" err="1">
                <a:solidFill>
                  <a:schemeClr val="tx1">
                    <a:lumMod val="65000"/>
                    <a:lumOff val="35000"/>
                  </a:schemeClr>
                </a:solidFill>
                <a:effectLst>
                  <a:outerShdw blurRad="38100" dist="38100" dir="2700000" algn="tl">
                    <a:srgbClr val="FFFFFF"/>
                  </a:outerShdw>
                </a:effectLst>
                <a:highlight>
                  <a:srgbClr val="FFFF00"/>
                </a:highlight>
                <a:latin typeface="+mj-lt"/>
              </a:rPr>
              <a:t>turismo</a:t>
            </a:r>
            <a:r>
              <a:rPr lang="en-US" altLang="it-IT" b="1" dirty="0">
                <a:solidFill>
                  <a:schemeClr val="tx1">
                    <a:lumMod val="65000"/>
                    <a:lumOff val="35000"/>
                  </a:schemeClr>
                </a:solidFill>
                <a:effectLst>
                  <a:outerShdw blurRad="38100" dist="38100" dir="2700000" algn="tl">
                    <a:srgbClr val="FFFFFF"/>
                  </a:outerShdw>
                </a:effectLst>
                <a:latin typeface="+mj-lt"/>
              </a:rPr>
              <a:t>; </a:t>
            </a:r>
          </a:p>
          <a:p>
            <a:pPr algn="just">
              <a:spcBef>
                <a:spcPct val="0"/>
              </a:spcBef>
              <a:spcAft>
                <a:spcPts val="600"/>
              </a:spcAft>
              <a:defRPr/>
            </a:pPr>
            <a:r>
              <a:rPr lang="en-US" altLang="it-IT" b="1" dirty="0" err="1">
                <a:solidFill>
                  <a:schemeClr val="tx1">
                    <a:lumMod val="65000"/>
                    <a:lumOff val="35000"/>
                  </a:schemeClr>
                </a:solidFill>
                <a:effectLst>
                  <a:outerShdw blurRad="38100" dist="38100" dir="2700000" algn="tl">
                    <a:srgbClr val="FFFFFF"/>
                  </a:outerShdw>
                </a:effectLst>
                <a:latin typeface="+mj-lt"/>
              </a:rPr>
              <a:t>Legge</a:t>
            </a:r>
            <a:r>
              <a:rPr lang="en-US" altLang="it-IT" b="1" dirty="0">
                <a:solidFill>
                  <a:schemeClr val="tx1">
                    <a:lumMod val="65000"/>
                    <a:lumOff val="35000"/>
                  </a:schemeClr>
                </a:solidFill>
                <a:effectLst>
                  <a:outerShdw blurRad="38100" dist="38100" dir="2700000" algn="tl">
                    <a:srgbClr val="FFFFFF"/>
                  </a:outerShdw>
                </a:effectLst>
                <a:latin typeface="+mj-lt"/>
              </a:rPr>
              <a:t> 71/2013: </a:t>
            </a:r>
            <a:r>
              <a:rPr lang="en-US" altLang="it-IT" b="1" dirty="0" err="1">
                <a:solidFill>
                  <a:schemeClr val="tx1">
                    <a:lumMod val="65000"/>
                    <a:lumOff val="35000"/>
                  </a:schemeClr>
                </a:solidFill>
                <a:effectLst>
                  <a:outerShdw blurRad="38100" dist="38100" dir="2700000" algn="tl">
                    <a:srgbClr val="FFFFFF"/>
                  </a:outerShdw>
                </a:effectLst>
                <a:latin typeface="+mj-lt"/>
              </a:rPr>
              <a:t>provvede</a:t>
            </a:r>
            <a:r>
              <a:rPr lang="en-US" altLang="it-IT" b="1" dirty="0">
                <a:solidFill>
                  <a:schemeClr val="tx1">
                    <a:lumMod val="65000"/>
                    <a:lumOff val="35000"/>
                  </a:schemeClr>
                </a:solidFill>
                <a:effectLst>
                  <a:outerShdw blurRad="38100" dist="38100" dir="2700000" algn="tl">
                    <a:srgbClr val="FFFFFF"/>
                  </a:outerShdw>
                </a:effectLst>
                <a:latin typeface="+mj-lt"/>
              </a:rPr>
              <a:t> a </a:t>
            </a:r>
            <a:r>
              <a:rPr lang="en-US" altLang="it-IT" b="1" dirty="0" err="1">
                <a:solidFill>
                  <a:schemeClr val="tx1">
                    <a:lumMod val="65000"/>
                    <a:lumOff val="35000"/>
                  </a:schemeClr>
                </a:solidFill>
                <a:effectLst>
                  <a:outerShdw blurRad="38100" dist="38100" dir="2700000" algn="tl">
                    <a:srgbClr val="FFFFFF"/>
                  </a:outerShdw>
                </a:effectLst>
                <a:latin typeface="+mj-lt"/>
              </a:rPr>
              <a:t>trasferire</a:t>
            </a:r>
            <a:r>
              <a:rPr lang="en-US" altLang="it-IT" b="1" dirty="0">
                <a:solidFill>
                  <a:schemeClr val="tx1">
                    <a:lumMod val="65000"/>
                    <a:lumOff val="35000"/>
                  </a:schemeClr>
                </a:solidFill>
                <a:effectLst>
                  <a:outerShdw blurRad="38100" dist="38100" dir="2700000" algn="tl">
                    <a:srgbClr val="FFFFFF"/>
                  </a:outerShdw>
                </a:effectLst>
                <a:latin typeface="+mj-lt"/>
              </a:rPr>
              <a:t> le </a:t>
            </a:r>
            <a:r>
              <a:rPr lang="en-US" altLang="it-IT" b="1" dirty="0" err="1">
                <a:solidFill>
                  <a:schemeClr val="tx1">
                    <a:lumMod val="65000"/>
                    <a:lumOff val="35000"/>
                  </a:schemeClr>
                </a:solidFill>
                <a:effectLst>
                  <a:outerShdw blurRad="38100" dist="38100" dir="2700000" algn="tl">
                    <a:srgbClr val="FFFFFF"/>
                  </a:outerShdw>
                </a:effectLst>
                <a:latin typeface="+mj-lt"/>
              </a:rPr>
              <a:t>competenze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statali</a:t>
            </a:r>
            <a:r>
              <a:rPr lang="en-US" altLang="it-IT" b="1" dirty="0">
                <a:solidFill>
                  <a:schemeClr val="tx1">
                    <a:lumMod val="65000"/>
                    <a:lumOff val="35000"/>
                  </a:schemeClr>
                </a:solidFill>
                <a:effectLst>
                  <a:outerShdw blurRad="38100" dist="38100" dir="2700000" algn="tl">
                    <a:srgbClr val="FFFFFF"/>
                  </a:outerShdw>
                </a:effectLst>
                <a:latin typeface="+mj-lt"/>
              </a:rPr>
              <a:t> in </a:t>
            </a:r>
            <a:r>
              <a:rPr lang="en-US" altLang="it-IT" b="1" dirty="0" err="1">
                <a:solidFill>
                  <a:schemeClr val="tx1">
                    <a:lumMod val="65000"/>
                    <a:lumOff val="35000"/>
                  </a:schemeClr>
                </a:solidFill>
                <a:effectLst>
                  <a:outerShdw blurRad="38100" dist="38100" dir="2700000" algn="tl">
                    <a:srgbClr val="FFFFFF"/>
                  </a:outerShdw>
                </a:effectLst>
                <a:latin typeface="+mj-lt"/>
              </a:rPr>
              <a:t>materia</a:t>
            </a:r>
            <a:r>
              <a:rPr lang="en-US" altLang="it-IT" b="1" dirty="0">
                <a:solidFill>
                  <a:schemeClr val="tx1">
                    <a:lumMod val="65000"/>
                    <a:lumOff val="35000"/>
                  </a:schemeClr>
                </a:solidFill>
                <a:effectLst>
                  <a:outerShdw blurRad="38100" dist="38100" dir="2700000" algn="tl">
                    <a:srgbClr val="FFFFFF"/>
                  </a:outerShdw>
                </a:effectLst>
                <a:latin typeface="+mj-lt"/>
              </a:rPr>
              <a:t> di </a:t>
            </a:r>
            <a:r>
              <a:rPr lang="en-US" altLang="it-IT" b="1" dirty="0" err="1">
                <a:solidFill>
                  <a:schemeClr val="tx1">
                    <a:lumMod val="65000"/>
                    <a:lumOff val="35000"/>
                  </a:schemeClr>
                </a:solidFill>
                <a:effectLst>
                  <a:outerShdw blurRad="38100" dist="38100" dir="2700000" algn="tl">
                    <a:srgbClr val="FFFFFF"/>
                  </a:outerShdw>
                </a:effectLst>
                <a:latin typeface="+mj-lt"/>
              </a:rPr>
              <a:t>turismo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dalla</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Presidenza</a:t>
            </a:r>
            <a:r>
              <a:rPr lang="en-US" altLang="it-IT" b="1" dirty="0">
                <a:solidFill>
                  <a:schemeClr val="tx1">
                    <a:lumMod val="65000"/>
                    <a:lumOff val="35000"/>
                  </a:schemeClr>
                </a:solidFill>
                <a:effectLst>
                  <a:outerShdw blurRad="38100" dist="38100" dir="2700000" algn="tl">
                    <a:srgbClr val="FFFFFF"/>
                  </a:outerShdw>
                </a:effectLst>
                <a:latin typeface="+mj-lt"/>
              </a:rPr>
              <a:t> del </a:t>
            </a:r>
            <a:r>
              <a:rPr lang="en-US" altLang="it-IT" b="1" dirty="0" err="1">
                <a:solidFill>
                  <a:schemeClr val="tx1">
                    <a:lumMod val="65000"/>
                    <a:lumOff val="35000"/>
                  </a:schemeClr>
                </a:solidFill>
                <a:effectLst>
                  <a:outerShdw blurRad="38100" dist="38100" dir="2700000" algn="tl">
                    <a:srgbClr val="FFFFFF"/>
                  </a:outerShdw>
                </a:effectLst>
                <a:latin typeface="+mj-lt"/>
              </a:rPr>
              <a:t>Consiglio</a:t>
            </a:r>
            <a:r>
              <a:rPr lang="en-US" altLang="it-IT" b="1" dirty="0">
                <a:solidFill>
                  <a:schemeClr val="tx1">
                    <a:lumMod val="65000"/>
                    <a:lumOff val="35000"/>
                  </a:schemeClr>
                </a:solidFill>
                <a:effectLst>
                  <a:outerShdw blurRad="38100" dist="38100" dir="2700000" algn="tl">
                    <a:srgbClr val="FFFFFF"/>
                  </a:outerShdw>
                </a:effectLst>
                <a:latin typeface="+mj-lt"/>
              </a:rPr>
              <a:t> al </a:t>
            </a:r>
            <a:r>
              <a:rPr lang="en-US" altLang="it-IT" b="1" dirty="0" err="1">
                <a:solidFill>
                  <a:schemeClr val="tx1">
                    <a:lumMod val="65000"/>
                    <a:lumOff val="35000"/>
                  </a:schemeClr>
                </a:solidFill>
                <a:effectLst>
                  <a:outerShdw blurRad="38100" dist="38100" dir="2700000" algn="tl">
                    <a:srgbClr val="FFFFFF"/>
                  </a:outerShdw>
                </a:effectLst>
                <a:latin typeface="+mj-lt"/>
              </a:rPr>
              <a:t>Ministero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beni</a:t>
            </a:r>
            <a:r>
              <a:rPr lang="en-US" altLang="it-IT" b="1" dirty="0">
                <a:solidFill>
                  <a:schemeClr val="tx1">
                    <a:lumMod val="65000"/>
                    <a:lumOff val="35000"/>
                  </a:schemeClr>
                </a:solidFill>
                <a:effectLst>
                  <a:outerShdw blurRad="38100" dist="38100" dir="2700000" algn="tl">
                    <a:srgbClr val="FFFFFF"/>
                  </a:outerShdw>
                </a:effectLst>
                <a:latin typeface="+mj-lt"/>
              </a:rPr>
              <a:t> e </a:t>
            </a:r>
            <a:r>
              <a:rPr lang="en-US" altLang="it-IT" b="1" dirty="0" err="1">
                <a:solidFill>
                  <a:schemeClr val="tx1">
                    <a:lumMod val="65000"/>
                    <a:lumOff val="35000"/>
                  </a:schemeClr>
                </a:solidFill>
                <a:effectLst>
                  <a:outerShdw blurRad="38100" dist="38100" dir="2700000" algn="tl">
                    <a:srgbClr val="FFFFFF"/>
                  </a:outerShdw>
                </a:effectLst>
                <a:latin typeface="+mj-lt"/>
              </a:rPr>
              <a:t>delle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attività</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culturali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che</a:t>
            </a:r>
            <a:r>
              <a:rPr lang="en-US" altLang="it-IT" b="1" dirty="0">
                <a:solidFill>
                  <a:schemeClr val="tx1">
                    <a:lumMod val="65000"/>
                    <a:lumOff val="35000"/>
                  </a:schemeClr>
                </a:solidFill>
                <a:effectLst>
                  <a:outerShdw blurRad="38100" dist="38100" dir="2700000" algn="tl">
                    <a:srgbClr val="FFFFFF"/>
                  </a:outerShdw>
                </a:effectLst>
                <a:latin typeface="+mj-lt"/>
              </a:rPr>
              <a:t> assume la </a:t>
            </a:r>
            <a:r>
              <a:rPr lang="en-US" altLang="it-IT" b="1" dirty="0" err="1">
                <a:solidFill>
                  <a:schemeClr val="tx1">
                    <a:lumMod val="65000"/>
                    <a:lumOff val="35000"/>
                  </a:schemeClr>
                </a:solidFill>
                <a:effectLst>
                  <a:outerShdw blurRad="38100" dist="38100" dir="2700000" algn="tl">
                    <a:srgbClr val="FFFFFF"/>
                  </a:outerShdw>
                </a:effectLst>
                <a:latin typeface="+mj-lt"/>
              </a:rPr>
              <a:t>denominazione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Ministero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beni</a:t>
            </a:r>
            <a:r>
              <a:rPr lang="en-US" altLang="it-IT" b="1" dirty="0">
                <a:solidFill>
                  <a:schemeClr val="tx1">
                    <a:lumMod val="65000"/>
                    <a:lumOff val="35000"/>
                  </a:schemeClr>
                </a:solidFill>
                <a:effectLst>
                  <a:outerShdw blurRad="38100" dist="38100" dir="2700000" algn="tl">
                    <a:srgbClr val="FFFFFF"/>
                  </a:outerShdw>
                </a:effectLst>
                <a:latin typeface="+mj-lt"/>
              </a:rPr>
              <a:t> e </a:t>
            </a:r>
            <a:r>
              <a:rPr lang="en-US" altLang="it-IT" b="1" dirty="0" err="1">
                <a:solidFill>
                  <a:schemeClr val="tx1">
                    <a:lumMod val="65000"/>
                    <a:lumOff val="35000"/>
                  </a:schemeClr>
                </a:solidFill>
                <a:effectLst>
                  <a:outerShdw blurRad="38100" dist="38100" dir="2700000" algn="tl">
                    <a:srgbClr val="FFFFFF"/>
                  </a:outerShdw>
                </a:effectLst>
                <a:latin typeface="+mj-lt"/>
              </a:rPr>
              <a:t>delle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attività</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culturali</a:t>
            </a:r>
            <a:r>
              <a:rPr lang="en-US" altLang="it-IT" b="1" dirty="0">
                <a:solidFill>
                  <a:schemeClr val="tx1">
                    <a:lumMod val="65000"/>
                    <a:lumOff val="35000"/>
                  </a:schemeClr>
                </a:solidFill>
                <a:effectLst>
                  <a:outerShdw blurRad="38100" dist="38100" dir="2700000" algn="tl">
                    <a:srgbClr val="FFFFFF"/>
                  </a:outerShdw>
                </a:effectLst>
                <a:latin typeface="+mj-lt"/>
              </a:rPr>
              <a:t> e del </a:t>
            </a:r>
            <a:r>
              <a:rPr lang="en-US" altLang="it-IT" b="1" dirty="0" err="1">
                <a:solidFill>
                  <a:schemeClr val="tx1">
                    <a:lumMod val="65000"/>
                    <a:lumOff val="35000"/>
                  </a:schemeClr>
                </a:solidFill>
                <a:effectLst>
                  <a:outerShdw blurRad="38100" dist="38100" dir="2700000" algn="tl">
                    <a:srgbClr val="FFFFFF"/>
                  </a:outerShdw>
                </a:effectLst>
                <a:latin typeface="+mj-lt"/>
              </a:rPr>
              <a:t>turismo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Mibact</a:t>
            </a:r>
            <a:r>
              <a:rPr lang="en-US" altLang="it-IT" b="1" dirty="0">
                <a:solidFill>
                  <a:schemeClr val="tx1">
                    <a:lumMod val="65000"/>
                    <a:lumOff val="35000"/>
                  </a:schemeClr>
                </a:solidFill>
                <a:effectLst>
                  <a:outerShdw blurRad="38100" dist="38100" dir="2700000" algn="tl">
                    <a:srgbClr val="FFFFFF"/>
                  </a:outerShdw>
                </a:effectLst>
                <a:latin typeface="+mj-lt"/>
              </a:rPr>
              <a:t>);</a:t>
            </a:r>
          </a:p>
          <a:p>
            <a:pPr algn="just">
              <a:spcBef>
                <a:spcPct val="0"/>
              </a:spcBef>
              <a:spcAft>
                <a:spcPts val="600"/>
              </a:spcAft>
              <a:defRPr/>
            </a:pPr>
            <a:r>
              <a:rPr lang="en-US" altLang="it-IT" b="1" dirty="0" err="1">
                <a:solidFill>
                  <a:schemeClr val="tx1">
                    <a:lumMod val="65000"/>
                    <a:lumOff val="35000"/>
                  </a:schemeClr>
                </a:solidFill>
                <a:effectLst>
                  <a:outerShdw blurRad="38100" dist="38100" dir="2700000" algn="tl">
                    <a:srgbClr val="FFFFFF"/>
                  </a:outerShdw>
                </a:effectLst>
                <a:latin typeface="+mj-lt"/>
              </a:rPr>
              <a:t>Sentenza</a:t>
            </a:r>
            <a:r>
              <a:rPr lang="en-US" altLang="it-IT" b="1" dirty="0">
                <a:solidFill>
                  <a:schemeClr val="tx1">
                    <a:lumMod val="65000"/>
                    <a:lumOff val="35000"/>
                  </a:schemeClr>
                </a:solidFill>
                <a:effectLst>
                  <a:outerShdw blurRad="38100" dist="38100" dir="2700000" algn="tl">
                    <a:srgbClr val="FFFFFF"/>
                  </a:outerShdw>
                </a:effectLst>
                <a:latin typeface="+mj-lt"/>
              </a:rPr>
              <a:t> 80/2012 </a:t>
            </a:r>
            <a:r>
              <a:rPr lang="en-US" altLang="it-IT" b="1" dirty="0" err="1">
                <a:solidFill>
                  <a:schemeClr val="tx1">
                    <a:lumMod val="65000"/>
                    <a:lumOff val="35000"/>
                  </a:schemeClr>
                </a:solidFill>
                <a:effectLst>
                  <a:outerShdw blurRad="38100" dist="38100" dir="2700000" algn="tl">
                    <a:srgbClr val="FFFFFF"/>
                  </a:outerShdw>
                </a:effectLst>
                <a:latin typeface="+mj-lt"/>
              </a:rPr>
              <a:t>della</a:t>
            </a:r>
            <a:r>
              <a:rPr lang="en-US" altLang="it-IT" b="1" dirty="0">
                <a:solidFill>
                  <a:schemeClr val="tx1">
                    <a:lumMod val="65000"/>
                    <a:lumOff val="35000"/>
                  </a:schemeClr>
                </a:solidFill>
                <a:effectLst>
                  <a:outerShdw blurRad="38100" dist="38100" dir="2700000" algn="tl">
                    <a:srgbClr val="FFFFFF"/>
                  </a:outerShdw>
                </a:effectLst>
                <a:latin typeface="+mj-lt"/>
              </a:rPr>
              <a:t> Corte </a:t>
            </a:r>
            <a:r>
              <a:rPr lang="en-US" altLang="it-IT" b="1" dirty="0" err="1">
                <a:solidFill>
                  <a:schemeClr val="tx1">
                    <a:lumMod val="65000"/>
                    <a:lumOff val="35000"/>
                  </a:schemeClr>
                </a:solidFill>
                <a:effectLst>
                  <a:outerShdw blurRad="38100" dist="38100" dir="2700000" algn="tl">
                    <a:srgbClr val="FFFFFF"/>
                  </a:outerShdw>
                </a:effectLst>
                <a:latin typeface="+mj-lt"/>
              </a:rPr>
              <a:t>costituzionale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diciannove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norme</a:t>
            </a:r>
            <a:r>
              <a:rPr lang="en-US" altLang="it-IT" b="1" dirty="0">
                <a:solidFill>
                  <a:schemeClr val="tx1">
                    <a:lumMod val="65000"/>
                    <a:lumOff val="35000"/>
                  </a:schemeClr>
                </a:solidFill>
                <a:effectLst>
                  <a:outerShdw blurRad="38100" dist="38100" dir="2700000" algn="tl">
                    <a:srgbClr val="FFFFFF"/>
                  </a:outerShdw>
                </a:effectLst>
                <a:latin typeface="+mj-lt"/>
              </a:rPr>
              <a:t> del </a:t>
            </a:r>
            <a:r>
              <a:rPr lang="en-US" altLang="it-IT" b="1" dirty="0" err="1">
                <a:solidFill>
                  <a:schemeClr val="tx1">
                    <a:lumMod val="65000"/>
                    <a:lumOff val="35000"/>
                  </a:schemeClr>
                </a:solidFill>
                <a:effectLst>
                  <a:outerShdw blurRad="38100" dist="38100" dir="2700000" algn="tl">
                    <a:srgbClr val="FFFFFF"/>
                  </a:outerShdw>
                </a:effectLst>
                <a:latin typeface="+mj-lt"/>
              </a:rPr>
              <a:t>Codice</a:t>
            </a:r>
            <a:r>
              <a:rPr lang="en-US" altLang="it-IT" b="1" dirty="0">
                <a:solidFill>
                  <a:schemeClr val="tx1">
                    <a:lumMod val="65000"/>
                    <a:lumOff val="35000"/>
                  </a:schemeClr>
                </a:solidFill>
                <a:effectLst>
                  <a:outerShdw blurRad="38100" dist="38100" dir="2700000" algn="tl">
                    <a:srgbClr val="FFFFFF"/>
                  </a:outerShdw>
                </a:effectLst>
                <a:latin typeface="+mj-lt"/>
              </a:rPr>
              <a:t> del </a:t>
            </a:r>
            <a:r>
              <a:rPr lang="en-US" altLang="it-IT" b="1" dirty="0" err="1">
                <a:solidFill>
                  <a:schemeClr val="tx1">
                    <a:lumMod val="65000"/>
                    <a:lumOff val="35000"/>
                  </a:schemeClr>
                </a:solidFill>
                <a:effectLst>
                  <a:outerShdw blurRad="38100" dist="38100" dir="2700000" algn="tl">
                    <a:srgbClr val="FFFFFF"/>
                  </a:outerShdw>
                </a:effectLst>
                <a:latin typeface="+mj-lt"/>
              </a:rPr>
              <a:t>turismo</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sono</a:t>
            </a:r>
            <a:r>
              <a:rPr lang="en-US" altLang="it-IT" b="1" dirty="0">
                <a:solidFill>
                  <a:schemeClr val="tx1">
                    <a:lumMod val="65000"/>
                    <a:lumOff val="35000"/>
                  </a:schemeClr>
                </a:solidFill>
                <a:effectLst>
                  <a:outerShdw blurRad="38100" dist="38100" dir="2700000" algn="tl">
                    <a:srgbClr val="FFFFFF"/>
                  </a:outerShdw>
                </a:effectLst>
                <a:latin typeface="+mj-lt"/>
              </a:rPr>
              <a:t> state </a:t>
            </a:r>
            <a:r>
              <a:rPr lang="en-US" altLang="it-IT" b="1" dirty="0" err="1">
                <a:solidFill>
                  <a:schemeClr val="tx1">
                    <a:lumMod val="65000"/>
                    <a:lumOff val="35000"/>
                  </a:schemeClr>
                </a:solidFill>
                <a:effectLst>
                  <a:outerShdw blurRad="38100" dist="38100" dir="2700000" algn="tl">
                    <a:srgbClr val="FFFFFF"/>
                  </a:outerShdw>
                </a:effectLst>
                <a:latin typeface="+mj-lt"/>
              </a:rPr>
              <a:t>dichiarate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illegittime</a:t>
            </a:r>
            <a:r>
              <a:rPr lang="en-US" altLang="it-IT" b="1" dirty="0">
                <a:solidFill>
                  <a:schemeClr val="tx1">
                    <a:lumMod val="65000"/>
                    <a:lumOff val="35000"/>
                  </a:schemeClr>
                </a:solidFill>
                <a:effectLst>
                  <a:outerShdw blurRad="38100" dist="38100" dir="2700000" algn="tl">
                    <a:srgbClr val="FFFFFF"/>
                  </a:outerShdw>
                </a:effectLst>
                <a:latin typeface="+mj-lt"/>
              </a:rPr>
              <a:t> dal </a:t>
            </a:r>
            <a:r>
              <a:rPr lang="en-US" altLang="it-IT" b="1" dirty="0" err="1">
                <a:solidFill>
                  <a:schemeClr val="tx1">
                    <a:lumMod val="65000"/>
                    <a:lumOff val="35000"/>
                  </a:schemeClr>
                </a:solidFill>
                <a:effectLst>
                  <a:outerShdw blurRad="38100" dist="38100" dir="2700000" algn="tl">
                    <a:srgbClr val="FFFFFF"/>
                  </a:outerShdw>
                </a:effectLst>
                <a:latin typeface="+mj-lt"/>
              </a:rPr>
              <a:t>punto</a:t>
            </a:r>
            <a:r>
              <a:rPr lang="en-US" altLang="it-IT" b="1" dirty="0">
                <a:solidFill>
                  <a:schemeClr val="tx1">
                    <a:lumMod val="65000"/>
                    <a:lumOff val="35000"/>
                  </a:schemeClr>
                </a:solidFill>
                <a:effectLst>
                  <a:outerShdw blurRad="38100" dist="38100" dir="2700000" algn="tl">
                    <a:srgbClr val="FFFFFF"/>
                  </a:outerShdw>
                </a:effectLst>
                <a:latin typeface="+mj-lt"/>
              </a:rPr>
              <a:t> di vista </a:t>
            </a:r>
            <a:r>
              <a:rPr lang="en-US" altLang="it-IT" b="1" dirty="0" err="1">
                <a:solidFill>
                  <a:schemeClr val="tx1">
                    <a:lumMod val="65000"/>
                    <a:lumOff val="35000"/>
                  </a:schemeClr>
                </a:solidFill>
                <a:effectLst>
                  <a:outerShdw blurRad="38100" dist="38100" dir="2700000" algn="tl">
                    <a:srgbClr val="FFFFFF"/>
                  </a:outerShdw>
                </a:effectLst>
                <a:latin typeface="+mj-lt"/>
              </a:rPr>
              <a:t>costituzionale</a:t>
            </a:r>
            <a:r>
              <a:rPr lang="en-US" altLang="it-IT" b="1" dirty="0">
                <a:solidFill>
                  <a:schemeClr val="tx1">
                    <a:lumMod val="65000"/>
                    <a:lumOff val="35000"/>
                  </a:schemeClr>
                </a:solidFill>
                <a:effectLst>
                  <a:outerShdw blurRad="38100" dist="38100" dir="2700000" algn="tl">
                    <a:srgbClr val="FFFFFF"/>
                  </a:outerShdw>
                </a:effectLst>
                <a:latin typeface="+mj-lt"/>
              </a:rPr>
              <a:t>, per </a:t>
            </a:r>
            <a:r>
              <a:rPr lang="en-US" altLang="it-IT" b="1" dirty="0" err="1">
                <a:solidFill>
                  <a:schemeClr val="tx1">
                    <a:lumMod val="65000"/>
                    <a:lumOff val="35000"/>
                  </a:schemeClr>
                </a:solidFill>
                <a:effectLst>
                  <a:outerShdw blurRad="38100" dist="38100" dir="2700000" algn="tl">
                    <a:srgbClr val="FFFFFF"/>
                  </a:outerShdw>
                </a:effectLst>
                <a:latin typeface="+mj-lt"/>
              </a:rPr>
              <a:t>violazione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delle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competenze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regionali</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previste</a:t>
            </a:r>
            <a:r>
              <a:rPr lang="en-US" altLang="it-IT" b="1" dirty="0">
                <a:solidFill>
                  <a:schemeClr val="tx1">
                    <a:lumMod val="65000"/>
                    <a:lumOff val="35000"/>
                  </a:schemeClr>
                </a:solidFill>
                <a:effectLst>
                  <a:outerShdw blurRad="38100" dist="38100" dir="2700000" algn="tl">
                    <a:srgbClr val="FFFFFF"/>
                  </a:outerShdw>
                </a:effectLst>
                <a:latin typeface="+mj-lt"/>
              </a:rPr>
              <a:t> </a:t>
            </a:r>
            <a:r>
              <a:rPr lang="en-US" altLang="it-IT" b="1" dirty="0" err="1">
                <a:solidFill>
                  <a:schemeClr val="tx1">
                    <a:lumMod val="65000"/>
                    <a:lumOff val="35000"/>
                  </a:schemeClr>
                </a:solidFill>
                <a:effectLst>
                  <a:outerShdw blurRad="38100" dist="38100" dir="2700000" algn="tl">
                    <a:srgbClr val="FFFFFF"/>
                  </a:outerShdw>
                </a:effectLst>
                <a:latin typeface="+mj-lt"/>
              </a:rPr>
              <a:t>dall’art</a:t>
            </a:r>
            <a:r>
              <a:rPr lang="en-US" altLang="it-IT" b="1" dirty="0">
                <a:solidFill>
                  <a:schemeClr val="tx1">
                    <a:lumMod val="65000"/>
                    <a:lumOff val="35000"/>
                  </a:schemeClr>
                </a:solidFill>
                <a:effectLst>
                  <a:outerShdw blurRad="38100" dist="38100" dir="2700000" algn="tl">
                    <a:srgbClr val="FFFFFF"/>
                  </a:outerShdw>
                </a:effectLst>
                <a:latin typeface="+mj-lt"/>
              </a:rPr>
              <a:t>. 117 Cost. e per </a:t>
            </a:r>
            <a:r>
              <a:rPr lang="en-US" altLang="it-IT" b="1" dirty="0" err="1">
                <a:solidFill>
                  <a:schemeClr val="tx1">
                    <a:lumMod val="65000"/>
                    <a:lumOff val="35000"/>
                  </a:schemeClr>
                </a:solidFill>
                <a:effectLst>
                  <a:outerShdw blurRad="38100" dist="38100" dir="2700000" algn="tl">
                    <a:srgbClr val="FFFFFF"/>
                  </a:outerShdw>
                </a:effectLst>
                <a:latin typeface="+mj-lt"/>
              </a:rPr>
              <a:t>eccesso</a:t>
            </a:r>
            <a:r>
              <a:rPr lang="en-US" altLang="it-IT" b="1" dirty="0">
                <a:solidFill>
                  <a:schemeClr val="tx1">
                    <a:lumMod val="65000"/>
                    <a:lumOff val="35000"/>
                  </a:schemeClr>
                </a:solidFill>
                <a:effectLst>
                  <a:outerShdw blurRad="38100" dist="38100" dir="2700000" algn="tl">
                    <a:srgbClr val="FFFFFF"/>
                  </a:outerShdw>
                </a:effectLst>
                <a:latin typeface="+mj-lt"/>
              </a:rPr>
              <a:t> di </a:t>
            </a:r>
            <a:r>
              <a:rPr lang="en-US" altLang="it-IT" b="1" dirty="0" err="1">
                <a:solidFill>
                  <a:schemeClr val="tx1">
                    <a:lumMod val="65000"/>
                    <a:lumOff val="35000"/>
                  </a:schemeClr>
                </a:solidFill>
                <a:effectLst>
                  <a:outerShdw blurRad="38100" dist="38100" dir="2700000" algn="tl">
                    <a:srgbClr val="FFFFFF"/>
                  </a:outerShdw>
                </a:effectLst>
                <a:latin typeface="+mj-lt"/>
              </a:rPr>
              <a:t>delega</a:t>
            </a:r>
            <a:r>
              <a:rPr lang="en-US" altLang="it-IT" b="1" dirty="0">
                <a:solidFill>
                  <a:schemeClr val="tx1">
                    <a:lumMod val="65000"/>
                    <a:lumOff val="35000"/>
                  </a:schemeClr>
                </a:solidFill>
                <a:effectLst>
                  <a:outerShdw blurRad="38100" dist="38100" dir="2700000" algn="tl">
                    <a:srgbClr val="FFFFFF"/>
                  </a:outerShdw>
                </a:effectLst>
                <a:latin typeface="+mj-lt"/>
              </a:rPr>
              <a:t>.</a:t>
            </a:r>
          </a:p>
          <a:p>
            <a:endParaRPr lang="it-IT" dirty="0"/>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a:solidFill>
                  <a:schemeClr val="bg1"/>
                </a:solidFill>
                <a:latin typeface="+mj-lt"/>
              </a:rPr>
              <a:t>NON CADERE NELLA RETE:</a:t>
            </a:r>
          </a:p>
          <a:p>
            <a:r>
              <a:rPr lang="it-IT" sz="1400" b="1">
                <a:solidFill>
                  <a:schemeClr val="bg1"/>
                </a:solidFill>
                <a:latin typeface="+mj-lt"/>
              </a:rPr>
              <a:t>GENERAZIONI CONNESSE</a:t>
            </a:r>
            <a:endParaRPr lang="it-IT" sz="1400" b="1" dirty="0">
              <a:solidFill>
                <a:schemeClr val="bg1"/>
              </a:solidFill>
              <a:latin typeface="+mj-lt"/>
            </a:endParaRPr>
          </a:p>
        </p:txBody>
      </p:sp>
    </p:spTree>
    <p:extLst>
      <p:ext uri="{BB962C8B-B14F-4D97-AF65-F5344CB8AC3E}">
        <p14:creationId xmlns:p14="http://schemas.microsoft.com/office/powerpoint/2010/main" val="377385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noProof="0"/>
              <a:t>AGGIUNGERE UN PIÈ DI PAGINA</a:t>
            </a:r>
            <a:endParaRPr lang="it-IT" noProof="0" dirty="0"/>
          </a:p>
        </p:txBody>
      </p:sp>
      <p:sp>
        <p:nvSpPr>
          <p:cNvPr id="3" name="Segnaposto numero diapositiva 2"/>
          <p:cNvSpPr>
            <a:spLocks noGrp="1"/>
          </p:cNvSpPr>
          <p:nvPr>
            <p:ph type="sldNum" sz="quarter" idx="12"/>
          </p:nvPr>
        </p:nvSpPr>
        <p:spPr/>
        <p:txBody>
          <a:bodyPr/>
          <a:lstStyle/>
          <a:p>
            <a:pPr rtl="0"/>
            <a:fld id="{D495E168-DA5E-4888-8D8A-92B118324C14}" type="slidenum">
              <a:rPr lang="it-IT" noProof="0" smtClean="0"/>
              <a:t>8</a:t>
            </a:fld>
            <a:endParaRPr lang="it-IT" noProof="0" dirty="0"/>
          </a:p>
        </p:txBody>
      </p:sp>
      <p:sp>
        <p:nvSpPr>
          <p:cNvPr id="4" name="Segnaposto contenuto 3"/>
          <p:cNvSpPr>
            <a:spLocks noGrp="1"/>
          </p:cNvSpPr>
          <p:nvPr>
            <p:ph idx="1"/>
          </p:nvPr>
        </p:nvSpPr>
        <p:spPr/>
        <p:txBody>
          <a:bodyPr/>
          <a:lstStyle/>
          <a:p>
            <a:pPr algn="just">
              <a:spcBef>
                <a:spcPct val="0"/>
              </a:spcBef>
              <a:spcAft>
                <a:spcPts val="600"/>
              </a:spcAft>
              <a:defRPr/>
            </a:pPr>
            <a:r>
              <a:rPr lang="en-US" altLang="it-IT" b="1" dirty="0">
                <a:solidFill>
                  <a:schemeClr val="tx1">
                    <a:lumMod val="65000"/>
                    <a:lumOff val="35000"/>
                  </a:schemeClr>
                </a:solidFill>
                <a:latin typeface="+mj-lt"/>
              </a:rPr>
              <a:t>Il </a:t>
            </a:r>
            <a:r>
              <a:rPr lang="en-US" altLang="it-IT" b="1" dirty="0" err="1">
                <a:solidFill>
                  <a:schemeClr val="tx1">
                    <a:lumMod val="65000"/>
                    <a:lumOff val="35000"/>
                  </a:schemeClr>
                </a:solidFill>
                <a:latin typeface="+mj-lt"/>
              </a:rPr>
              <a:t>Codice</a:t>
            </a:r>
            <a:r>
              <a:rPr lang="en-US" altLang="it-IT" b="1" dirty="0">
                <a:solidFill>
                  <a:schemeClr val="tx1">
                    <a:lumMod val="65000"/>
                    <a:lumOff val="35000"/>
                  </a:schemeClr>
                </a:solidFill>
                <a:latin typeface="+mj-lt"/>
              </a:rPr>
              <a:t> del </a:t>
            </a:r>
            <a:r>
              <a:rPr lang="en-US" altLang="it-IT" b="1" dirty="0" err="1">
                <a:solidFill>
                  <a:schemeClr val="tx1">
                    <a:lumMod val="65000"/>
                    <a:lumOff val="35000"/>
                  </a:schemeClr>
                </a:solidFill>
                <a:latin typeface="+mj-lt"/>
              </a:rPr>
              <a:t>turismo</a:t>
            </a:r>
            <a:r>
              <a:rPr lang="en-US" altLang="it-IT" b="1" dirty="0">
                <a:solidFill>
                  <a:schemeClr val="tx1">
                    <a:lumMod val="65000"/>
                    <a:lumOff val="35000"/>
                  </a:schemeClr>
                </a:solidFill>
                <a:latin typeface="+mj-lt"/>
              </a:rPr>
              <a:t> ha lo </a:t>
            </a:r>
            <a:r>
              <a:rPr lang="en-US" altLang="it-IT" b="1" dirty="0" err="1">
                <a:solidFill>
                  <a:schemeClr val="tx1">
                    <a:lumMod val="65000"/>
                    <a:lumOff val="35000"/>
                  </a:schemeClr>
                </a:solidFill>
                <a:latin typeface="+mj-lt"/>
              </a:rPr>
              <a:t>scopo</a:t>
            </a:r>
            <a:r>
              <a:rPr lang="en-US" altLang="it-IT" b="1" dirty="0">
                <a:solidFill>
                  <a:schemeClr val="tx1">
                    <a:lumMod val="65000"/>
                    <a:lumOff val="35000"/>
                  </a:schemeClr>
                </a:solidFill>
                <a:latin typeface="+mj-lt"/>
              </a:rPr>
              <a:t> di </a:t>
            </a:r>
            <a:r>
              <a:rPr lang="en-US" altLang="it-IT" b="1" dirty="0" err="1">
                <a:solidFill>
                  <a:schemeClr val="tx1">
                    <a:lumMod val="65000"/>
                    <a:lumOff val="35000"/>
                  </a:schemeClr>
                </a:solidFill>
                <a:latin typeface="+mj-lt"/>
              </a:rPr>
              <a:t>raggruppare</a:t>
            </a:r>
            <a:r>
              <a:rPr lang="en-US" altLang="it-IT" b="1" dirty="0">
                <a:solidFill>
                  <a:schemeClr val="tx1">
                    <a:lumMod val="65000"/>
                    <a:lumOff val="35000"/>
                  </a:schemeClr>
                </a:solidFill>
                <a:latin typeface="+mj-lt"/>
              </a:rPr>
              <a:t> e </a:t>
            </a:r>
            <a:r>
              <a:rPr lang="en-US" altLang="it-IT" b="1" dirty="0" err="1">
                <a:solidFill>
                  <a:schemeClr val="tx1">
                    <a:lumMod val="65000"/>
                    <a:lumOff val="35000"/>
                  </a:schemeClr>
                </a:solidFill>
                <a:latin typeface="+mj-lt"/>
              </a:rPr>
              <a:t>coordinare</a:t>
            </a:r>
            <a:r>
              <a:rPr lang="en-US" altLang="it-IT" b="1" dirty="0">
                <a:solidFill>
                  <a:schemeClr val="tx1">
                    <a:lumMod val="65000"/>
                    <a:lumOff val="35000"/>
                  </a:schemeClr>
                </a:solidFill>
                <a:latin typeface="+mj-lt"/>
              </a:rPr>
              <a:t> le </a:t>
            </a:r>
            <a:r>
              <a:rPr lang="en-US" altLang="it-IT" b="1" dirty="0" err="1">
                <a:solidFill>
                  <a:schemeClr val="tx1">
                    <a:lumMod val="65000"/>
                    <a:lumOff val="35000"/>
                  </a:schemeClr>
                </a:solidFill>
                <a:latin typeface="+mj-lt"/>
              </a:rPr>
              <a:t>principali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disposizioni</a:t>
            </a:r>
            <a:r>
              <a:rPr lang="en-US" altLang="it-IT" b="1" dirty="0">
                <a:solidFill>
                  <a:schemeClr val="tx1">
                    <a:lumMod val="65000"/>
                    <a:lumOff val="35000"/>
                  </a:schemeClr>
                </a:solidFill>
                <a:latin typeface="+mj-lt"/>
              </a:rPr>
              <a:t> del </a:t>
            </a:r>
            <a:r>
              <a:rPr lang="en-US" altLang="it-IT" b="1" dirty="0" err="1">
                <a:solidFill>
                  <a:schemeClr val="tx1">
                    <a:lumMod val="65000"/>
                    <a:lumOff val="35000"/>
                  </a:schemeClr>
                </a:solidFill>
                <a:latin typeface="+mj-lt"/>
              </a:rPr>
              <a:t>settore</a:t>
            </a:r>
            <a:r>
              <a:rPr lang="en-US" altLang="it-IT" b="1" dirty="0">
                <a:solidFill>
                  <a:schemeClr val="tx1">
                    <a:lumMod val="65000"/>
                    <a:lumOff val="35000"/>
                  </a:schemeClr>
                </a:solidFill>
                <a:latin typeface="+mj-lt"/>
              </a:rPr>
              <a:t>. </a:t>
            </a:r>
          </a:p>
          <a:p>
            <a:pPr algn="just">
              <a:spcBef>
                <a:spcPct val="0"/>
              </a:spcBef>
              <a:spcAft>
                <a:spcPts val="600"/>
              </a:spcAft>
              <a:defRPr/>
            </a:pPr>
            <a:r>
              <a:rPr lang="en-US" altLang="it-IT" b="1" dirty="0">
                <a:solidFill>
                  <a:schemeClr val="tx1">
                    <a:lumMod val="65000"/>
                    <a:lumOff val="35000"/>
                  </a:schemeClr>
                </a:solidFill>
                <a:latin typeface="+mj-lt"/>
              </a:rPr>
              <a:t>STRUTTURA DEL CODICE DEL TURISMO</a:t>
            </a:r>
          </a:p>
          <a:p>
            <a:pPr algn="just">
              <a:spcBef>
                <a:spcPct val="0"/>
              </a:spcBef>
              <a:spcAft>
                <a:spcPts val="600"/>
              </a:spcAft>
              <a:defRPr/>
            </a:pPr>
            <a:r>
              <a:rPr lang="en-US" altLang="it-IT" b="1" dirty="0" err="1">
                <a:solidFill>
                  <a:schemeClr val="tx1">
                    <a:lumMod val="65000"/>
                    <a:lumOff val="35000"/>
                  </a:schemeClr>
                </a:solidFill>
                <a:latin typeface="+mj-lt"/>
              </a:rPr>
              <a:t>Disposizioni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generali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si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individuano</a:t>
            </a:r>
            <a:r>
              <a:rPr lang="en-US" altLang="it-IT" b="1" dirty="0">
                <a:solidFill>
                  <a:schemeClr val="tx1">
                    <a:lumMod val="65000"/>
                    <a:lumOff val="35000"/>
                  </a:schemeClr>
                </a:solidFill>
                <a:latin typeface="+mj-lt"/>
              </a:rPr>
              <a:t> le </a:t>
            </a:r>
            <a:r>
              <a:rPr lang="en-US" altLang="it-IT" b="1" dirty="0" err="1">
                <a:solidFill>
                  <a:schemeClr val="tx1">
                    <a:lumMod val="65000"/>
                    <a:lumOff val="35000"/>
                  </a:schemeClr>
                </a:solidFill>
                <a:latin typeface="+mj-lt"/>
              </a:rPr>
              <a:t>competenze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statali</a:t>
            </a:r>
            <a:r>
              <a:rPr lang="en-US" altLang="it-IT" b="1" dirty="0">
                <a:solidFill>
                  <a:schemeClr val="tx1">
                    <a:lumMod val="65000"/>
                    <a:lumOff val="35000"/>
                  </a:schemeClr>
                </a:solidFill>
                <a:latin typeface="+mj-lt"/>
              </a:rPr>
              <a:t> in </a:t>
            </a:r>
            <a:r>
              <a:rPr lang="en-US" altLang="it-IT" b="1" dirty="0" err="1">
                <a:solidFill>
                  <a:schemeClr val="tx1">
                    <a:lumMod val="65000"/>
                    <a:lumOff val="35000"/>
                  </a:schemeClr>
                </a:solidFill>
                <a:latin typeface="+mj-lt"/>
              </a:rPr>
              <a:t>tema</a:t>
            </a:r>
            <a:r>
              <a:rPr lang="en-US" altLang="it-IT" b="1" dirty="0">
                <a:solidFill>
                  <a:schemeClr val="tx1">
                    <a:lumMod val="65000"/>
                    <a:lumOff val="35000"/>
                  </a:schemeClr>
                </a:solidFill>
                <a:latin typeface="+mj-lt"/>
              </a:rPr>
              <a:t> di </a:t>
            </a:r>
            <a:r>
              <a:rPr lang="en-US" altLang="it-IT" b="1" dirty="0" err="1">
                <a:solidFill>
                  <a:schemeClr val="tx1">
                    <a:lumMod val="65000"/>
                    <a:lumOff val="35000"/>
                  </a:schemeClr>
                </a:solidFill>
                <a:latin typeface="+mj-lt"/>
              </a:rPr>
              <a:t>turismo</a:t>
            </a:r>
            <a:r>
              <a:rPr lang="en-US" altLang="it-IT" b="1" dirty="0">
                <a:solidFill>
                  <a:schemeClr val="tx1">
                    <a:lumMod val="65000"/>
                    <a:lumOff val="35000"/>
                  </a:schemeClr>
                </a:solidFill>
                <a:latin typeface="+mj-lt"/>
              </a:rPr>
              <a:t>.</a:t>
            </a:r>
          </a:p>
          <a:p>
            <a:pPr algn="just">
              <a:spcBef>
                <a:spcPct val="0"/>
              </a:spcBef>
              <a:spcAft>
                <a:spcPts val="600"/>
              </a:spcAft>
              <a:defRPr/>
            </a:pPr>
            <a:r>
              <a:rPr lang="en-US" altLang="it-IT" b="1" dirty="0" err="1">
                <a:solidFill>
                  <a:schemeClr val="tx1">
                    <a:lumMod val="65000"/>
                    <a:lumOff val="35000"/>
                  </a:schemeClr>
                </a:solidFill>
                <a:latin typeface="+mj-lt"/>
              </a:rPr>
              <a:t>Professioni</a:t>
            </a:r>
            <a:r>
              <a:rPr lang="en-US" altLang="it-IT" b="1" dirty="0">
                <a:solidFill>
                  <a:schemeClr val="tx1">
                    <a:lumMod val="65000"/>
                    <a:lumOff val="35000"/>
                  </a:schemeClr>
                </a:solidFill>
                <a:latin typeface="+mj-lt"/>
              </a:rPr>
              <a:t> e </a:t>
            </a:r>
            <a:r>
              <a:rPr lang="en-US" altLang="it-IT" b="1" dirty="0" err="1">
                <a:solidFill>
                  <a:schemeClr val="tx1">
                    <a:lumMod val="65000"/>
                    <a:lumOff val="35000"/>
                  </a:schemeClr>
                </a:solidFill>
                <a:latin typeface="+mj-lt"/>
              </a:rPr>
              <a:t>formazione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nel</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settore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turistico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si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regolamenta</a:t>
            </a:r>
            <a:r>
              <a:rPr lang="en-US" altLang="it-IT" b="1" dirty="0">
                <a:solidFill>
                  <a:schemeClr val="tx1">
                    <a:lumMod val="65000"/>
                    <a:lumOff val="35000"/>
                  </a:schemeClr>
                </a:solidFill>
                <a:latin typeface="+mj-lt"/>
              </a:rPr>
              <a:t> la </a:t>
            </a:r>
            <a:r>
              <a:rPr lang="en-US" altLang="it-IT" b="1" dirty="0" err="1">
                <a:solidFill>
                  <a:schemeClr val="tx1">
                    <a:lumMod val="65000"/>
                    <a:lumOff val="35000"/>
                  </a:schemeClr>
                </a:solidFill>
                <a:latin typeface="+mj-lt"/>
              </a:rPr>
              <a:t>necessità</a:t>
            </a:r>
            <a:r>
              <a:rPr lang="en-US" altLang="it-IT" b="1" dirty="0">
                <a:solidFill>
                  <a:schemeClr val="tx1">
                    <a:lumMod val="65000"/>
                    <a:lumOff val="35000"/>
                  </a:schemeClr>
                </a:solidFill>
                <a:latin typeface="+mj-lt"/>
              </a:rPr>
              <a:t> di </a:t>
            </a:r>
            <a:r>
              <a:rPr lang="en-US" altLang="it-IT" b="1" dirty="0" err="1">
                <a:solidFill>
                  <a:schemeClr val="tx1">
                    <a:lumMod val="65000"/>
                    <a:lumOff val="35000"/>
                  </a:schemeClr>
                </a:solidFill>
                <a:latin typeface="+mj-lt"/>
              </a:rPr>
              <a:t>qualificare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il</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personale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addetto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ai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servizi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turistici</a:t>
            </a:r>
            <a:r>
              <a:rPr lang="en-US" altLang="it-IT" b="1" dirty="0">
                <a:solidFill>
                  <a:schemeClr val="tx1">
                    <a:lumMod val="65000"/>
                    <a:lumOff val="35000"/>
                  </a:schemeClr>
                </a:solidFill>
                <a:latin typeface="+mj-lt"/>
              </a:rPr>
              <a:t>.</a:t>
            </a:r>
          </a:p>
          <a:p>
            <a:pPr algn="just">
              <a:spcBef>
                <a:spcPct val="0"/>
              </a:spcBef>
              <a:spcAft>
                <a:spcPts val="600"/>
              </a:spcAft>
              <a:defRPr/>
            </a:pPr>
            <a:r>
              <a:rPr lang="en-US" altLang="it-IT" b="1" dirty="0" err="1">
                <a:solidFill>
                  <a:schemeClr val="tx1">
                    <a:lumMod val="65000"/>
                    <a:lumOff val="35000"/>
                  </a:schemeClr>
                </a:solidFill>
                <a:latin typeface="+mj-lt"/>
              </a:rPr>
              <a:t>Mercato</a:t>
            </a:r>
            <a:r>
              <a:rPr lang="en-US" altLang="it-IT" b="1" dirty="0">
                <a:solidFill>
                  <a:schemeClr val="tx1">
                    <a:lumMod val="65000"/>
                    <a:lumOff val="35000"/>
                  </a:schemeClr>
                </a:solidFill>
                <a:latin typeface="+mj-lt"/>
              </a:rPr>
              <a:t> del </a:t>
            </a:r>
            <a:r>
              <a:rPr lang="en-US" altLang="it-IT" b="1" dirty="0" err="1">
                <a:solidFill>
                  <a:schemeClr val="tx1">
                    <a:lumMod val="65000"/>
                    <a:lumOff val="35000"/>
                  </a:schemeClr>
                </a:solidFill>
                <a:latin typeface="+mj-lt"/>
              </a:rPr>
              <a:t>turismo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contiene</a:t>
            </a:r>
            <a:r>
              <a:rPr lang="en-US" altLang="it-IT" b="1" dirty="0">
                <a:solidFill>
                  <a:schemeClr val="tx1">
                    <a:lumMod val="65000"/>
                    <a:lumOff val="35000"/>
                  </a:schemeClr>
                </a:solidFill>
                <a:latin typeface="+mj-lt"/>
              </a:rPr>
              <a:t> un </a:t>
            </a:r>
            <a:r>
              <a:rPr lang="en-US" altLang="it-IT" b="1" dirty="0" err="1">
                <a:solidFill>
                  <a:schemeClr val="tx1">
                    <a:lumMod val="65000"/>
                    <a:lumOff val="35000"/>
                  </a:schemeClr>
                </a:solidFill>
                <a:latin typeface="+mj-lt"/>
              </a:rPr>
              <a:t>riordino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della</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disciplina</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delle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strutture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ricettive</a:t>
            </a:r>
            <a:r>
              <a:rPr lang="en-US" altLang="it-IT" b="1" dirty="0">
                <a:solidFill>
                  <a:schemeClr val="tx1">
                    <a:lumMod val="65000"/>
                    <a:lumOff val="35000"/>
                  </a:schemeClr>
                </a:solidFill>
                <a:latin typeface="+mj-lt"/>
              </a:rPr>
              <a:t>.</a:t>
            </a:r>
          </a:p>
          <a:p>
            <a:pPr algn="just">
              <a:spcBef>
                <a:spcPct val="0"/>
              </a:spcBef>
              <a:spcAft>
                <a:spcPts val="600"/>
              </a:spcAft>
              <a:defRPr/>
            </a:pPr>
            <a:r>
              <a:rPr lang="en-US" altLang="it-IT" b="1" dirty="0" err="1">
                <a:solidFill>
                  <a:schemeClr val="tx1">
                    <a:lumMod val="65000"/>
                    <a:lumOff val="35000"/>
                  </a:schemeClr>
                </a:solidFill>
                <a:latin typeface="+mj-lt"/>
              </a:rPr>
              <a:t>Agenzie</a:t>
            </a:r>
            <a:r>
              <a:rPr lang="en-US" altLang="it-IT" b="1" dirty="0">
                <a:solidFill>
                  <a:schemeClr val="tx1">
                    <a:lumMod val="65000"/>
                    <a:lumOff val="35000"/>
                  </a:schemeClr>
                </a:solidFill>
                <a:latin typeface="+mj-lt"/>
              </a:rPr>
              <a:t> di </a:t>
            </a:r>
            <a:r>
              <a:rPr lang="en-US" altLang="it-IT" b="1" dirty="0" err="1">
                <a:solidFill>
                  <a:schemeClr val="tx1">
                    <a:lumMod val="65000"/>
                    <a:lumOff val="35000"/>
                  </a:schemeClr>
                </a:solidFill>
                <a:latin typeface="+mj-lt"/>
              </a:rPr>
              <a:t>viaggio</a:t>
            </a:r>
            <a:r>
              <a:rPr lang="en-US" altLang="it-IT" b="1" dirty="0">
                <a:solidFill>
                  <a:schemeClr val="tx1">
                    <a:lumMod val="65000"/>
                    <a:lumOff val="35000"/>
                  </a:schemeClr>
                </a:solidFill>
                <a:latin typeface="+mj-lt"/>
              </a:rPr>
              <a:t> e </a:t>
            </a:r>
            <a:r>
              <a:rPr lang="en-US" altLang="it-IT" b="1" dirty="0" err="1">
                <a:solidFill>
                  <a:schemeClr val="tx1">
                    <a:lumMod val="65000"/>
                    <a:lumOff val="35000"/>
                  </a:schemeClr>
                </a:solidFill>
                <a:latin typeface="+mj-lt"/>
              </a:rPr>
              <a:t>turismo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viene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disciplinato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l'esercizio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dell'attività</a:t>
            </a:r>
            <a:r>
              <a:rPr lang="en-US" altLang="it-IT" b="1" dirty="0">
                <a:solidFill>
                  <a:schemeClr val="tx1">
                    <a:lumMod val="65000"/>
                    <a:lumOff val="35000"/>
                  </a:schemeClr>
                </a:solidFill>
                <a:latin typeface="+mj-lt"/>
              </a:rPr>
              <a:t> di </a:t>
            </a:r>
            <a:r>
              <a:rPr lang="en-US" altLang="it-IT" b="1" dirty="0" err="1">
                <a:solidFill>
                  <a:schemeClr val="tx1">
                    <a:lumMod val="65000"/>
                    <a:lumOff val="35000"/>
                  </a:schemeClr>
                </a:solidFill>
                <a:latin typeface="+mj-lt"/>
              </a:rPr>
              <a:t>agenzia</a:t>
            </a:r>
            <a:r>
              <a:rPr lang="en-US" altLang="it-IT" b="1" dirty="0">
                <a:solidFill>
                  <a:schemeClr val="tx1">
                    <a:lumMod val="65000"/>
                    <a:lumOff val="35000"/>
                  </a:schemeClr>
                </a:solidFill>
                <a:latin typeface="+mj-lt"/>
              </a:rPr>
              <a:t> di </a:t>
            </a:r>
            <a:r>
              <a:rPr lang="en-US" altLang="it-IT" b="1" dirty="0" err="1">
                <a:solidFill>
                  <a:schemeClr val="tx1">
                    <a:lumMod val="65000"/>
                    <a:lumOff val="35000"/>
                  </a:schemeClr>
                </a:solidFill>
                <a:latin typeface="+mj-lt"/>
              </a:rPr>
              <a:t>viaggio</a:t>
            </a:r>
            <a:r>
              <a:rPr lang="en-US" altLang="it-IT" b="1" dirty="0">
                <a:solidFill>
                  <a:schemeClr val="tx1">
                    <a:lumMod val="65000"/>
                    <a:lumOff val="35000"/>
                  </a:schemeClr>
                </a:solidFill>
                <a:latin typeface="+mj-lt"/>
              </a:rPr>
              <a:t> con </a:t>
            </a:r>
            <a:r>
              <a:rPr lang="en-US" altLang="it-IT" b="1" dirty="0" err="1">
                <a:solidFill>
                  <a:schemeClr val="tx1">
                    <a:lumMod val="65000"/>
                    <a:lumOff val="35000"/>
                  </a:schemeClr>
                </a:solidFill>
                <a:latin typeface="+mj-lt"/>
              </a:rPr>
              <a:t>norme</a:t>
            </a:r>
            <a:r>
              <a:rPr lang="en-US" altLang="it-IT" b="1" dirty="0">
                <a:solidFill>
                  <a:schemeClr val="tx1">
                    <a:lumMod val="65000"/>
                    <a:lumOff val="35000"/>
                  </a:schemeClr>
                </a:solidFill>
                <a:latin typeface="+mj-lt"/>
              </a:rPr>
              <a:t> a </a:t>
            </a:r>
            <a:r>
              <a:rPr lang="en-US" altLang="it-IT" b="1" dirty="0" err="1">
                <a:solidFill>
                  <a:schemeClr val="tx1">
                    <a:lumMod val="65000"/>
                    <a:lumOff val="35000"/>
                  </a:schemeClr>
                </a:solidFill>
                <a:latin typeface="+mj-lt"/>
              </a:rPr>
              <a:t>sostegno</a:t>
            </a:r>
            <a:r>
              <a:rPr lang="en-US" altLang="it-IT" b="1" dirty="0">
                <a:solidFill>
                  <a:schemeClr val="tx1">
                    <a:lumMod val="65000"/>
                    <a:lumOff val="35000"/>
                  </a:schemeClr>
                </a:solidFill>
                <a:latin typeface="+mj-lt"/>
              </a:rPr>
              <a:t> del </a:t>
            </a:r>
            <a:r>
              <a:rPr lang="en-US" altLang="it-IT" b="1" dirty="0" err="1">
                <a:solidFill>
                  <a:schemeClr val="tx1">
                    <a:lumMod val="65000"/>
                    <a:lumOff val="35000"/>
                  </a:schemeClr>
                </a:solidFill>
                <a:latin typeface="+mj-lt"/>
              </a:rPr>
              <a:t>settore</a:t>
            </a:r>
            <a:r>
              <a:rPr lang="en-US" altLang="it-IT" b="1" dirty="0">
                <a:solidFill>
                  <a:schemeClr val="tx1">
                    <a:lumMod val="65000"/>
                    <a:lumOff val="35000"/>
                  </a:schemeClr>
                </a:solidFill>
                <a:latin typeface="+mj-lt"/>
              </a:rPr>
              <a:t>.</a:t>
            </a:r>
          </a:p>
          <a:p>
            <a:pPr algn="just">
              <a:spcBef>
                <a:spcPct val="0"/>
              </a:spcBef>
              <a:spcAft>
                <a:spcPts val="600"/>
              </a:spcAft>
              <a:defRPr/>
            </a:pPr>
            <a:r>
              <a:rPr lang="en-US" altLang="it-IT" b="1" dirty="0" err="1">
                <a:solidFill>
                  <a:schemeClr val="tx1">
                    <a:lumMod val="65000"/>
                    <a:lumOff val="35000"/>
                  </a:schemeClr>
                </a:solidFill>
                <a:latin typeface="+mj-lt"/>
              </a:rPr>
              <a:t>Tipologie</a:t>
            </a:r>
            <a:r>
              <a:rPr lang="en-US" altLang="it-IT" b="1" dirty="0">
                <a:solidFill>
                  <a:schemeClr val="tx1">
                    <a:lumMod val="65000"/>
                    <a:lumOff val="35000"/>
                  </a:schemeClr>
                </a:solidFill>
                <a:latin typeface="+mj-lt"/>
              </a:rPr>
              <a:t> di </a:t>
            </a:r>
            <a:r>
              <a:rPr lang="en-US" altLang="it-IT" b="1" dirty="0" err="1">
                <a:solidFill>
                  <a:schemeClr val="tx1">
                    <a:lumMod val="65000"/>
                    <a:lumOff val="35000"/>
                  </a:schemeClr>
                </a:solidFill>
                <a:latin typeface="+mj-lt"/>
              </a:rPr>
              <a:t>prodotti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turistici</a:t>
            </a:r>
            <a:r>
              <a:rPr lang="en-US" altLang="it-IT" b="1" dirty="0">
                <a:solidFill>
                  <a:schemeClr val="tx1">
                    <a:lumMod val="65000"/>
                    <a:lumOff val="35000"/>
                  </a:schemeClr>
                </a:solidFill>
                <a:latin typeface="+mj-lt"/>
              </a:rPr>
              <a:t> e </a:t>
            </a:r>
            <a:r>
              <a:rPr lang="en-US" altLang="it-IT" b="1" dirty="0" err="1">
                <a:solidFill>
                  <a:schemeClr val="tx1">
                    <a:lumMod val="65000"/>
                    <a:lumOff val="35000"/>
                  </a:schemeClr>
                </a:solidFill>
                <a:latin typeface="+mj-lt"/>
              </a:rPr>
              <a:t>circuiti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nazionali</a:t>
            </a:r>
            <a:r>
              <a:rPr lang="en-US" altLang="it-IT" b="1" dirty="0">
                <a:solidFill>
                  <a:schemeClr val="tx1">
                    <a:lumMod val="65000"/>
                    <a:lumOff val="35000"/>
                  </a:schemeClr>
                </a:solidFill>
                <a:latin typeface="+mj-lt"/>
              </a:rPr>
              <a:t> di </a:t>
            </a:r>
            <a:r>
              <a:rPr lang="en-US" altLang="it-IT" b="1" dirty="0" err="1">
                <a:solidFill>
                  <a:schemeClr val="tx1">
                    <a:lumMod val="65000"/>
                    <a:lumOff val="35000"/>
                  </a:schemeClr>
                </a:solidFill>
                <a:latin typeface="+mj-lt"/>
              </a:rPr>
              <a:t>eccellenza</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vengono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definiti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circuiti</a:t>
            </a:r>
            <a:r>
              <a:rPr lang="en-US" altLang="it-IT" b="1" dirty="0">
                <a:solidFill>
                  <a:schemeClr val="tx1">
                    <a:lumMod val="65000"/>
                    <a:lumOff val="35000"/>
                  </a:schemeClr>
                </a:solidFill>
                <a:latin typeface="+mj-lt"/>
              </a:rPr>
              <a:t> di </a:t>
            </a:r>
            <a:r>
              <a:rPr lang="en-US" altLang="it-IT" b="1" dirty="0" err="1">
                <a:solidFill>
                  <a:schemeClr val="tx1">
                    <a:lumMod val="65000"/>
                    <a:lumOff val="35000"/>
                  </a:schemeClr>
                </a:solidFill>
                <a:latin typeface="+mj-lt"/>
              </a:rPr>
              <a:t>eccellenza</a:t>
            </a:r>
            <a:r>
              <a:rPr lang="en-US" altLang="it-IT" b="1" dirty="0">
                <a:solidFill>
                  <a:schemeClr val="tx1">
                    <a:lumMod val="65000"/>
                    <a:lumOff val="35000"/>
                  </a:schemeClr>
                </a:solidFill>
                <a:latin typeface="+mj-lt"/>
              </a:rPr>
              <a:t> per </a:t>
            </a:r>
            <a:r>
              <a:rPr lang="en-US" altLang="it-IT" b="1" dirty="0" err="1">
                <a:solidFill>
                  <a:schemeClr val="tx1">
                    <a:lumMod val="65000"/>
                    <a:lumOff val="35000"/>
                  </a:schemeClr>
                </a:solidFill>
                <a:latin typeface="+mj-lt"/>
              </a:rPr>
              <a:t>incentivare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alcuni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settori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specifici</a:t>
            </a:r>
            <a:r>
              <a:rPr lang="en-US" altLang="it-IT" b="1" dirty="0">
                <a:solidFill>
                  <a:schemeClr val="tx1">
                    <a:lumMod val="65000"/>
                    <a:lumOff val="35000"/>
                  </a:schemeClr>
                </a:solidFill>
                <a:latin typeface="+mj-lt"/>
              </a:rPr>
              <a:t>.</a:t>
            </a:r>
          </a:p>
          <a:p>
            <a:pPr algn="just">
              <a:spcBef>
                <a:spcPct val="0"/>
              </a:spcBef>
              <a:spcAft>
                <a:spcPts val="600"/>
              </a:spcAft>
              <a:defRPr/>
            </a:pPr>
            <a:r>
              <a:rPr lang="en-US" altLang="it-IT" b="1" dirty="0" err="1">
                <a:solidFill>
                  <a:schemeClr val="tx1">
                    <a:lumMod val="65000"/>
                    <a:lumOff val="35000"/>
                  </a:schemeClr>
                </a:solidFill>
                <a:latin typeface="+mj-lt"/>
              </a:rPr>
              <a:t>Contratti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vengono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disciplinati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contratti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tra</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turisti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considerati</a:t>
            </a:r>
            <a:r>
              <a:rPr lang="en-US" altLang="it-IT" b="1" dirty="0">
                <a:solidFill>
                  <a:schemeClr val="tx1">
                    <a:lumMod val="65000"/>
                    <a:lumOff val="35000"/>
                  </a:schemeClr>
                </a:solidFill>
                <a:latin typeface="+mj-lt"/>
              </a:rPr>
              <a:t> come </a:t>
            </a:r>
            <a:r>
              <a:rPr lang="en-US" altLang="it-IT" b="1" dirty="0" err="1">
                <a:solidFill>
                  <a:schemeClr val="tx1">
                    <a:lumMod val="65000"/>
                    <a:lumOff val="35000"/>
                  </a:schemeClr>
                </a:solidFill>
                <a:latin typeface="+mj-lt"/>
              </a:rPr>
              <a:t>consumatori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speciali</a:t>
            </a:r>
            <a:r>
              <a:rPr lang="en-US" altLang="it-IT" b="1" dirty="0">
                <a:solidFill>
                  <a:schemeClr val="tx1">
                    <a:lumMod val="65000"/>
                    <a:lumOff val="35000"/>
                  </a:schemeClr>
                </a:solidFill>
                <a:latin typeface="+mj-lt"/>
              </a:rPr>
              <a:t>, e </a:t>
            </a:r>
            <a:r>
              <a:rPr lang="en-US" altLang="it-IT" b="1" dirty="0" err="1">
                <a:solidFill>
                  <a:schemeClr val="tx1">
                    <a:lumMod val="65000"/>
                    <a:lumOff val="35000"/>
                  </a:schemeClr>
                </a:solidFill>
                <a:latin typeface="+mj-lt"/>
              </a:rPr>
              <a:t>gli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operatori</a:t>
            </a:r>
            <a:r>
              <a:rPr lang="en-US" altLang="it-IT" b="1" dirty="0">
                <a:solidFill>
                  <a:schemeClr val="tx1">
                    <a:lumMod val="65000"/>
                    <a:lumOff val="35000"/>
                  </a:schemeClr>
                </a:solidFill>
                <a:latin typeface="+mj-lt"/>
              </a:rPr>
              <a:t> del </a:t>
            </a:r>
            <a:r>
              <a:rPr lang="en-US" altLang="it-IT" b="1" dirty="0" err="1">
                <a:solidFill>
                  <a:schemeClr val="tx1">
                    <a:lumMod val="65000"/>
                    <a:lumOff val="35000"/>
                  </a:schemeClr>
                </a:solidFill>
                <a:latin typeface="+mj-lt"/>
              </a:rPr>
              <a:t>settore</a:t>
            </a:r>
            <a:r>
              <a:rPr lang="en-US" altLang="it-IT" b="1" dirty="0">
                <a:solidFill>
                  <a:schemeClr val="tx1">
                    <a:lumMod val="65000"/>
                    <a:lumOff val="35000"/>
                  </a:schemeClr>
                </a:solidFill>
                <a:latin typeface="+mj-lt"/>
              </a:rPr>
              <a:t>.</a:t>
            </a:r>
          </a:p>
          <a:p>
            <a:pPr algn="just">
              <a:spcBef>
                <a:spcPct val="0"/>
              </a:spcBef>
              <a:spcAft>
                <a:spcPts val="600"/>
              </a:spcAft>
              <a:defRPr/>
            </a:pPr>
            <a:r>
              <a:rPr lang="en-US" altLang="it-IT" b="1" dirty="0" err="1">
                <a:solidFill>
                  <a:schemeClr val="tx1">
                    <a:lumMod val="65000"/>
                    <a:lumOff val="35000"/>
                  </a:schemeClr>
                </a:solidFill>
                <a:latin typeface="+mj-lt"/>
              </a:rPr>
              <a:t>Ordinamento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prevede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il</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riordino</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degli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enti</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pubblici</a:t>
            </a:r>
            <a:r>
              <a:rPr lang="en-US" altLang="it-IT" b="1" dirty="0">
                <a:solidFill>
                  <a:schemeClr val="tx1">
                    <a:lumMod val="65000"/>
                    <a:lumOff val="35000"/>
                  </a:schemeClr>
                </a:solidFill>
                <a:latin typeface="+mj-lt"/>
              </a:rPr>
              <a:t> del </a:t>
            </a:r>
            <a:r>
              <a:rPr lang="en-US" altLang="it-IT" b="1" dirty="0" err="1">
                <a:solidFill>
                  <a:schemeClr val="tx1">
                    <a:lumMod val="65000"/>
                    <a:lumOff val="35000"/>
                  </a:schemeClr>
                </a:solidFill>
                <a:latin typeface="+mj-lt"/>
              </a:rPr>
              <a:t>settore</a:t>
            </a:r>
            <a:r>
              <a:rPr lang="en-US" altLang="it-IT" b="1" dirty="0">
                <a:solidFill>
                  <a:schemeClr val="tx1">
                    <a:lumMod val="65000"/>
                    <a:lumOff val="35000"/>
                  </a:schemeClr>
                </a:solidFill>
                <a:latin typeface="+mj-lt"/>
              </a:rPr>
              <a:t> </a:t>
            </a:r>
            <a:r>
              <a:rPr lang="en-US" altLang="it-IT" b="1" dirty="0" err="1">
                <a:solidFill>
                  <a:schemeClr val="tx1">
                    <a:lumMod val="65000"/>
                    <a:lumOff val="35000"/>
                  </a:schemeClr>
                </a:solidFill>
                <a:latin typeface="+mj-lt"/>
              </a:rPr>
              <a:t>turistico</a:t>
            </a:r>
            <a:r>
              <a:rPr lang="en-US" altLang="it-IT" b="1" dirty="0">
                <a:solidFill>
                  <a:schemeClr val="tx1">
                    <a:lumMod val="65000"/>
                    <a:lumOff val="35000"/>
                  </a:schemeClr>
                </a:solidFill>
                <a:latin typeface="+mj-lt"/>
              </a:rPr>
              <a:t>.</a:t>
            </a:r>
          </a:p>
          <a:p>
            <a:endParaRPr lang="it-IT" dirty="0"/>
          </a:p>
        </p:txBody>
      </p:sp>
      <p:sp>
        <p:nvSpPr>
          <p:cNvPr id="5" name="Titolo 4"/>
          <p:cNvSpPr>
            <a:spLocks noGrp="1"/>
          </p:cNvSpPr>
          <p:nvPr>
            <p:ph type="title"/>
          </p:nvPr>
        </p:nvSpPr>
        <p:spPr/>
        <p:txBody>
          <a:bodyPr>
            <a:normAutofit/>
          </a:bodyPr>
          <a:lstStyle/>
          <a:p>
            <a:pPr>
              <a:spcAft>
                <a:spcPts val="600"/>
              </a:spcAft>
              <a:defRPr/>
            </a:pPr>
            <a:r>
              <a:rPr lang="en-US" altLang="it-IT" sz="2800" dirty="0">
                <a:solidFill>
                  <a:srgbClr val="197DCE"/>
                </a:solidFill>
              </a:rPr>
              <a:t>IL CODICE DEL TURISMO</a:t>
            </a:r>
          </a:p>
        </p:txBody>
      </p:sp>
      <p:sp>
        <p:nvSpPr>
          <p:cNvPr id="6" name="Rettangolo arrotondato 5"/>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7" name="Immagine 6">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288616" y="5136904"/>
            <a:ext cx="1607275" cy="1721096"/>
          </a:xfrm>
          <a:prstGeom prst="rect">
            <a:avLst/>
          </a:prstGeom>
        </p:spPr>
      </p:pic>
      <p:sp>
        <p:nvSpPr>
          <p:cNvPr id="8"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Tree>
    <p:extLst>
      <p:ext uri="{BB962C8B-B14F-4D97-AF65-F5344CB8AC3E}">
        <p14:creationId xmlns:p14="http://schemas.microsoft.com/office/powerpoint/2010/main" val="155459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rtl="0"/>
            <a:r>
              <a:rPr lang="it-IT" noProof="0"/>
              <a:t>AGGIUNGERE UN PIÈ DI PAGINA</a:t>
            </a:r>
            <a:endParaRPr lang="it-IT" noProof="0" dirty="0"/>
          </a:p>
        </p:txBody>
      </p:sp>
      <p:sp>
        <p:nvSpPr>
          <p:cNvPr id="4" name="Segnaposto numero diapositiva 3"/>
          <p:cNvSpPr>
            <a:spLocks noGrp="1"/>
          </p:cNvSpPr>
          <p:nvPr>
            <p:ph type="sldNum" sz="quarter" idx="12"/>
          </p:nvPr>
        </p:nvSpPr>
        <p:spPr/>
        <p:txBody>
          <a:bodyPr/>
          <a:lstStyle/>
          <a:p>
            <a:pPr rtl="0"/>
            <a:fld id="{D495E168-DA5E-4888-8D8A-92B118324C14}" type="slidenum">
              <a:rPr lang="it-IT" noProof="0" smtClean="0"/>
              <a:t>9</a:t>
            </a:fld>
            <a:endParaRPr lang="it-IT" noProof="0" dirty="0"/>
          </a:p>
        </p:txBody>
      </p:sp>
      <p:sp>
        <p:nvSpPr>
          <p:cNvPr id="5" name="Titolo 4"/>
          <p:cNvSpPr>
            <a:spLocks noGrp="1"/>
          </p:cNvSpPr>
          <p:nvPr>
            <p:ph type="title"/>
          </p:nvPr>
        </p:nvSpPr>
        <p:spPr>
          <a:xfrm>
            <a:off x="862459" y="1002353"/>
            <a:ext cx="4411481" cy="1442729"/>
          </a:xfrm>
        </p:spPr>
        <p:txBody>
          <a:bodyPr>
            <a:normAutofit/>
          </a:bodyPr>
          <a:lstStyle/>
          <a:p>
            <a:r>
              <a:rPr lang="it-IT" altLang="it-IT" sz="2800" dirty="0">
                <a:solidFill>
                  <a:srgbClr val="197DCE"/>
                </a:solidFill>
              </a:rPr>
              <a:t>I CONTRATTI TIPICI DEL TURISMO</a:t>
            </a:r>
            <a:br>
              <a:rPr lang="it-IT" altLang="it-IT" dirty="0">
                <a:solidFill>
                  <a:srgbClr val="FF0000"/>
                </a:solidFill>
                <a:effectLst>
                  <a:outerShdw blurRad="38100" dist="38100" dir="2700000" algn="tl">
                    <a:srgbClr val="000000"/>
                  </a:outerShdw>
                </a:effectLst>
                <a:latin typeface="Arial" panose="020B0604020202020204" pitchFamily="34" charset="0"/>
                <a:cs typeface="Times New Roman" panose="02020603050405020304" pitchFamily="18" charset="0"/>
              </a:rPr>
            </a:br>
            <a:endParaRPr lang="it-IT" dirty="0"/>
          </a:p>
        </p:txBody>
      </p:sp>
      <p:sp>
        <p:nvSpPr>
          <p:cNvPr id="6" name="Segnaposto testo 5"/>
          <p:cNvSpPr>
            <a:spLocks noGrp="1"/>
          </p:cNvSpPr>
          <p:nvPr>
            <p:ph type="body" sz="half" idx="2"/>
          </p:nvPr>
        </p:nvSpPr>
        <p:spPr>
          <a:xfrm>
            <a:off x="404949" y="2356700"/>
            <a:ext cx="5348037" cy="3512287"/>
          </a:xfrm>
        </p:spPr>
        <p:txBody>
          <a:bodyPr/>
          <a:lstStyle/>
          <a:p>
            <a:pPr algn="just">
              <a:defRPr/>
            </a:pPr>
            <a:r>
              <a:rPr lang="it-IT" altLang="it-IT" b="1" dirty="0">
                <a:solidFill>
                  <a:schemeClr val="tx1">
                    <a:lumMod val="65000"/>
                    <a:lumOff val="35000"/>
                  </a:schemeClr>
                </a:solidFill>
                <a:latin typeface="+mj-lt"/>
              </a:rPr>
              <a:t>La fruizione di servizi turistici dà luogo all'insorgere di diverse forme contrattuali, di cui alcune specifiche del settore turistico e altre che non hanno necessariamente una finalità turistica, ma che sono particolarmente legate a questo settore.</a:t>
            </a:r>
          </a:p>
          <a:p>
            <a:pPr algn="just">
              <a:defRPr/>
            </a:pPr>
            <a:r>
              <a:rPr lang="it-IT" altLang="it-IT" b="1" dirty="0">
                <a:solidFill>
                  <a:schemeClr val="tx1">
                    <a:lumMod val="65000"/>
                    <a:lumOff val="35000"/>
                  </a:schemeClr>
                </a:solidFill>
                <a:latin typeface="+mj-lt"/>
              </a:rPr>
              <a:t>I </a:t>
            </a:r>
            <a:r>
              <a:rPr lang="it-IT" altLang="it-IT" b="1" dirty="0">
                <a:solidFill>
                  <a:schemeClr val="accent3"/>
                </a:solidFill>
                <a:latin typeface="+mj-lt"/>
              </a:rPr>
              <a:t>contratti tipicamente turistici </a:t>
            </a:r>
            <a:r>
              <a:rPr lang="it-IT" altLang="it-IT" b="1" dirty="0">
                <a:solidFill>
                  <a:schemeClr val="tx1">
                    <a:lumMod val="65000"/>
                    <a:lumOff val="35000"/>
                  </a:schemeClr>
                </a:solidFill>
                <a:latin typeface="+mj-lt"/>
              </a:rPr>
              <a:t>sono stati regolamentati dal Codice, che si occupa dei contratti nel titolo VI, raggruppandoli in due categorie:</a:t>
            </a:r>
          </a:p>
          <a:p>
            <a:endParaRPr lang="it-IT" dirty="0"/>
          </a:p>
        </p:txBody>
      </p:sp>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4764" r="4764"/>
          <a:stretch>
            <a:fillRect/>
          </a:stretch>
        </p:blipFill>
        <p:spPr/>
      </p:pic>
      <p:sp>
        <p:nvSpPr>
          <p:cNvPr id="10" name="AutoShape 7">
            <a:extLst>
              <a:ext uri="{FF2B5EF4-FFF2-40B4-BE49-F238E27FC236}">
                <a16:creationId xmlns:a16="http://schemas.microsoft.com/office/drawing/2014/main" id="{B8984214-AD45-467E-B72E-1F78573F9C77}"/>
              </a:ext>
            </a:extLst>
          </p:cNvPr>
          <p:cNvSpPr>
            <a:spLocks noChangeArrowheads="1"/>
          </p:cNvSpPr>
          <p:nvPr/>
        </p:nvSpPr>
        <p:spPr bwMode="auto">
          <a:xfrm>
            <a:off x="2535124" y="4600527"/>
            <a:ext cx="660326" cy="32552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3"/>
          </a:solidFill>
          <a:ln w="9525">
            <a:solidFill>
              <a:schemeClr val="tx1"/>
            </a:solidFill>
            <a:miter lim="800000"/>
            <a:headEnd/>
            <a:tailEnd/>
          </a:ln>
          <a:effectLst/>
        </p:spPr>
        <p:txBody>
          <a:bodyPr wrap="none" anchor="ct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it-IT"/>
          </a:p>
        </p:txBody>
      </p:sp>
      <p:sp>
        <p:nvSpPr>
          <p:cNvPr id="11" name="AutoShape 7">
            <a:extLst>
              <a:ext uri="{FF2B5EF4-FFF2-40B4-BE49-F238E27FC236}">
                <a16:creationId xmlns:a16="http://schemas.microsoft.com/office/drawing/2014/main" id="{B8984214-AD45-467E-B72E-1F78573F9C77}"/>
              </a:ext>
            </a:extLst>
          </p:cNvPr>
          <p:cNvSpPr>
            <a:spLocks noChangeArrowheads="1"/>
          </p:cNvSpPr>
          <p:nvPr/>
        </p:nvSpPr>
        <p:spPr bwMode="auto">
          <a:xfrm>
            <a:off x="2535124" y="5071266"/>
            <a:ext cx="660326" cy="32552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3"/>
          </a:solidFill>
          <a:ln w="9525">
            <a:solidFill>
              <a:schemeClr val="tx1"/>
            </a:solidFill>
            <a:miter lim="800000"/>
            <a:headEnd/>
            <a:tailEnd/>
          </a:ln>
          <a:effectLst/>
        </p:spPr>
        <p:txBody>
          <a:bodyPr wrap="none" anchor="ct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it-IT"/>
          </a:p>
        </p:txBody>
      </p:sp>
      <p:sp>
        <p:nvSpPr>
          <p:cNvPr id="12" name="Rettangolo arrotondato 11"/>
          <p:cNvSpPr/>
          <p:nvPr/>
        </p:nvSpPr>
        <p:spPr>
          <a:xfrm>
            <a:off x="-104503" y="5721531"/>
            <a:ext cx="4428309" cy="56362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it-IT" dirty="0"/>
          </a:p>
        </p:txBody>
      </p:sp>
      <p:pic>
        <p:nvPicPr>
          <p:cNvPr id="13" name="Immagine 12">
            <a:extLst>
              <a:ext uri="{FF2B5EF4-FFF2-40B4-BE49-F238E27FC236}">
                <a16:creationId xmlns:a16="http://schemas.microsoft.com/office/drawing/2014/main" id="{A71974B9-0EC0-4E6C-8A36-DEF13BC60E1B}"/>
              </a:ext>
            </a:extLst>
          </p:cNvPr>
          <p:cNvPicPr>
            <a:picLocks noChangeAspect="1"/>
          </p:cNvPicPr>
          <p:nvPr/>
        </p:nvPicPr>
        <p:blipFill>
          <a:blip r:embed="rId3"/>
          <a:stretch>
            <a:fillRect/>
          </a:stretch>
        </p:blipFill>
        <p:spPr>
          <a:xfrm>
            <a:off x="288616" y="5136904"/>
            <a:ext cx="1607275" cy="1721096"/>
          </a:xfrm>
          <a:prstGeom prst="rect">
            <a:avLst/>
          </a:prstGeom>
        </p:spPr>
      </p:pic>
      <p:sp>
        <p:nvSpPr>
          <p:cNvPr id="14" name="Segnaposto piè di pagina 2">
            <a:extLst>
              <a:ext uri="{FF2B5EF4-FFF2-40B4-BE49-F238E27FC236}">
                <a16:creationId xmlns:a16="http://schemas.microsoft.com/office/drawing/2014/main" id="{56F8E1FB-FE5C-46BC-83C4-88721E70C4E1}"/>
              </a:ext>
            </a:extLst>
          </p:cNvPr>
          <p:cNvSpPr txBox="1">
            <a:spLocks/>
          </p:cNvSpPr>
          <p:nvPr/>
        </p:nvSpPr>
        <p:spPr>
          <a:xfrm>
            <a:off x="1895891" y="5814889"/>
            <a:ext cx="3765718" cy="365125"/>
          </a:xfrm>
          <a:prstGeom prst="rect">
            <a:avLst/>
          </a:prstGeom>
        </p:spPr>
        <p:txBody>
          <a:bodyPr vert="horz" lIns="91440" tIns="45720" rIns="91440" bIns="45720" rtlCol="0" anchor="ctr"/>
          <a:lstStyle>
            <a:defPPr rtl="0">
              <a:defRPr lang="it-it"/>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b="1" dirty="0">
                <a:solidFill>
                  <a:schemeClr val="bg1"/>
                </a:solidFill>
                <a:latin typeface="+mj-lt"/>
              </a:rPr>
              <a:t>NON CADERE NELLA RETE:</a:t>
            </a:r>
          </a:p>
          <a:p>
            <a:r>
              <a:rPr lang="it-IT" sz="1400" b="1" dirty="0">
                <a:solidFill>
                  <a:schemeClr val="bg1"/>
                </a:solidFill>
                <a:latin typeface="+mj-lt"/>
              </a:rPr>
              <a:t>GENERAZIONI CONNESSE</a:t>
            </a:r>
          </a:p>
        </p:txBody>
      </p:sp>
      <p:sp>
        <p:nvSpPr>
          <p:cNvPr id="15" name="CasellaDiTesto 14">
            <a:extLst>
              <a:ext uri="{FF2B5EF4-FFF2-40B4-BE49-F238E27FC236}">
                <a16:creationId xmlns:a16="http://schemas.microsoft.com/office/drawing/2014/main" id="{63EDC199-3D9D-424C-9C18-37B81883FBE6}"/>
              </a:ext>
            </a:extLst>
          </p:cNvPr>
          <p:cNvSpPr txBox="1"/>
          <p:nvPr/>
        </p:nvSpPr>
        <p:spPr>
          <a:xfrm>
            <a:off x="2755354" y="4566017"/>
            <a:ext cx="6096000" cy="369332"/>
          </a:xfrm>
          <a:prstGeom prst="rect">
            <a:avLst/>
          </a:prstGeom>
          <a:noFill/>
        </p:spPr>
        <p:txBody>
          <a:bodyPr wrap="square">
            <a:spAutoFit/>
          </a:bodyPr>
          <a:lstStyle/>
          <a:p>
            <a:pPr algn="ctr">
              <a:buFontTx/>
              <a:buNone/>
              <a:defRPr/>
            </a:pPr>
            <a:r>
              <a:rPr lang="it-IT" altLang="it-IT" sz="1800" b="1" dirty="0">
                <a:solidFill>
                  <a:schemeClr val="accent3"/>
                </a:solidFill>
                <a:latin typeface="+mj-lt"/>
                <a:cs typeface="Arial" panose="020B0604020202020204" pitchFamily="34" charset="0"/>
              </a:rPr>
              <a:t>i contratti del turismo organizzato (capo l);</a:t>
            </a:r>
            <a:endParaRPr lang="it-IT" altLang="it-IT" sz="1800" b="1" dirty="0">
              <a:solidFill>
                <a:schemeClr val="accent3"/>
              </a:solidFill>
              <a:latin typeface="+mj-lt"/>
              <a:cs typeface="Times New Roman" panose="02020603050405020304" pitchFamily="18" charset="0"/>
            </a:endParaRPr>
          </a:p>
        </p:txBody>
      </p:sp>
      <p:sp>
        <p:nvSpPr>
          <p:cNvPr id="16" name="CasellaDiTesto 15"/>
          <p:cNvSpPr txBox="1"/>
          <p:nvPr/>
        </p:nvSpPr>
        <p:spPr>
          <a:xfrm>
            <a:off x="3325071" y="5066640"/>
            <a:ext cx="4673075" cy="646331"/>
          </a:xfrm>
          <a:prstGeom prst="rect">
            <a:avLst/>
          </a:prstGeom>
          <a:noFill/>
        </p:spPr>
        <p:txBody>
          <a:bodyPr wrap="none" rtlCol="0">
            <a:spAutoFit/>
          </a:bodyPr>
          <a:lstStyle/>
          <a:p>
            <a:r>
              <a:rPr lang="it-IT" altLang="it-IT" b="1" dirty="0">
                <a:solidFill>
                  <a:schemeClr val="accent3"/>
                </a:solidFill>
                <a:latin typeface="+mj-lt"/>
                <a:cs typeface="Arial" panose="020B0604020202020204" pitchFamily="34" charset="0"/>
              </a:rPr>
              <a:t>i contratti di locazioni turistiche (capo Il).</a:t>
            </a:r>
          </a:p>
          <a:p>
            <a:endParaRPr lang="it-IT" dirty="0"/>
          </a:p>
        </p:txBody>
      </p:sp>
    </p:spTree>
    <p:extLst>
      <p:ext uri="{BB962C8B-B14F-4D97-AF65-F5344CB8AC3E}">
        <p14:creationId xmlns:p14="http://schemas.microsoft.com/office/powerpoint/2010/main" val="3331794419"/>
      </p:ext>
    </p:extLst>
  </p:cSld>
  <p:clrMapOvr>
    <a:masterClrMapping/>
  </p:clrMapOvr>
</p:sld>
</file>

<file path=ppt/theme/theme1.xml><?xml version="1.0" encoding="utf-8"?>
<a:theme xmlns:a="http://schemas.openxmlformats.org/drawingml/2006/main" name="Tema di Offic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741344_TF55923798.potx" id="{53BF9710-444C-45CE-A5AB-632F6565EB41}" vid="{5225BB78-66B4-4261-9995-520FBFCC254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24DF7-0783-4549-86B7-A48B29FBA9C2}">
  <ds:schemaRefs>
    <ds:schemaRef ds:uri="http://schemas.microsoft.com/office/infopath/2007/PartnerControls"/>
    <ds:schemaRef ds:uri="http://purl.org/dc/terms/"/>
    <ds:schemaRef ds:uri="http://purl.org/dc/elements/1.1/"/>
    <ds:schemaRef ds:uri="http://www.w3.org/XML/1998/namespace"/>
    <ds:schemaRef ds:uri="6dc4bcd6-49db-4c07-9060-8acfc67cef9f"/>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fb0879af-3eba-417a-a55a-ffe6dcd6ca7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Presentazione vacanze divertente</Template>
  <TotalTime>0</TotalTime>
  <Words>9264</Words>
  <Application>Microsoft Office PowerPoint</Application>
  <PresentationFormat>Widescreen</PresentationFormat>
  <Paragraphs>490</Paragraphs>
  <Slides>68</Slides>
  <Notes>14</Notes>
  <HiddenSlides>0</HiddenSlides>
  <MMClips>1</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68</vt:i4>
      </vt:variant>
    </vt:vector>
  </HeadingPairs>
  <TitlesOfParts>
    <vt:vector size="76" baseType="lpstr">
      <vt:lpstr>Arial</vt:lpstr>
      <vt:lpstr>Calibri</vt:lpstr>
      <vt:lpstr>Century Gothic</vt:lpstr>
      <vt:lpstr>Open Sans Condensed</vt:lpstr>
      <vt:lpstr>Roboto</vt:lpstr>
      <vt:lpstr>Symbol</vt:lpstr>
      <vt:lpstr>Times New Roman</vt:lpstr>
      <vt:lpstr>Tema di Office</vt:lpstr>
      <vt:lpstr>LE TRUFFE DEI PACCHETTI TURISTICI INGANNEVOLI</vt:lpstr>
      <vt:lpstr>LEZIONE 3: TRUFFE PACCHETTI TURISTICI INGANNEVOLI</vt:lpstr>
      <vt:lpstr>Presentazione standard di PowerPoint</vt:lpstr>
      <vt:lpstr>Presentazione standard di PowerPoint</vt:lpstr>
      <vt:lpstr>La legislazione in materia di turismo </vt:lpstr>
      <vt:lpstr>LA LEGISLAZIONE IN MATERIA DI TURISMO</vt:lpstr>
      <vt:lpstr>Presentazione standard di PowerPoint</vt:lpstr>
      <vt:lpstr>IL CODICE DEL TURISMO</vt:lpstr>
      <vt:lpstr>I CONTRATTI TIPICI DEL TURISMO </vt:lpstr>
      <vt:lpstr>1. I CONTRATTI DEL TURISMO ORGANIZZATO  (I PACCHETTI TURISTICI)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1. I CONTRATTI DI LOCAZIONE TURISTICA </vt:lpstr>
      <vt:lpstr>Presentazione standard di PowerPoint</vt:lpstr>
      <vt:lpstr>Presentazione standard di PowerPoint</vt:lpstr>
      <vt:lpstr>Presentazione standard di PowerPoint</vt:lpstr>
      <vt:lpstr>Come evitare le truffe nelle case vacanze? </vt:lpstr>
      <vt:lpstr>Presentazione standard di PowerPoint</vt:lpstr>
      <vt:lpstr>Presentazione standard di PowerPoint</vt:lpstr>
      <vt:lpstr>Presentazione standard di PowerPoint</vt:lpstr>
      <vt:lpstr>Un tipo particolare di locazione turistica: l’home sharing e il portale AIRBNB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L’identikit del truffatore </vt:lpstr>
      <vt:lpstr>Presentazione standard di PowerPoint</vt:lpstr>
      <vt:lpstr>Presentazione standard di PowerPoint</vt:lpstr>
      <vt:lpstr>Presentazione standard di PowerPoint</vt:lpstr>
      <vt:lpstr>Presentazione standard di PowerPoint</vt:lpstr>
      <vt:lpstr>I falsi sondaggi online che promettono biglietti aerei gratuiti  </vt:lpstr>
      <vt:lpstr>Presentazione standard di PowerPoint</vt:lpstr>
      <vt:lpstr>Presentazione standard di PowerPoint</vt:lpstr>
      <vt:lpstr>Presentazione standard di PowerPoint</vt:lpstr>
      <vt:lpstr>L’iniziativa dell’Unione Europea per la tutela dei viaggiatori:  </vt:lpstr>
      <vt:lpstr>Presentazione standard di PowerPoint</vt:lpstr>
      <vt:lpstr>Presentazione standard di PowerPoint</vt:lpstr>
      <vt:lpstr>Presentazione standard di PowerPoint</vt:lpstr>
      <vt:lpstr>Presentazione standard di PowerPoint</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2021-02-10T14:05:39Z</dcterms:created>
  <dcterms:modified xsi:type="dcterms:W3CDTF">2021-03-25T09:37:39Z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