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78"/>
  </p:notesMasterIdLst>
  <p:handoutMasterIdLst>
    <p:handoutMasterId r:id="rId79"/>
  </p:handoutMasterIdLst>
  <p:sldIdLst>
    <p:sldId id="282" r:id="rId2"/>
    <p:sldId id="283" r:id="rId3"/>
    <p:sldId id="284" r:id="rId4"/>
    <p:sldId id="285" r:id="rId5"/>
    <p:sldId id="286" r:id="rId6"/>
    <p:sldId id="287" r:id="rId7"/>
    <p:sldId id="288" r:id="rId8"/>
    <p:sldId id="289" r:id="rId9"/>
    <p:sldId id="290" r:id="rId10"/>
    <p:sldId id="291" r:id="rId11"/>
    <p:sldId id="292" r:id="rId12"/>
    <p:sldId id="293" r:id="rId13"/>
    <p:sldId id="294" r:id="rId14"/>
    <p:sldId id="295" r:id="rId15"/>
    <p:sldId id="296" r:id="rId16"/>
    <p:sldId id="297" r:id="rId17"/>
    <p:sldId id="298" r:id="rId18"/>
    <p:sldId id="299" r:id="rId19"/>
    <p:sldId id="300" r:id="rId20"/>
    <p:sldId id="301" r:id="rId21"/>
    <p:sldId id="302" r:id="rId22"/>
    <p:sldId id="303" r:id="rId23"/>
    <p:sldId id="304" r:id="rId24"/>
    <p:sldId id="305" r:id="rId25"/>
    <p:sldId id="306" r:id="rId26"/>
    <p:sldId id="307" r:id="rId27"/>
    <p:sldId id="308" r:id="rId28"/>
    <p:sldId id="309" r:id="rId29"/>
    <p:sldId id="310" r:id="rId30"/>
    <p:sldId id="311" r:id="rId31"/>
    <p:sldId id="319" r:id="rId32"/>
    <p:sldId id="312" r:id="rId33"/>
    <p:sldId id="320" r:id="rId34"/>
    <p:sldId id="313" r:id="rId35"/>
    <p:sldId id="314" r:id="rId36"/>
    <p:sldId id="315" r:id="rId37"/>
    <p:sldId id="316" r:id="rId38"/>
    <p:sldId id="317" r:id="rId39"/>
    <p:sldId id="318" r:id="rId40"/>
    <p:sldId id="321" r:id="rId41"/>
    <p:sldId id="322" r:id="rId42"/>
    <p:sldId id="323" r:id="rId43"/>
    <p:sldId id="324" r:id="rId44"/>
    <p:sldId id="325" r:id="rId45"/>
    <p:sldId id="326" r:id="rId46"/>
    <p:sldId id="327" r:id="rId47"/>
    <p:sldId id="359" r:id="rId48"/>
    <p:sldId id="328" r:id="rId49"/>
    <p:sldId id="329" r:id="rId50"/>
    <p:sldId id="330" r:id="rId51"/>
    <p:sldId id="331" r:id="rId52"/>
    <p:sldId id="332" r:id="rId53"/>
    <p:sldId id="333" r:id="rId54"/>
    <p:sldId id="334" r:id="rId55"/>
    <p:sldId id="335" r:id="rId56"/>
    <p:sldId id="336" r:id="rId57"/>
    <p:sldId id="337" r:id="rId58"/>
    <p:sldId id="340" r:id="rId59"/>
    <p:sldId id="341" r:id="rId60"/>
    <p:sldId id="342" r:id="rId61"/>
    <p:sldId id="343" r:id="rId62"/>
    <p:sldId id="344" r:id="rId63"/>
    <p:sldId id="346" r:id="rId64"/>
    <p:sldId id="345"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Lst>
  <p:sldSz cx="12192000" cy="6858000"/>
  <p:notesSz cx="6858000" cy="9144000"/>
  <p:defaultTextStyle>
    <a:defPPr rtl="0">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5" name="Autore"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660B408-B3CF-4A94-85FC-2B1E0A45F4A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07" autoAdjust="0"/>
  </p:normalViewPr>
  <p:slideViewPr>
    <p:cSldViewPr snapToGrid="0">
      <p:cViewPr varScale="1">
        <p:scale>
          <a:sx n="86" d="100"/>
          <a:sy n="86" d="100"/>
        </p:scale>
        <p:origin x="562" y="48"/>
      </p:cViewPr>
      <p:guideLst/>
    </p:cSldViewPr>
  </p:slideViewPr>
  <p:outlineViewPr>
    <p:cViewPr>
      <p:scale>
        <a:sx n="33" d="100"/>
        <a:sy n="33" d="100"/>
      </p:scale>
      <p:origin x="0" y="-21342"/>
    </p:cViewPr>
  </p:outlineViewPr>
  <p:notesTextViewPr>
    <p:cViewPr>
      <p:scale>
        <a:sx n="1" d="1"/>
        <a:sy n="1" d="1"/>
      </p:scale>
      <p:origin x="0" y="0"/>
    </p:cViewPr>
  </p:notesTextViewPr>
  <p:notesViewPr>
    <p:cSldViewPr snapToGrid="0">
      <p:cViewPr varScale="1">
        <p:scale>
          <a:sx n="88" d="100"/>
          <a:sy n="88" d="100"/>
        </p:scale>
        <p:origin x="3792" y="10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E24F2345-EC98-4DA1-BEDE-E955624755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a:p>
        </p:txBody>
      </p:sp>
      <p:sp>
        <p:nvSpPr>
          <p:cNvPr id="3" name="Segnaposto data 2">
            <a:extLst>
              <a:ext uri="{FF2B5EF4-FFF2-40B4-BE49-F238E27FC236}">
                <a16:creationId xmlns:a16="http://schemas.microsoft.com/office/drawing/2014/main" id="{CC33E638-B8D4-466B-AD53-47551EDA16C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AE9CD62-00D5-4D15-8FA3-C5175CE38AD4}" type="datetime1">
              <a:rPr lang="it-IT" smtClean="0"/>
              <a:t>25/03/2021</a:t>
            </a:fld>
            <a:endParaRPr lang="it-IT"/>
          </a:p>
        </p:txBody>
      </p:sp>
      <p:sp>
        <p:nvSpPr>
          <p:cNvPr id="4" name="Segnaposto piè di pagina 3">
            <a:extLst>
              <a:ext uri="{FF2B5EF4-FFF2-40B4-BE49-F238E27FC236}">
                <a16:creationId xmlns:a16="http://schemas.microsoft.com/office/drawing/2014/main" id="{C2889FA8-6777-4B9D-A1A9-C7DBF5FEA9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a:p>
        </p:txBody>
      </p:sp>
      <p:sp>
        <p:nvSpPr>
          <p:cNvPr id="5" name="Segnaposto numero diapositiva 4">
            <a:extLst>
              <a:ext uri="{FF2B5EF4-FFF2-40B4-BE49-F238E27FC236}">
                <a16:creationId xmlns:a16="http://schemas.microsoft.com/office/drawing/2014/main" id="{404C72C3-43D9-4379-9293-03F53C8488E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9E2DD4-2E30-4434-A427-2EC50491079F}" type="slidenum">
              <a:rPr lang="it-IT" smtClean="0"/>
              <a:t>‹N›</a:t>
            </a:fld>
            <a:endParaRPr lang="it-IT"/>
          </a:p>
        </p:txBody>
      </p:sp>
    </p:spTree>
    <p:extLst>
      <p:ext uri="{BB962C8B-B14F-4D97-AF65-F5344CB8AC3E}">
        <p14:creationId xmlns:p14="http://schemas.microsoft.com/office/powerpoint/2010/main" val="24103731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it-IT" noProof="0"/>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54266CC-068E-4E00-BDE0-913AD84A7443}" type="datetime1">
              <a:rPr lang="it-IT" noProof="0" smtClean="0"/>
              <a:t>25/03/2021</a:t>
            </a:fld>
            <a:endParaRPr lang="it-IT" noProof="0"/>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it-IT" noProof="0"/>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it-IT" noProof="0"/>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168375C1-7C5C-42A2-80F2-05631BB3764E}" type="slidenum">
              <a:rPr lang="it-IT" noProof="0" smtClean="0"/>
              <a:t>‹N›</a:t>
            </a:fld>
            <a:endParaRPr lang="it-IT" noProof="0"/>
          </a:p>
        </p:txBody>
      </p:sp>
    </p:spTree>
    <p:extLst>
      <p:ext uri="{BB962C8B-B14F-4D97-AF65-F5344CB8AC3E}">
        <p14:creationId xmlns:p14="http://schemas.microsoft.com/office/powerpoint/2010/main" val="35725545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1</a:t>
            </a:fld>
            <a:endParaRPr lang="it-IT"/>
          </a:p>
        </p:txBody>
      </p:sp>
    </p:spTree>
    <p:extLst>
      <p:ext uri="{BB962C8B-B14F-4D97-AF65-F5344CB8AC3E}">
        <p14:creationId xmlns:p14="http://schemas.microsoft.com/office/powerpoint/2010/main" val="3761741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14</a:t>
            </a:fld>
            <a:endParaRPr lang="it-IT"/>
          </a:p>
        </p:txBody>
      </p:sp>
    </p:spTree>
    <p:extLst>
      <p:ext uri="{BB962C8B-B14F-4D97-AF65-F5344CB8AC3E}">
        <p14:creationId xmlns:p14="http://schemas.microsoft.com/office/powerpoint/2010/main" val="335685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15</a:t>
            </a:fld>
            <a:endParaRPr lang="it-IT"/>
          </a:p>
        </p:txBody>
      </p:sp>
    </p:spTree>
    <p:extLst>
      <p:ext uri="{BB962C8B-B14F-4D97-AF65-F5344CB8AC3E}">
        <p14:creationId xmlns:p14="http://schemas.microsoft.com/office/powerpoint/2010/main" val="1885498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16</a:t>
            </a:fld>
            <a:endParaRPr lang="it-IT"/>
          </a:p>
        </p:txBody>
      </p:sp>
    </p:spTree>
    <p:extLst>
      <p:ext uri="{BB962C8B-B14F-4D97-AF65-F5344CB8AC3E}">
        <p14:creationId xmlns:p14="http://schemas.microsoft.com/office/powerpoint/2010/main" val="375572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17</a:t>
            </a:fld>
            <a:endParaRPr lang="it-IT"/>
          </a:p>
        </p:txBody>
      </p:sp>
    </p:spTree>
    <p:extLst>
      <p:ext uri="{BB962C8B-B14F-4D97-AF65-F5344CB8AC3E}">
        <p14:creationId xmlns:p14="http://schemas.microsoft.com/office/powerpoint/2010/main" val="1661885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18</a:t>
            </a:fld>
            <a:endParaRPr lang="it-IT"/>
          </a:p>
        </p:txBody>
      </p:sp>
    </p:spTree>
    <p:extLst>
      <p:ext uri="{BB962C8B-B14F-4D97-AF65-F5344CB8AC3E}">
        <p14:creationId xmlns:p14="http://schemas.microsoft.com/office/powerpoint/2010/main" val="1658498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19</a:t>
            </a:fld>
            <a:endParaRPr lang="it-IT"/>
          </a:p>
        </p:txBody>
      </p:sp>
    </p:spTree>
    <p:extLst>
      <p:ext uri="{BB962C8B-B14F-4D97-AF65-F5344CB8AC3E}">
        <p14:creationId xmlns:p14="http://schemas.microsoft.com/office/powerpoint/2010/main" val="2124467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20</a:t>
            </a:fld>
            <a:endParaRPr lang="it-IT"/>
          </a:p>
        </p:txBody>
      </p:sp>
    </p:spTree>
    <p:extLst>
      <p:ext uri="{BB962C8B-B14F-4D97-AF65-F5344CB8AC3E}">
        <p14:creationId xmlns:p14="http://schemas.microsoft.com/office/powerpoint/2010/main" val="20885279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21</a:t>
            </a:fld>
            <a:endParaRPr lang="it-IT"/>
          </a:p>
        </p:txBody>
      </p:sp>
    </p:spTree>
    <p:extLst>
      <p:ext uri="{BB962C8B-B14F-4D97-AF65-F5344CB8AC3E}">
        <p14:creationId xmlns:p14="http://schemas.microsoft.com/office/powerpoint/2010/main" val="22245311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22</a:t>
            </a:fld>
            <a:endParaRPr lang="it-IT"/>
          </a:p>
        </p:txBody>
      </p:sp>
    </p:spTree>
    <p:extLst>
      <p:ext uri="{BB962C8B-B14F-4D97-AF65-F5344CB8AC3E}">
        <p14:creationId xmlns:p14="http://schemas.microsoft.com/office/powerpoint/2010/main" val="1483119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23</a:t>
            </a:fld>
            <a:endParaRPr lang="it-IT"/>
          </a:p>
        </p:txBody>
      </p:sp>
    </p:spTree>
    <p:extLst>
      <p:ext uri="{BB962C8B-B14F-4D97-AF65-F5344CB8AC3E}">
        <p14:creationId xmlns:p14="http://schemas.microsoft.com/office/powerpoint/2010/main" val="3622610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2</a:t>
            </a:fld>
            <a:endParaRPr lang="it-IT"/>
          </a:p>
        </p:txBody>
      </p:sp>
    </p:spTree>
    <p:extLst>
      <p:ext uri="{BB962C8B-B14F-4D97-AF65-F5344CB8AC3E}">
        <p14:creationId xmlns:p14="http://schemas.microsoft.com/office/powerpoint/2010/main" val="11524412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24</a:t>
            </a:fld>
            <a:endParaRPr lang="it-IT"/>
          </a:p>
        </p:txBody>
      </p:sp>
    </p:spTree>
    <p:extLst>
      <p:ext uri="{BB962C8B-B14F-4D97-AF65-F5344CB8AC3E}">
        <p14:creationId xmlns:p14="http://schemas.microsoft.com/office/powerpoint/2010/main" val="509621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25</a:t>
            </a:fld>
            <a:endParaRPr lang="it-IT"/>
          </a:p>
        </p:txBody>
      </p:sp>
    </p:spTree>
    <p:extLst>
      <p:ext uri="{BB962C8B-B14F-4D97-AF65-F5344CB8AC3E}">
        <p14:creationId xmlns:p14="http://schemas.microsoft.com/office/powerpoint/2010/main" val="2252830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26</a:t>
            </a:fld>
            <a:endParaRPr lang="it-IT"/>
          </a:p>
        </p:txBody>
      </p:sp>
    </p:spTree>
    <p:extLst>
      <p:ext uri="{BB962C8B-B14F-4D97-AF65-F5344CB8AC3E}">
        <p14:creationId xmlns:p14="http://schemas.microsoft.com/office/powerpoint/2010/main" val="4012641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27</a:t>
            </a:fld>
            <a:endParaRPr lang="it-IT"/>
          </a:p>
        </p:txBody>
      </p:sp>
    </p:spTree>
    <p:extLst>
      <p:ext uri="{BB962C8B-B14F-4D97-AF65-F5344CB8AC3E}">
        <p14:creationId xmlns:p14="http://schemas.microsoft.com/office/powerpoint/2010/main" val="17581785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28</a:t>
            </a:fld>
            <a:endParaRPr lang="it-IT"/>
          </a:p>
        </p:txBody>
      </p:sp>
    </p:spTree>
    <p:extLst>
      <p:ext uri="{BB962C8B-B14F-4D97-AF65-F5344CB8AC3E}">
        <p14:creationId xmlns:p14="http://schemas.microsoft.com/office/powerpoint/2010/main" val="22455517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29</a:t>
            </a:fld>
            <a:endParaRPr lang="it-IT"/>
          </a:p>
        </p:txBody>
      </p:sp>
    </p:spTree>
    <p:extLst>
      <p:ext uri="{BB962C8B-B14F-4D97-AF65-F5344CB8AC3E}">
        <p14:creationId xmlns:p14="http://schemas.microsoft.com/office/powerpoint/2010/main" val="942226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30</a:t>
            </a:fld>
            <a:endParaRPr lang="it-IT"/>
          </a:p>
        </p:txBody>
      </p:sp>
    </p:spTree>
    <p:extLst>
      <p:ext uri="{BB962C8B-B14F-4D97-AF65-F5344CB8AC3E}">
        <p14:creationId xmlns:p14="http://schemas.microsoft.com/office/powerpoint/2010/main" val="23238704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32</a:t>
            </a:fld>
            <a:endParaRPr lang="it-IT"/>
          </a:p>
        </p:txBody>
      </p:sp>
    </p:spTree>
    <p:extLst>
      <p:ext uri="{BB962C8B-B14F-4D97-AF65-F5344CB8AC3E}">
        <p14:creationId xmlns:p14="http://schemas.microsoft.com/office/powerpoint/2010/main" val="3088925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34</a:t>
            </a:fld>
            <a:endParaRPr lang="it-IT"/>
          </a:p>
        </p:txBody>
      </p:sp>
    </p:spTree>
    <p:extLst>
      <p:ext uri="{BB962C8B-B14F-4D97-AF65-F5344CB8AC3E}">
        <p14:creationId xmlns:p14="http://schemas.microsoft.com/office/powerpoint/2010/main" val="34738406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36</a:t>
            </a:fld>
            <a:endParaRPr lang="it-IT"/>
          </a:p>
        </p:txBody>
      </p:sp>
    </p:spTree>
    <p:extLst>
      <p:ext uri="{BB962C8B-B14F-4D97-AF65-F5344CB8AC3E}">
        <p14:creationId xmlns:p14="http://schemas.microsoft.com/office/powerpoint/2010/main" val="3208448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3</a:t>
            </a:fld>
            <a:endParaRPr lang="it-IT"/>
          </a:p>
        </p:txBody>
      </p:sp>
    </p:spTree>
    <p:extLst>
      <p:ext uri="{BB962C8B-B14F-4D97-AF65-F5344CB8AC3E}">
        <p14:creationId xmlns:p14="http://schemas.microsoft.com/office/powerpoint/2010/main" val="31239120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37</a:t>
            </a:fld>
            <a:endParaRPr lang="it-IT"/>
          </a:p>
        </p:txBody>
      </p:sp>
    </p:spTree>
    <p:extLst>
      <p:ext uri="{BB962C8B-B14F-4D97-AF65-F5344CB8AC3E}">
        <p14:creationId xmlns:p14="http://schemas.microsoft.com/office/powerpoint/2010/main" val="27070797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38</a:t>
            </a:fld>
            <a:endParaRPr lang="it-IT"/>
          </a:p>
        </p:txBody>
      </p:sp>
    </p:spTree>
    <p:extLst>
      <p:ext uri="{BB962C8B-B14F-4D97-AF65-F5344CB8AC3E}">
        <p14:creationId xmlns:p14="http://schemas.microsoft.com/office/powerpoint/2010/main" val="2504252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39</a:t>
            </a:fld>
            <a:endParaRPr lang="it-IT"/>
          </a:p>
        </p:txBody>
      </p:sp>
    </p:spTree>
    <p:extLst>
      <p:ext uri="{BB962C8B-B14F-4D97-AF65-F5344CB8AC3E}">
        <p14:creationId xmlns:p14="http://schemas.microsoft.com/office/powerpoint/2010/main" val="31949867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41</a:t>
            </a:fld>
            <a:endParaRPr lang="it-IT"/>
          </a:p>
        </p:txBody>
      </p:sp>
    </p:spTree>
    <p:extLst>
      <p:ext uri="{BB962C8B-B14F-4D97-AF65-F5344CB8AC3E}">
        <p14:creationId xmlns:p14="http://schemas.microsoft.com/office/powerpoint/2010/main" val="40084252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42</a:t>
            </a:fld>
            <a:endParaRPr lang="it-IT"/>
          </a:p>
        </p:txBody>
      </p:sp>
    </p:spTree>
    <p:extLst>
      <p:ext uri="{BB962C8B-B14F-4D97-AF65-F5344CB8AC3E}">
        <p14:creationId xmlns:p14="http://schemas.microsoft.com/office/powerpoint/2010/main" val="340056760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43</a:t>
            </a:fld>
            <a:endParaRPr lang="it-IT"/>
          </a:p>
        </p:txBody>
      </p:sp>
    </p:spTree>
    <p:extLst>
      <p:ext uri="{BB962C8B-B14F-4D97-AF65-F5344CB8AC3E}">
        <p14:creationId xmlns:p14="http://schemas.microsoft.com/office/powerpoint/2010/main" val="5376718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44</a:t>
            </a:fld>
            <a:endParaRPr lang="it-IT"/>
          </a:p>
        </p:txBody>
      </p:sp>
    </p:spTree>
    <p:extLst>
      <p:ext uri="{BB962C8B-B14F-4D97-AF65-F5344CB8AC3E}">
        <p14:creationId xmlns:p14="http://schemas.microsoft.com/office/powerpoint/2010/main" val="36151295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45</a:t>
            </a:fld>
            <a:endParaRPr lang="it-IT"/>
          </a:p>
        </p:txBody>
      </p:sp>
    </p:spTree>
    <p:extLst>
      <p:ext uri="{BB962C8B-B14F-4D97-AF65-F5344CB8AC3E}">
        <p14:creationId xmlns:p14="http://schemas.microsoft.com/office/powerpoint/2010/main" val="1019908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46</a:t>
            </a:fld>
            <a:endParaRPr lang="it-IT"/>
          </a:p>
        </p:txBody>
      </p:sp>
    </p:spTree>
    <p:extLst>
      <p:ext uri="{BB962C8B-B14F-4D97-AF65-F5344CB8AC3E}">
        <p14:creationId xmlns:p14="http://schemas.microsoft.com/office/powerpoint/2010/main" val="29236800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47</a:t>
            </a:fld>
            <a:endParaRPr lang="it-IT"/>
          </a:p>
        </p:txBody>
      </p:sp>
    </p:spTree>
    <p:extLst>
      <p:ext uri="{BB962C8B-B14F-4D97-AF65-F5344CB8AC3E}">
        <p14:creationId xmlns:p14="http://schemas.microsoft.com/office/powerpoint/2010/main" val="3332485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6</a:t>
            </a:fld>
            <a:endParaRPr lang="it-IT"/>
          </a:p>
        </p:txBody>
      </p:sp>
    </p:spTree>
    <p:extLst>
      <p:ext uri="{BB962C8B-B14F-4D97-AF65-F5344CB8AC3E}">
        <p14:creationId xmlns:p14="http://schemas.microsoft.com/office/powerpoint/2010/main" val="3340011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48</a:t>
            </a:fld>
            <a:endParaRPr lang="it-IT"/>
          </a:p>
        </p:txBody>
      </p:sp>
    </p:spTree>
    <p:extLst>
      <p:ext uri="{BB962C8B-B14F-4D97-AF65-F5344CB8AC3E}">
        <p14:creationId xmlns:p14="http://schemas.microsoft.com/office/powerpoint/2010/main" val="42000974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49</a:t>
            </a:fld>
            <a:endParaRPr lang="it-IT"/>
          </a:p>
        </p:txBody>
      </p:sp>
    </p:spTree>
    <p:extLst>
      <p:ext uri="{BB962C8B-B14F-4D97-AF65-F5344CB8AC3E}">
        <p14:creationId xmlns:p14="http://schemas.microsoft.com/office/powerpoint/2010/main" val="18682053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50</a:t>
            </a:fld>
            <a:endParaRPr lang="it-IT"/>
          </a:p>
        </p:txBody>
      </p:sp>
    </p:spTree>
    <p:extLst>
      <p:ext uri="{BB962C8B-B14F-4D97-AF65-F5344CB8AC3E}">
        <p14:creationId xmlns:p14="http://schemas.microsoft.com/office/powerpoint/2010/main" val="17219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51</a:t>
            </a:fld>
            <a:endParaRPr lang="it-IT"/>
          </a:p>
        </p:txBody>
      </p:sp>
    </p:spTree>
    <p:extLst>
      <p:ext uri="{BB962C8B-B14F-4D97-AF65-F5344CB8AC3E}">
        <p14:creationId xmlns:p14="http://schemas.microsoft.com/office/powerpoint/2010/main" val="275019840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52</a:t>
            </a:fld>
            <a:endParaRPr lang="it-IT"/>
          </a:p>
        </p:txBody>
      </p:sp>
    </p:spTree>
    <p:extLst>
      <p:ext uri="{BB962C8B-B14F-4D97-AF65-F5344CB8AC3E}">
        <p14:creationId xmlns:p14="http://schemas.microsoft.com/office/powerpoint/2010/main" val="26833489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53</a:t>
            </a:fld>
            <a:endParaRPr lang="it-IT"/>
          </a:p>
        </p:txBody>
      </p:sp>
    </p:spTree>
    <p:extLst>
      <p:ext uri="{BB962C8B-B14F-4D97-AF65-F5344CB8AC3E}">
        <p14:creationId xmlns:p14="http://schemas.microsoft.com/office/powerpoint/2010/main" val="42513513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54</a:t>
            </a:fld>
            <a:endParaRPr lang="it-IT"/>
          </a:p>
        </p:txBody>
      </p:sp>
    </p:spTree>
    <p:extLst>
      <p:ext uri="{BB962C8B-B14F-4D97-AF65-F5344CB8AC3E}">
        <p14:creationId xmlns:p14="http://schemas.microsoft.com/office/powerpoint/2010/main" val="33170535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55</a:t>
            </a:fld>
            <a:endParaRPr lang="it-IT"/>
          </a:p>
        </p:txBody>
      </p:sp>
    </p:spTree>
    <p:extLst>
      <p:ext uri="{BB962C8B-B14F-4D97-AF65-F5344CB8AC3E}">
        <p14:creationId xmlns:p14="http://schemas.microsoft.com/office/powerpoint/2010/main" val="35379942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56</a:t>
            </a:fld>
            <a:endParaRPr lang="it-IT"/>
          </a:p>
        </p:txBody>
      </p:sp>
    </p:spTree>
    <p:extLst>
      <p:ext uri="{BB962C8B-B14F-4D97-AF65-F5344CB8AC3E}">
        <p14:creationId xmlns:p14="http://schemas.microsoft.com/office/powerpoint/2010/main" val="393378327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57</a:t>
            </a:fld>
            <a:endParaRPr lang="it-IT"/>
          </a:p>
        </p:txBody>
      </p:sp>
    </p:spTree>
    <p:extLst>
      <p:ext uri="{BB962C8B-B14F-4D97-AF65-F5344CB8AC3E}">
        <p14:creationId xmlns:p14="http://schemas.microsoft.com/office/powerpoint/2010/main" val="6695172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9</a:t>
            </a:fld>
            <a:endParaRPr lang="it-IT"/>
          </a:p>
        </p:txBody>
      </p:sp>
    </p:spTree>
    <p:extLst>
      <p:ext uri="{BB962C8B-B14F-4D97-AF65-F5344CB8AC3E}">
        <p14:creationId xmlns:p14="http://schemas.microsoft.com/office/powerpoint/2010/main" val="13452978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58</a:t>
            </a:fld>
            <a:endParaRPr lang="it-IT"/>
          </a:p>
        </p:txBody>
      </p:sp>
    </p:spTree>
    <p:extLst>
      <p:ext uri="{BB962C8B-B14F-4D97-AF65-F5344CB8AC3E}">
        <p14:creationId xmlns:p14="http://schemas.microsoft.com/office/powerpoint/2010/main" val="73509221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59</a:t>
            </a:fld>
            <a:endParaRPr lang="it-IT"/>
          </a:p>
        </p:txBody>
      </p:sp>
    </p:spTree>
    <p:extLst>
      <p:ext uri="{BB962C8B-B14F-4D97-AF65-F5344CB8AC3E}">
        <p14:creationId xmlns:p14="http://schemas.microsoft.com/office/powerpoint/2010/main" val="256963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60</a:t>
            </a:fld>
            <a:endParaRPr lang="it-IT"/>
          </a:p>
        </p:txBody>
      </p:sp>
    </p:spTree>
    <p:extLst>
      <p:ext uri="{BB962C8B-B14F-4D97-AF65-F5344CB8AC3E}">
        <p14:creationId xmlns:p14="http://schemas.microsoft.com/office/powerpoint/2010/main" val="7582536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61</a:t>
            </a:fld>
            <a:endParaRPr lang="it-IT"/>
          </a:p>
        </p:txBody>
      </p:sp>
    </p:spTree>
    <p:extLst>
      <p:ext uri="{BB962C8B-B14F-4D97-AF65-F5344CB8AC3E}">
        <p14:creationId xmlns:p14="http://schemas.microsoft.com/office/powerpoint/2010/main" val="29971207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63</a:t>
            </a:fld>
            <a:endParaRPr lang="it-IT"/>
          </a:p>
        </p:txBody>
      </p:sp>
    </p:spTree>
    <p:extLst>
      <p:ext uri="{BB962C8B-B14F-4D97-AF65-F5344CB8AC3E}">
        <p14:creationId xmlns:p14="http://schemas.microsoft.com/office/powerpoint/2010/main" val="242546186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64</a:t>
            </a:fld>
            <a:endParaRPr lang="it-IT"/>
          </a:p>
        </p:txBody>
      </p:sp>
    </p:spTree>
    <p:extLst>
      <p:ext uri="{BB962C8B-B14F-4D97-AF65-F5344CB8AC3E}">
        <p14:creationId xmlns:p14="http://schemas.microsoft.com/office/powerpoint/2010/main" val="31290116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65</a:t>
            </a:fld>
            <a:endParaRPr lang="it-IT"/>
          </a:p>
        </p:txBody>
      </p:sp>
    </p:spTree>
    <p:extLst>
      <p:ext uri="{BB962C8B-B14F-4D97-AF65-F5344CB8AC3E}">
        <p14:creationId xmlns:p14="http://schemas.microsoft.com/office/powerpoint/2010/main" val="284158512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66</a:t>
            </a:fld>
            <a:endParaRPr lang="it-IT"/>
          </a:p>
        </p:txBody>
      </p:sp>
    </p:spTree>
    <p:extLst>
      <p:ext uri="{BB962C8B-B14F-4D97-AF65-F5344CB8AC3E}">
        <p14:creationId xmlns:p14="http://schemas.microsoft.com/office/powerpoint/2010/main" val="3623311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67</a:t>
            </a:fld>
            <a:endParaRPr lang="it-IT"/>
          </a:p>
        </p:txBody>
      </p:sp>
    </p:spTree>
    <p:extLst>
      <p:ext uri="{BB962C8B-B14F-4D97-AF65-F5344CB8AC3E}">
        <p14:creationId xmlns:p14="http://schemas.microsoft.com/office/powerpoint/2010/main" val="10867863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68</a:t>
            </a:fld>
            <a:endParaRPr lang="it-IT"/>
          </a:p>
        </p:txBody>
      </p:sp>
    </p:spTree>
    <p:extLst>
      <p:ext uri="{BB962C8B-B14F-4D97-AF65-F5344CB8AC3E}">
        <p14:creationId xmlns:p14="http://schemas.microsoft.com/office/powerpoint/2010/main" val="641454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10</a:t>
            </a:fld>
            <a:endParaRPr lang="it-IT"/>
          </a:p>
        </p:txBody>
      </p:sp>
    </p:spTree>
    <p:extLst>
      <p:ext uri="{BB962C8B-B14F-4D97-AF65-F5344CB8AC3E}">
        <p14:creationId xmlns:p14="http://schemas.microsoft.com/office/powerpoint/2010/main" val="267371720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69</a:t>
            </a:fld>
            <a:endParaRPr lang="it-IT"/>
          </a:p>
        </p:txBody>
      </p:sp>
    </p:spTree>
    <p:extLst>
      <p:ext uri="{BB962C8B-B14F-4D97-AF65-F5344CB8AC3E}">
        <p14:creationId xmlns:p14="http://schemas.microsoft.com/office/powerpoint/2010/main" val="42134544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70</a:t>
            </a:fld>
            <a:endParaRPr lang="it-IT"/>
          </a:p>
        </p:txBody>
      </p:sp>
    </p:spTree>
    <p:extLst>
      <p:ext uri="{BB962C8B-B14F-4D97-AF65-F5344CB8AC3E}">
        <p14:creationId xmlns:p14="http://schemas.microsoft.com/office/powerpoint/2010/main" val="247347094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71</a:t>
            </a:fld>
            <a:endParaRPr lang="it-IT"/>
          </a:p>
        </p:txBody>
      </p:sp>
    </p:spTree>
    <p:extLst>
      <p:ext uri="{BB962C8B-B14F-4D97-AF65-F5344CB8AC3E}">
        <p14:creationId xmlns:p14="http://schemas.microsoft.com/office/powerpoint/2010/main" val="9752078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72</a:t>
            </a:fld>
            <a:endParaRPr lang="it-IT"/>
          </a:p>
        </p:txBody>
      </p:sp>
    </p:spTree>
    <p:extLst>
      <p:ext uri="{BB962C8B-B14F-4D97-AF65-F5344CB8AC3E}">
        <p14:creationId xmlns:p14="http://schemas.microsoft.com/office/powerpoint/2010/main" val="152340643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73</a:t>
            </a:fld>
            <a:endParaRPr lang="it-IT"/>
          </a:p>
        </p:txBody>
      </p:sp>
    </p:spTree>
    <p:extLst>
      <p:ext uri="{BB962C8B-B14F-4D97-AF65-F5344CB8AC3E}">
        <p14:creationId xmlns:p14="http://schemas.microsoft.com/office/powerpoint/2010/main" val="343139494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74</a:t>
            </a:fld>
            <a:endParaRPr lang="it-IT"/>
          </a:p>
        </p:txBody>
      </p:sp>
    </p:spTree>
    <p:extLst>
      <p:ext uri="{BB962C8B-B14F-4D97-AF65-F5344CB8AC3E}">
        <p14:creationId xmlns:p14="http://schemas.microsoft.com/office/powerpoint/2010/main" val="418883120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75</a:t>
            </a:fld>
            <a:endParaRPr lang="it-IT"/>
          </a:p>
        </p:txBody>
      </p:sp>
    </p:spTree>
    <p:extLst>
      <p:ext uri="{BB962C8B-B14F-4D97-AF65-F5344CB8AC3E}">
        <p14:creationId xmlns:p14="http://schemas.microsoft.com/office/powerpoint/2010/main" val="28743955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76</a:t>
            </a:fld>
            <a:endParaRPr lang="it-IT"/>
          </a:p>
        </p:txBody>
      </p:sp>
    </p:spTree>
    <p:extLst>
      <p:ext uri="{BB962C8B-B14F-4D97-AF65-F5344CB8AC3E}">
        <p14:creationId xmlns:p14="http://schemas.microsoft.com/office/powerpoint/2010/main" val="4020339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11</a:t>
            </a:fld>
            <a:endParaRPr lang="it-IT"/>
          </a:p>
        </p:txBody>
      </p:sp>
    </p:spTree>
    <p:extLst>
      <p:ext uri="{BB962C8B-B14F-4D97-AF65-F5344CB8AC3E}">
        <p14:creationId xmlns:p14="http://schemas.microsoft.com/office/powerpoint/2010/main" val="13478742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12</a:t>
            </a:fld>
            <a:endParaRPr lang="it-IT"/>
          </a:p>
        </p:txBody>
      </p:sp>
    </p:spTree>
    <p:extLst>
      <p:ext uri="{BB962C8B-B14F-4D97-AF65-F5344CB8AC3E}">
        <p14:creationId xmlns:p14="http://schemas.microsoft.com/office/powerpoint/2010/main" val="27872971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rtlCol="0"/>
          <a:lstStyle/>
          <a:p>
            <a:pPr rtl="0"/>
            <a:endParaRPr lang="it-IT"/>
          </a:p>
        </p:txBody>
      </p:sp>
      <p:sp>
        <p:nvSpPr>
          <p:cNvPr id="4" name="Segnaposto numero diapositiva 3"/>
          <p:cNvSpPr>
            <a:spLocks noGrp="1"/>
          </p:cNvSpPr>
          <p:nvPr>
            <p:ph type="sldNum" sz="quarter" idx="5"/>
          </p:nvPr>
        </p:nvSpPr>
        <p:spPr/>
        <p:txBody>
          <a:bodyPr rtlCol="0"/>
          <a:lstStyle/>
          <a:p>
            <a:pPr rtl="0"/>
            <a:fld id="{168375C1-7C5C-42A2-80F2-05631BB3764E}" type="slidenum">
              <a:rPr lang="it-IT" smtClean="0"/>
              <a:t>13</a:t>
            </a:fld>
            <a:endParaRPr lang="it-IT"/>
          </a:p>
        </p:txBody>
      </p:sp>
    </p:spTree>
    <p:extLst>
      <p:ext uri="{BB962C8B-B14F-4D97-AF65-F5344CB8AC3E}">
        <p14:creationId xmlns:p14="http://schemas.microsoft.com/office/powerpoint/2010/main" val="2214914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con immagine">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0" name="Segnaposto immagine 9">
            <a:extLst>
              <a:ext uri="{FF2B5EF4-FFF2-40B4-BE49-F238E27FC236}">
                <a16:creationId xmlns:a16="http://schemas.microsoft.com/office/drawing/2014/main" id="{16977C32-6781-4E43-B083-CC319C1A2BE1}"/>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rIns="1044000" rtlCol="0" anchor="ctr"/>
          <a:lstStyle>
            <a:lvl1pPr marL="0" indent="0" algn="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it-IT" noProof="0"/>
              <a:t>Inserire o trascinare la foto qui </a:t>
            </a:r>
          </a:p>
        </p:txBody>
      </p:sp>
      <p:sp>
        <p:nvSpPr>
          <p:cNvPr id="13" name="Rettangolo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it-IT" noProof="0"/>
              <a:t>Fare clic per modificare lo stile del titolo</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6" name="Rettangolo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Rettangolo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2937700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pzione numeri grandi 1">
    <p:spTree>
      <p:nvGrpSpPr>
        <p:cNvPr id="1" name=""/>
        <p:cNvGrpSpPr/>
        <p:nvPr/>
      </p:nvGrpSpPr>
      <p:grpSpPr>
        <a:xfrm>
          <a:off x="0" y="0"/>
          <a:ext cx="0" cy="0"/>
          <a:chOff x="0" y="0"/>
          <a:chExt cx="0" cy="0"/>
        </a:xfrm>
      </p:grpSpPr>
      <p:sp>
        <p:nvSpPr>
          <p:cNvPr id="14" name="Segnaposto contenuto 2">
            <a:extLst>
              <a:ext uri="{FF2B5EF4-FFF2-40B4-BE49-F238E27FC236}">
                <a16:creationId xmlns:a16="http://schemas.microsoft.com/office/drawing/2014/main" id="{C4908609-0EC4-4718-AC46-A50BB2DA333E}"/>
              </a:ext>
            </a:extLst>
          </p:cNvPr>
          <p:cNvSpPr>
            <a:spLocks noGrp="1"/>
          </p:cNvSpPr>
          <p:nvPr>
            <p:ph sz="half" idx="29" hasCustomPrompt="1"/>
          </p:nvPr>
        </p:nvSpPr>
        <p:spPr>
          <a:xfrm>
            <a:off x="1790100" y="2701131"/>
            <a:ext cx="4113900" cy="282813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5" name="Segnaposto contenuto 3">
            <a:extLst>
              <a:ext uri="{FF2B5EF4-FFF2-40B4-BE49-F238E27FC236}">
                <a16:creationId xmlns:a16="http://schemas.microsoft.com/office/drawing/2014/main" id="{C61EBC7C-80CF-489F-86B3-5894908189E4}"/>
              </a:ext>
            </a:extLst>
          </p:cNvPr>
          <p:cNvSpPr>
            <a:spLocks noGrp="1"/>
          </p:cNvSpPr>
          <p:nvPr>
            <p:ph sz="half" idx="2" hasCustomPrompt="1"/>
          </p:nvPr>
        </p:nvSpPr>
        <p:spPr>
          <a:xfrm>
            <a:off x="7658100" y="2701131"/>
            <a:ext cx="4113900" cy="282813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1" name="Segnaposto tes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1793079" y="1728000"/>
            <a:ext cx="4122920" cy="735800"/>
          </a:xfrm>
          <a:noFill/>
        </p:spPr>
        <p:txBody>
          <a:bodyPr rtlCol="0" anchor="t"/>
          <a:lstStyle>
            <a:lvl1pPr marL="0" indent="0" algn="l">
              <a:buNone/>
              <a:defRPr sz="5400">
                <a:solidFill>
                  <a:schemeClr val="accent1"/>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1</a:t>
            </a:r>
          </a:p>
        </p:txBody>
      </p:sp>
      <p:sp>
        <p:nvSpPr>
          <p:cNvPr id="5" name="Segnaposto testo 4">
            <a:extLst>
              <a:ext uri="{FF2B5EF4-FFF2-40B4-BE49-F238E27FC236}">
                <a16:creationId xmlns:a16="http://schemas.microsoft.com/office/drawing/2014/main" id="{867F0EAC-0FF4-447C-8EE4-2B107165DF3F}"/>
              </a:ext>
            </a:extLst>
          </p:cNvPr>
          <p:cNvSpPr>
            <a:spLocks noGrp="1"/>
          </p:cNvSpPr>
          <p:nvPr>
            <p:ph type="body" sz="quarter" idx="30" hasCustomPrompt="1"/>
          </p:nvPr>
        </p:nvSpPr>
        <p:spPr>
          <a:xfrm>
            <a:off x="7655762" y="1722438"/>
            <a:ext cx="4104437" cy="735749"/>
          </a:xfrm>
        </p:spPr>
        <p:txBody>
          <a:bodyPr rtlCol="0" anchor="t"/>
          <a:lstStyle>
            <a:lvl1pPr marL="0" indent="0">
              <a:buNone/>
              <a:defRPr sz="5400">
                <a:solidFill>
                  <a:schemeClr val="accent4"/>
                </a:solidFill>
                <a:latin typeface="+mj-lt"/>
              </a:defRPr>
            </a:lvl1pPr>
          </a:lstStyle>
          <a:p>
            <a:pPr lvl="0" rtl="0"/>
            <a:r>
              <a:rPr lang="it-IT" noProof="0"/>
              <a:t>2</a:t>
            </a:r>
          </a:p>
        </p:txBody>
      </p:sp>
      <p:sp>
        <p:nvSpPr>
          <p:cNvPr id="16" name="Segnaposto testo 5">
            <a:extLst>
              <a:ext uri="{FF2B5EF4-FFF2-40B4-BE49-F238E27FC236}">
                <a16:creationId xmlns:a16="http://schemas.microsoft.com/office/drawing/2014/main" id="{DED90C13-8D49-4652-B68A-A0B5084BB4D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4175959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zione numeri grandi 2">
    <p:spTree>
      <p:nvGrpSpPr>
        <p:cNvPr id="1" name=""/>
        <p:cNvGrpSpPr/>
        <p:nvPr/>
      </p:nvGrpSpPr>
      <p:grpSpPr>
        <a:xfrm>
          <a:off x="0" y="0"/>
          <a:ext cx="0" cy="0"/>
          <a:chOff x="0" y="0"/>
          <a:chExt cx="0" cy="0"/>
        </a:xfrm>
      </p:grpSpPr>
      <p:sp>
        <p:nvSpPr>
          <p:cNvPr id="11" name="Segnaposto testo 3">
            <a:extLst>
              <a:ext uri="{FF2B5EF4-FFF2-40B4-BE49-F238E27FC236}">
                <a16:creationId xmlns:a16="http://schemas.microsoft.com/office/drawing/2014/main" id="{CF5069B8-93E6-456E-B02B-1FD5F3B8D72A}"/>
              </a:ext>
            </a:extLst>
          </p:cNvPr>
          <p:cNvSpPr>
            <a:spLocks noGrp="1"/>
          </p:cNvSpPr>
          <p:nvPr>
            <p:ph type="body" sz="quarter" idx="27" hasCustomPrompt="1"/>
          </p:nvPr>
        </p:nvSpPr>
        <p:spPr>
          <a:xfrm>
            <a:off x="890706" y="1593150"/>
            <a:ext cx="4348065" cy="4348065"/>
          </a:xfrm>
          <a:prstGeom prst="ellipse">
            <a:avLst/>
          </a:prstGeom>
          <a:solidFill>
            <a:schemeClr val="tx1">
              <a:alpha val="10000"/>
            </a:schemeClr>
          </a:solidFill>
        </p:spPr>
        <p:txBody>
          <a:bodyPr rtlCol="0" anchor="ctr"/>
          <a:lstStyle>
            <a:lvl1pPr marL="0" indent="0" algn="ctr">
              <a:buNone/>
              <a:defRPr sz="18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Intestazione sezione</a:t>
            </a:r>
          </a:p>
        </p:txBody>
      </p:sp>
      <p:sp>
        <p:nvSpPr>
          <p:cNvPr id="12" name="Segnaposto testo 9">
            <a:extLst>
              <a:ext uri="{FF2B5EF4-FFF2-40B4-BE49-F238E27FC236}">
                <a16:creationId xmlns:a16="http://schemas.microsoft.com/office/drawing/2014/main" id="{C15F42E2-EE95-4479-80E9-94A75E9D6E98}"/>
              </a:ext>
            </a:extLst>
          </p:cNvPr>
          <p:cNvSpPr>
            <a:spLocks noGrp="1"/>
          </p:cNvSpPr>
          <p:nvPr>
            <p:ph type="body" sz="quarter" idx="28" hasCustomPrompt="1"/>
          </p:nvPr>
        </p:nvSpPr>
        <p:spPr>
          <a:xfrm>
            <a:off x="4739330" y="1767887"/>
            <a:ext cx="3998591" cy="3998591"/>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it-IT" noProof="0"/>
              <a:t>Intestazione sezione</a:t>
            </a:r>
          </a:p>
        </p:txBody>
      </p:sp>
      <p:sp>
        <p:nvSpPr>
          <p:cNvPr id="9" name="Segnaposto testo 9">
            <a:extLst>
              <a:ext uri="{FF2B5EF4-FFF2-40B4-BE49-F238E27FC236}">
                <a16:creationId xmlns:a16="http://schemas.microsoft.com/office/drawing/2014/main" id="{4059823C-F505-4D2A-854E-5144BD58A767}"/>
              </a:ext>
            </a:extLst>
          </p:cNvPr>
          <p:cNvSpPr>
            <a:spLocks noGrp="1"/>
          </p:cNvSpPr>
          <p:nvPr>
            <p:ph type="body" sz="quarter" idx="29" hasCustomPrompt="1"/>
          </p:nvPr>
        </p:nvSpPr>
        <p:spPr>
          <a:xfrm>
            <a:off x="8238481" y="2207063"/>
            <a:ext cx="3120238" cy="3120238"/>
          </a:xfrm>
          <a:prstGeom prst="ellipse">
            <a:avLst/>
          </a:prstGeom>
          <a:solidFill>
            <a:schemeClr val="tx1">
              <a:alpha val="10000"/>
            </a:schemeClr>
          </a:solidFill>
        </p:spPr>
        <p:txBody>
          <a:bodyPr vert="horz" lIns="0" tIns="0" rIns="0" bIns="0" rtlCol="0" anchor="ctr">
            <a:noAutofit/>
          </a:bodyPr>
          <a:lstStyle>
            <a:lvl1pPr marL="0" indent="0" algn="ctr">
              <a:buNone/>
              <a:defRPr lang="en-ZA" sz="1800" dirty="0">
                <a:solidFill>
                  <a:schemeClr val="tx1">
                    <a:lumMod val="75000"/>
                    <a:lumOff val="25000"/>
                  </a:schemeClr>
                </a:solidFill>
              </a:defRPr>
            </a:lvl1pPr>
          </a:lstStyle>
          <a:p>
            <a:pPr marL="266700" lvl="0" indent="-266700" algn="ctr" rtl="0"/>
            <a:r>
              <a:rPr lang="it-IT" noProof="0"/>
              <a:t>Intestazione sezione</a:t>
            </a:r>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0" name="Segnaposto testo 3">
            <a:extLst>
              <a:ext uri="{FF2B5EF4-FFF2-40B4-BE49-F238E27FC236}">
                <a16:creationId xmlns:a16="http://schemas.microsoft.com/office/drawing/2014/main" id="{B30FA196-A035-4908-BA51-B769293255A9}"/>
              </a:ext>
            </a:extLst>
          </p:cNvPr>
          <p:cNvSpPr>
            <a:spLocks noGrp="1"/>
          </p:cNvSpPr>
          <p:nvPr>
            <p:ph type="body" sz="quarter" idx="30" hasCustomPrompt="1"/>
          </p:nvPr>
        </p:nvSpPr>
        <p:spPr>
          <a:xfrm>
            <a:off x="1658929" y="2205688"/>
            <a:ext cx="2811618" cy="1440000"/>
          </a:xfrm>
          <a:prstGeom prst="rect">
            <a:avLst/>
          </a:prstGeom>
          <a:noFill/>
        </p:spPr>
        <p:txBody>
          <a:bodyPr rtlCol="0" anchor="b"/>
          <a:lstStyle>
            <a:lvl1pPr marL="0" indent="0" algn="ctr">
              <a:spcBef>
                <a:spcPts val="0"/>
              </a:spcBef>
              <a:spcAft>
                <a:spcPts val="0"/>
              </a:spcAft>
              <a:buNone/>
              <a:defRPr sz="6600">
                <a:solidFill>
                  <a:schemeClr val="tx1">
                    <a:lumMod val="75000"/>
                    <a:lumOff val="25000"/>
                  </a:schemeClr>
                </a:solidFill>
                <a:latin typeface="+mj-lt"/>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1</a:t>
            </a:r>
          </a:p>
        </p:txBody>
      </p:sp>
      <p:sp>
        <p:nvSpPr>
          <p:cNvPr id="13" name="Segnaposto testo 9">
            <a:extLst>
              <a:ext uri="{FF2B5EF4-FFF2-40B4-BE49-F238E27FC236}">
                <a16:creationId xmlns:a16="http://schemas.microsoft.com/office/drawing/2014/main" id="{38F1EEC3-A74E-4124-95F3-D8A27EA3DDFC}"/>
              </a:ext>
            </a:extLst>
          </p:cNvPr>
          <p:cNvSpPr>
            <a:spLocks noGrp="1"/>
          </p:cNvSpPr>
          <p:nvPr>
            <p:ph type="body" sz="quarter" idx="31" hasCustomPrompt="1"/>
          </p:nvPr>
        </p:nvSpPr>
        <p:spPr>
          <a:xfrm>
            <a:off x="5332816"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it-IT" noProof="0"/>
              <a:t>2</a:t>
            </a:r>
          </a:p>
        </p:txBody>
      </p:sp>
      <p:sp>
        <p:nvSpPr>
          <p:cNvPr id="14" name="Segnaposto testo 9">
            <a:extLst>
              <a:ext uri="{FF2B5EF4-FFF2-40B4-BE49-F238E27FC236}">
                <a16:creationId xmlns:a16="http://schemas.microsoft.com/office/drawing/2014/main" id="{744F95B1-3E5D-46C4-846F-01E3035D1A72}"/>
              </a:ext>
            </a:extLst>
          </p:cNvPr>
          <p:cNvSpPr>
            <a:spLocks noGrp="1"/>
          </p:cNvSpPr>
          <p:nvPr>
            <p:ph type="body" sz="quarter" idx="32" hasCustomPrompt="1"/>
          </p:nvPr>
        </p:nvSpPr>
        <p:spPr>
          <a:xfrm>
            <a:off x="8547101"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dirty="0">
                <a:solidFill>
                  <a:schemeClr val="tx1">
                    <a:lumMod val="75000"/>
                    <a:lumOff val="25000"/>
                  </a:schemeClr>
                </a:solidFill>
                <a:latin typeface="+mj-lt"/>
              </a:defRPr>
            </a:lvl1pPr>
          </a:lstStyle>
          <a:p>
            <a:pPr marL="266700" lvl="0" indent="-266700" algn="ctr" rtl="0"/>
            <a:r>
              <a:rPr lang="it-IT" noProof="0"/>
              <a:t>3</a:t>
            </a:r>
          </a:p>
        </p:txBody>
      </p:sp>
      <p:sp>
        <p:nvSpPr>
          <p:cNvPr id="16" name="Segnaposto contenuto 3">
            <a:extLst>
              <a:ext uri="{FF2B5EF4-FFF2-40B4-BE49-F238E27FC236}">
                <a16:creationId xmlns:a16="http://schemas.microsoft.com/office/drawing/2014/main" id="{39CDA933-12B5-44CD-BD16-C9589DE755EE}"/>
              </a:ext>
            </a:extLst>
          </p:cNvPr>
          <p:cNvSpPr>
            <a:spLocks noGrp="1"/>
          </p:cNvSpPr>
          <p:nvPr>
            <p:ph sz="half" idx="2" hasCustomPrompt="1"/>
          </p:nvPr>
        </p:nvSpPr>
        <p:spPr>
          <a:xfrm>
            <a:off x="2074738"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17" name="Segnaposto testo 5">
            <a:extLst>
              <a:ext uri="{FF2B5EF4-FFF2-40B4-BE49-F238E27FC236}">
                <a16:creationId xmlns:a16="http://schemas.microsoft.com/office/drawing/2014/main" id="{9751FCE0-5FA8-4E25-A4E7-8B2901F69491}"/>
              </a:ext>
            </a:extLst>
          </p:cNvPr>
          <p:cNvSpPr>
            <a:spLocks noGrp="1"/>
          </p:cNvSpPr>
          <p:nvPr>
            <p:ph type="body" sz="quarter" idx="12" hasCustomPrompt="1"/>
          </p:nvPr>
        </p:nvSpPr>
        <p:spPr>
          <a:xfrm>
            <a:off x="5748625"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18" name="Segnaposto testo 9">
            <a:extLst>
              <a:ext uri="{FF2B5EF4-FFF2-40B4-BE49-F238E27FC236}">
                <a16:creationId xmlns:a16="http://schemas.microsoft.com/office/drawing/2014/main" id="{0D97BC04-5B6C-4CFD-8184-7637C9A8F8E4}"/>
              </a:ext>
            </a:extLst>
          </p:cNvPr>
          <p:cNvSpPr>
            <a:spLocks noGrp="1"/>
          </p:cNvSpPr>
          <p:nvPr>
            <p:ph type="body" sz="quarter" idx="13" hasCustomPrompt="1"/>
          </p:nvPr>
        </p:nvSpPr>
        <p:spPr>
          <a:xfrm>
            <a:off x="8808600" y="4243333"/>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22" name="Segnaposto testo 5">
            <a:extLst>
              <a:ext uri="{FF2B5EF4-FFF2-40B4-BE49-F238E27FC236}">
                <a16:creationId xmlns:a16="http://schemas.microsoft.com/office/drawing/2014/main" id="{E7A8CB18-EF35-4644-9DDB-02D8B65EA55E}"/>
              </a:ext>
            </a:extLst>
          </p:cNvPr>
          <p:cNvSpPr>
            <a:spLocks noGrp="1"/>
          </p:cNvSpPr>
          <p:nvPr>
            <p:ph type="body" sz="quarter" idx="33"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3897170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azio di mercato">
    <p:spTree>
      <p:nvGrpSpPr>
        <p:cNvPr id="1" name=""/>
        <p:cNvGrpSpPr/>
        <p:nvPr/>
      </p:nvGrpSpPr>
      <p:grpSpPr>
        <a:xfrm>
          <a:off x="0" y="0"/>
          <a:ext cx="0" cy="0"/>
          <a:chOff x="0" y="0"/>
          <a:chExt cx="0" cy="0"/>
        </a:xfrm>
      </p:grpSpPr>
      <p:cxnSp>
        <p:nvCxnSpPr>
          <p:cNvPr id="4" name="Connettore diritto 3">
            <a:extLst>
              <a:ext uri="{FF2B5EF4-FFF2-40B4-BE49-F238E27FC236}">
                <a16:creationId xmlns:a16="http://schemas.microsoft.com/office/drawing/2014/main" id="{2436FA5D-088F-4BDE-ABD2-A640A8610900}"/>
              </a:ext>
            </a:extLst>
          </p:cNvPr>
          <p:cNvCxnSpPr/>
          <p:nvPr userDrawn="1"/>
        </p:nvCxnSpPr>
        <p:spPr>
          <a:xfrm>
            <a:off x="6096000" y="1319756"/>
            <a:ext cx="0" cy="461010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itolo 1">
            <a:extLst>
              <a:ext uri="{FF2B5EF4-FFF2-40B4-BE49-F238E27FC236}">
                <a16:creationId xmlns:a16="http://schemas.microsoft.com/office/drawing/2014/main" id="{7EF5211B-014A-4E6E-98C7-FDAF7855316F}"/>
              </a:ext>
            </a:extLst>
          </p:cNvPr>
          <p:cNvSpPr>
            <a:spLocks noGrp="1"/>
          </p:cNvSpPr>
          <p:nvPr>
            <p:ph type="title"/>
          </p:nvPr>
        </p:nvSpPr>
        <p:spPr>
          <a:xfrm>
            <a:off x="432000" y="432000"/>
            <a:ext cx="11340000" cy="432000"/>
          </a:xfrm>
        </p:spPr>
        <p:txBody>
          <a:bodyPr rtlCol="0"/>
          <a:lstStyle/>
          <a:p>
            <a:pPr rtl="0"/>
            <a:r>
              <a:rPr lang="it-IT" noProof="0"/>
              <a:t>Fare clic per modificare lo stile del titolo</a:t>
            </a:r>
          </a:p>
        </p:txBody>
      </p:sp>
      <p:sp>
        <p:nvSpPr>
          <p:cNvPr id="6" name="Segnaposto piè di pa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cxnSp>
        <p:nvCxnSpPr>
          <p:cNvPr id="8" name="Connettore diritto 7">
            <a:extLst>
              <a:ext uri="{FF2B5EF4-FFF2-40B4-BE49-F238E27FC236}">
                <a16:creationId xmlns:a16="http://schemas.microsoft.com/office/drawing/2014/main" id="{0C2BCB80-6997-4274-AAFE-65C2CCFFFD10}"/>
              </a:ext>
            </a:extLst>
          </p:cNvPr>
          <p:cNvCxnSpPr>
            <a:cxnSpLocks/>
          </p:cNvCxnSpPr>
          <p:nvPr userDrawn="1"/>
        </p:nvCxnSpPr>
        <p:spPr>
          <a:xfrm flipH="1">
            <a:off x="432000" y="3624806"/>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Segnaposto testo 5">
            <a:extLst>
              <a:ext uri="{FF2B5EF4-FFF2-40B4-BE49-F238E27FC236}">
                <a16:creationId xmlns:a16="http://schemas.microsoft.com/office/drawing/2014/main" id="{9A1FC84B-8A06-4879-86ED-47E43AAC9888}"/>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2" name="Segnaposto testo 5">
            <a:extLst>
              <a:ext uri="{FF2B5EF4-FFF2-40B4-BE49-F238E27FC236}">
                <a16:creationId xmlns:a16="http://schemas.microsoft.com/office/drawing/2014/main" id="{4B975678-3DFA-4D26-9CF6-01294F7259E4}"/>
              </a:ext>
            </a:extLst>
          </p:cNvPr>
          <p:cNvSpPr>
            <a:spLocks noGrp="1"/>
          </p:cNvSpPr>
          <p:nvPr>
            <p:ph type="body" sz="quarter" idx="13" hasCustomPrompt="1"/>
          </p:nvPr>
        </p:nvSpPr>
        <p:spPr>
          <a:xfrm>
            <a:off x="5106000" y="604660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3" name="Segnaposto testo 5">
            <a:extLst>
              <a:ext uri="{FF2B5EF4-FFF2-40B4-BE49-F238E27FC236}">
                <a16:creationId xmlns:a16="http://schemas.microsoft.com/office/drawing/2014/main" id="{8B55997C-0304-482F-A7C3-8E50C8ED55D7}"/>
              </a:ext>
            </a:extLst>
          </p:cNvPr>
          <p:cNvSpPr>
            <a:spLocks noGrp="1"/>
          </p:cNvSpPr>
          <p:nvPr>
            <p:ph type="body" sz="quarter" idx="14" hasCustomPrompt="1"/>
          </p:nvPr>
        </p:nvSpPr>
        <p:spPr>
          <a:xfrm>
            <a:off x="432000" y="326039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
        <p:nvSpPr>
          <p:cNvPr id="14" name="Segnaposto testo 5">
            <a:extLst>
              <a:ext uri="{FF2B5EF4-FFF2-40B4-BE49-F238E27FC236}">
                <a16:creationId xmlns:a16="http://schemas.microsoft.com/office/drawing/2014/main" id="{E26AB0A6-DA7A-4EA3-9528-68FDBA8BF358}"/>
              </a:ext>
            </a:extLst>
          </p:cNvPr>
          <p:cNvSpPr>
            <a:spLocks noGrp="1"/>
          </p:cNvSpPr>
          <p:nvPr>
            <p:ph type="body" sz="quarter" idx="15" hasCustomPrompt="1"/>
          </p:nvPr>
        </p:nvSpPr>
        <p:spPr>
          <a:xfrm>
            <a:off x="9792001" y="326039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it-IT" noProof="0"/>
              <a:t>Titolo quadrante</a:t>
            </a:r>
          </a:p>
        </p:txBody>
      </p:sp>
    </p:spTree>
    <p:extLst>
      <p:ext uri="{BB962C8B-B14F-4D97-AF65-F5344CB8AC3E}">
        <p14:creationId xmlns:p14="http://schemas.microsoft.com/office/powerpoint/2010/main" val="966920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a:t>
            </a:r>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Tree>
    <p:extLst>
      <p:ext uri="{BB962C8B-B14F-4D97-AF65-F5344CB8AC3E}">
        <p14:creationId xmlns:p14="http://schemas.microsoft.com/office/powerpoint/2010/main" val="1502111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it-IT" noProof="0"/>
              <a:t>Fare clic per modificare lo stile del titolo</a:t>
            </a:r>
          </a:p>
        </p:txBody>
      </p:sp>
      <p:sp>
        <p:nvSpPr>
          <p:cNvPr id="3" name="Segnaposto contenuto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728000"/>
            <a:ext cx="5472000" cy="435133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4" name="Segnaposto contenuto 3">
            <a:extLst>
              <a:ext uri="{FF2B5EF4-FFF2-40B4-BE49-F238E27FC236}">
                <a16:creationId xmlns:a16="http://schemas.microsoft.com/office/drawing/2014/main" id="{AC4D4C6E-0D63-44CE-B0B4-BAA8F101EAFF}"/>
              </a:ext>
            </a:extLst>
          </p:cNvPr>
          <p:cNvSpPr>
            <a:spLocks noGrp="1"/>
          </p:cNvSpPr>
          <p:nvPr>
            <p:ph sz="half" idx="2" hasCustomPrompt="1"/>
          </p:nvPr>
        </p:nvSpPr>
        <p:spPr>
          <a:xfrm>
            <a:off x="6300000" y="1728000"/>
            <a:ext cx="5472000" cy="4351338"/>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piè di pagina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endParaRPr lang="it-IT" noProof="0"/>
          </a:p>
        </p:txBody>
      </p:sp>
      <p:sp>
        <p:nvSpPr>
          <p:cNvPr id="9" name="Segnaposto numero diapositiva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Tree>
    <p:extLst>
      <p:ext uri="{BB962C8B-B14F-4D97-AF65-F5344CB8AC3E}">
        <p14:creationId xmlns:p14="http://schemas.microsoft.com/office/powerpoint/2010/main" val="405006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D615908-D8D7-48AF-8B8F-21B88B87DDF2}"/>
              </a:ext>
            </a:extLst>
          </p:cNvPr>
          <p:cNvSpPr>
            <a:spLocks noGrp="1"/>
          </p:cNvSpPr>
          <p:nvPr>
            <p:ph type="title"/>
          </p:nvPr>
        </p:nvSpPr>
        <p:spPr>
          <a:xfrm>
            <a:off x="432000" y="432000"/>
            <a:ext cx="11340000" cy="432000"/>
          </a:xfrm>
        </p:spPr>
        <p:txBody>
          <a:bodyPr rtlCol="0"/>
          <a:lstStyle/>
          <a:p>
            <a:pPr rtl="0"/>
            <a:r>
              <a:rPr lang="it-IT" noProof="0"/>
              <a:t>Fare clic per modificare lo stile del titolo</a:t>
            </a:r>
          </a:p>
        </p:txBody>
      </p:sp>
      <p:sp>
        <p:nvSpPr>
          <p:cNvPr id="4" name="Segnaposto contenuto 3">
            <a:extLst>
              <a:ext uri="{FF2B5EF4-FFF2-40B4-BE49-F238E27FC236}">
                <a16:creationId xmlns:a16="http://schemas.microsoft.com/office/drawing/2014/main" id="{60B617A5-FA6C-44C9-ABCB-DCA5D4615EC7}"/>
              </a:ext>
            </a:extLst>
          </p:cNvPr>
          <p:cNvSpPr>
            <a:spLocks noGrp="1"/>
          </p:cNvSpPr>
          <p:nvPr>
            <p:ph sz="half" idx="2" hasCustomPrompt="1"/>
          </p:nvPr>
        </p:nvSpPr>
        <p:spPr>
          <a:xfrm>
            <a:off x="432000" y="2210852"/>
            <a:ext cx="5472000" cy="3868486"/>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contenuto 5">
            <a:extLst>
              <a:ext uri="{FF2B5EF4-FFF2-40B4-BE49-F238E27FC236}">
                <a16:creationId xmlns:a16="http://schemas.microsoft.com/office/drawing/2014/main" id="{0A122ACD-5C8B-4CDA-89C5-565C88865B50}"/>
              </a:ext>
            </a:extLst>
          </p:cNvPr>
          <p:cNvSpPr>
            <a:spLocks noGrp="1"/>
          </p:cNvSpPr>
          <p:nvPr>
            <p:ph sz="quarter" idx="4" hasCustomPrompt="1"/>
          </p:nvPr>
        </p:nvSpPr>
        <p:spPr>
          <a:xfrm>
            <a:off x="6288002" y="2210852"/>
            <a:ext cx="5483998" cy="3868486"/>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0" name="Segnaposto piè di pagina 9">
            <a:extLst>
              <a:ext uri="{FF2B5EF4-FFF2-40B4-BE49-F238E27FC236}">
                <a16:creationId xmlns:a16="http://schemas.microsoft.com/office/drawing/2014/main" id="{43614A35-31E3-40DA-85DD-07B207690717}"/>
              </a:ext>
            </a:extLst>
          </p:cNvPr>
          <p:cNvSpPr>
            <a:spLocks noGrp="1"/>
          </p:cNvSpPr>
          <p:nvPr>
            <p:ph type="ftr" sz="quarter" idx="10"/>
          </p:nvPr>
        </p:nvSpPr>
        <p:spPr/>
        <p:txBody>
          <a:bodyPr rtlCol="0"/>
          <a:lstStyle/>
          <a:p>
            <a:pPr rtl="0"/>
            <a:endParaRPr lang="it-IT" noProof="0"/>
          </a:p>
        </p:txBody>
      </p:sp>
      <p:sp>
        <p:nvSpPr>
          <p:cNvPr id="11" name="Segnaposto numero diapositiva 10">
            <a:extLst>
              <a:ext uri="{FF2B5EF4-FFF2-40B4-BE49-F238E27FC236}">
                <a16:creationId xmlns:a16="http://schemas.microsoft.com/office/drawing/2014/main" id="{B171800C-9F25-4694-879B-16A1F7BBAA77}"/>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cxnSp>
        <p:nvCxnSpPr>
          <p:cNvPr id="12" name="Connettore diritto 11" title="Linea di divisione">
            <a:extLst>
              <a:ext uri="{FF2B5EF4-FFF2-40B4-BE49-F238E27FC236}">
                <a16:creationId xmlns:a16="http://schemas.microsoft.com/office/drawing/2014/main" id="{03063CBE-E62B-44CB-9B45-D39B595FE2AF}"/>
              </a:ext>
            </a:extLst>
          </p:cNvPr>
          <p:cNvCxnSpPr>
            <a:cxnSpLocks/>
          </p:cNvCxnSpPr>
          <p:nvPr userDrawn="1"/>
        </p:nvCxnSpPr>
        <p:spPr>
          <a:xfrm>
            <a:off x="449349" y="2159999"/>
            <a:ext cx="42141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Connettore diritto 12" title="Linea di divisione">
            <a:extLst>
              <a:ext uri="{FF2B5EF4-FFF2-40B4-BE49-F238E27FC236}">
                <a16:creationId xmlns:a16="http://schemas.microsoft.com/office/drawing/2014/main" id="{0EA58CA1-D7A1-4089-B687-193C35202523}"/>
              </a:ext>
            </a:extLst>
          </p:cNvPr>
          <p:cNvCxnSpPr>
            <a:cxnSpLocks/>
          </p:cNvCxnSpPr>
          <p:nvPr userDrawn="1"/>
        </p:nvCxnSpPr>
        <p:spPr>
          <a:xfrm>
            <a:off x="6312700" y="2159999"/>
            <a:ext cx="4214100"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Segnaposto testo 2">
            <a:extLst>
              <a:ext uri="{FF2B5EF4-FFF2-40B4-BE49-F238E27FC236}">
                <a16:creationId xmlns:a16="http://schemas.microsoft.com/office/drawing/2014/main" id="{A1844C96-F6D4-4E32-8A11-B1815109D205}"/>
              </a:ext>
            </a:extLst>
          </p:cNvPr>
          <p:cNvSpPr>
            <a:spLocks noGrp="1"/>
          </p:cNvSpPr>
          <p:nvPr>
            <p:ph type="body" idx="1" hasCustomPrompt="1"/>
          </p:nvPr>
        </p:nvSpPr>
        <p:spPr>
          <a:xfrm>
            <a:off x="432000" y="1654025"/>
            <a:ext cx="5472000" cy="455122"/>
          </a:xfrm>
        </p:spPr>
        <p:txBody>
          <a:bodyPr rtlCol="0" anchor="b"/>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
        <p:nvSpPr>
          <p:cNvPr id="15" name="Segnaposto testo 4">
            <a:extLst>
              <a:ext uri="{FF2B5EF4-FFF2-40B4-BE49-F238E27FC236}">
                <a16:creationId xmlns:a16="http://schemas.microsoft.com/office/drawing/2014/main" id="{EA0BCCC6-F846-426B-B421-41B835224F43}"/>
              </a:ext>
            </a:extLst>
          </p:cNvPr>
          <p:cNvSpPr>
            <a:spLocks noGrp="1"/>
          </p:cNvSpPr>
          <p:nvPr>
            <p:ph type="body" sz="quarter" idx="3" hasCustomPrompt="1"/>
          </p:nvPr>
        </p:nvSpPr>
        <p:spPr>
          <a:xfrm>
            <a:off x="6300730" y="1654025"/>
            <a:ext cx="5471270" cy="455122"/>
          </a:xfrm>
        </p:spPr>
        <p:txBody>
          <a:bodyPr rtlCol="0" anchor="b"/>
          <a:lstStyle>
            <a:lvl1pPr marL="0" indent="0" rtl="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it-IT" noProof="0"/>
              <a:t>Modifica gli stili del testo dello schema</a:t>
            </a:r>
          </a:p>
        </p:txBody>
      </p:sp>
    </p:spTree>
    <p:extLst>
      <p:ext uri="{BB962C8B-B14F-4D97-AF65-F5344CB8AC3E}">
        <p14:creationId xmlns:p14="http://schemas.microsoft.com/office/powerpoint/2010/main" val="5530977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onne con riquadri">
    <p:spTree>
      <p:nvGrpSpPr>
        <p:cNvPr id="1" name=""/>
        <p:cNvGrpSpPr/>
        <p:nvPr/>
      </p:nvGrpSpPr>
      <p:grpSpPr>
        <a:xfrm>
          <a:off x="0" y="0"/>
          <a:ext cx="0" cy="0"/>
          <a:chOff x="0" y="0"/>
          <a:chExt cx="0" cy="0"/>
        </a:xfrm>
      </p:grpSpPr>
      <p:sp>
        <p:nvSpPr>
          <p:cNvPr id="10" name="Segnaposto contenuto 2">
            <a:extLst>
              <a:ext uri="{FF2B5EF4-FFF2-40B4-BE49-F238E27FC236}">
                <a16:creationId xmlns:a16="http://schemas.microsoft.com/office/drawing/2014/main" id="{FF5B2679-5029-4692-A1C7-099E7A583624}"/>
              </a:ext>
            </a:extLst>
          </p:cNvPr>
          <p:cNvSpPr>
            <a:spLocks noGrp="1"/>
          </p:cNvSpPr>
          <p:nvPr>
            <p:ph idx="14" hasCustomPrompt="1"/>
          </p:nvPr>
        </p:nvSpPr>
        <p:spPr>
          <a:xfrm>
            <a:off x="43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1" name="Segnaposto contenuto 2">
            <a:extLst>
              <a:ext uri="{FF2B5EF4-FFF2-40B4-BE49-F238E27FC236}">
                <a16:creationId xmlns:a16="http://schemas.microsoft.com/office/drawing/2014/main" id="{1B5AA133-C824-4B4A-96F4-D48A58E222DA}"/>
              </a:ext>
            </a:extLst>
          </p:cNvPr>
          <p:cNvSpPr>
            <a:spLocks noGrp="1"/>
          </p:cNvSpPr>
          <p:nvPr>
            <p:ph idx="15" hasCustomPrompt="1"/>
          </p:nvPr>
        </p:nvSpPr>
        <p:spPr>
          <a:xfrm>
            <a:off x="430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12" name="Segnaposto contenuto 2">
            <a:extLst>
              <a:ext uri="{FF2B5EF4-FFF2-40B4-BE49-F238E27FC236}">
                <a16:creationId xmlns:a16="http://schemas.microsoft.com/office/drawing/2014/main" id="{388A40C4-1887-4DBA-90FF-4CF89932DA57}"/>
              </a:ext>
            </a:extLst>
          </p:cNvPr>
          <p:cNvSpPr>
            <a:spLocks noGrp="1"/>
          </p:cNvSpPr>
          <p:nvPr>
            <p:ph idx="16" hasCustomPrompt="1"/>
          </p:nvPr>
        </p:nvSpPr>
        <p:spPr>
          <a:xfrm>
            <a:off x="8172000" y="2448000"/>
            <a:ext cx="3600000" cy="3631338"/>
          </a:xfrm>
          <a:solidFill>
            <a:schemeClr val="bg1">
              <a:lumMod val="95000"/>
            </a:schemeClr>
          </a:solidFill>
          <a:ln>
            <a:solidFill>
              <a:schemeClr val="bg1">
                <a:lumMod val="85000"/>
              </a:schemeClr>
            </a:solidFill>
          </a:ln>
        </p:spPr>
        <p:txBody>
          <a:bodyPr lIns="136800" tIns="252000" rIns="136800" rtlCol="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rtlCol="0"/>
          <a:lstStyle/>
          <a:p>
            <a:pPr rtl="0"/>
            <a:r>
              <a:rPr lang="it-IT" noProof="0"/>
              <a:t>Fare clic per modificare lo stile del titolo</a:t>
            </a:r>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1728000"/>
            <a:ext cx="3600000" cy="720000"/>
          </a:xfrm>
          <a:solidFill>
            <a:schemeClr val="tx1">
              <a:lumMod val="75000"/>
              <a:lumOff val="25000"/>
            </a:schemeClr>
          </a:solidFill>
          <a:ln w="28575">
            <a:solidFill>
              <a:schemeClr val="accent1"/>
            </a:solidFill>
          </a:ln>
        </p:spPr>
        <p:txBody>
          <a:bodyPr lIns="108000" tIns="36000" rIns="108000" bIns="36000" rtlCol="0" anchor="ctr"/>
          <a:lstStyle>
            <a:lvl1pPr marL="0" indent="0" algn="ctr">
              <a:buNone/>
              <a:defRPr>
                <a:solidFill>
                  <a:schemeClr val="bg1"/>
                </a:solidFill>
              </a:defRPr>
            </a:lvl1pPr>
          </a:lstStyle>
          <a:p>
            <a:pPr lvl="0" rtl="0"/>
            <a:r>
              <a:rPr lang="it-IT" noProof="0"/>
              <a:t>Titolo sezione 1</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6" name="Segnaposto contenuto 2">
            <a:extLst>
              <a:ext uri="{FF2B5EF4-FFF2-40B4-BE49-F238E27FC236}">
                <a16:creationId xmlns:a16="http://schemas.microsoft.com/office/drawing/2014/main" id="{43CF4B74-3202-48D6-B573-AA3882B039F4}"/>
              </a:ext>
            </a:extLst>
          </p:cNvPr>
          <p:cNvSpPr>
            <a:spLocks noGrp="1"/>
          </p:cNvSpPr>
          <p:nvPr>
            <p:ph idx="12" hasCustomPrompt="1"/>
          </p:nvPr>
        </p:nvSpPr>
        <p:spPr>
          <a:xfrm>
            <a:off x="4302000" y="1728000"/>
            <a:ext cx="3600000" cy="720000"/>
          </a:xfrm>
          <a:solidFill>
            <a:schemeClr val="tx1">
              <a:lumMod val="75000"/>
              <a:lumOff val="25000"/>
            </a:schemeClr>
          </a:solidFill>
          <a:ln w="28575">
            <a:solidFill>
              <a:schemeClr val="accent2"/>
            </a:solidFill>
          </a:ln>
        </p:spPr>
        <p:txBody>
          <a:bodyPr lIns="108000" tIns="36000" rIns="108000" bIns="36000" rtlCol="0" anchor="ctr"/>
          <a:lstStyle>
            <a:lvl1pPr marL="0" indent="0" algn="ctr">
              <a:buNone/>
              <a:defRPr>
                <a:solidFill>
                  <a:schemeClr val="bg1"/>
                </a:solidFill>
              </a:defRPr>
            </a:lvl1pPr>
          </a:lstStyle>
          <a:p>
            <a:pPr lvl="0" rtl="0"/>
            <a:r>
              <a:rPr lang="it-IT" noProof="0"/>
              <a:t>Titolo sezione 2</a:t>
            </a:r>
          </a:p>
        </p:txBody>
      </p:sp>
      <p:sp>
        <p:nvSpPr>
          <p:cNvPr id="9" name="Segnaposto contenuto 2">
            <a:extLst>
              <a:ext uri="{FF2B5EF4-FFF2-40B4-BE49-F238E27FC236}">
                <a16:creationId xmlns:a16="http://schemas.microsoft.com/office/drawing/2014/main" id="{0BA6D519-EE14-4D3E-B15F-70C4423A3988}"/>
              </a:ext>
            </a:extLst>
          </p:cNvPr>
          <p:cNvSpPr>
            <a:spLocks noGrp="1"/>
          </p:cNvSpPr>
          <p:nvPr>
            <p:ph idx="13" hasCustomPrompt="1"/>
          </p:nvPr>
        </p:nvSpPr>
        <p:spPr>
          <a:xfrm>
            <a:off x="8172000" y="1728000"/>
            <a:ext cx="3600000" cy="720000"/>
          </a:xfrm>
          <a:solidFill>
            <a:schemeClr val="tx1">
              <a:lumMod val="75000"/>
              <a:lumOff val="25000"/>
            </a:schemeClr>
          </a:solidFill>
          <a:ln w="28575">
            <a:solidFill>
              <a:schemeClr val="accent3"/>
            </a:solidFill>
          </a:ln>
        </p:spPr>
        <p:txBody>
          <a:bodyPr lIns="108000" tIns="36000" rIns="108000" bIns="36000" rtlCol="0" anchor="ctr"/>
          <a:lstStyle>
            <a:lvl1pPr marL="0" indent="0" algn="ctr">
              <a:buNone/>
              <a:defRPr>
                <a:solidFill>
                  <a:schemeClr val="bg1"/>
                </a:solidFill>
              </a:defRPr>
            </a:lvl1pPr>
          </a:lstStyle>
          <a:p>
            <a:pPr lvl="0" rtl="0"/>
            <a:r>
              <a:rPr lang="it-IT" noProof="0"/>
              <a:t>Titolo sezione 3</a:t>
            </a:r>
          </a:p>
        </p:txBody>
      </p:sp>
      <p:sp>
        <p:nvSpPr>
          <p:cNvPr id="13" name="Segnaposto testo 5">
            <a:extLst>
              <a:ext uri="{FF2B5EF4-FFF2-40B4-BE49-F238E27FC236}">
                <a16:creationId xmlns:a16="http://schemas.microsoft.com/office/drawing/2014/main" id="{4DA29CFB-3C73-4618-B2D9-70E396D1EBA2}"/>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16015389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quenza tempor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it-IT" noProof="0"/>
              <a:t>Fare clic per modificare lo stile del titolo</a:t>
            </a:r>
          </a:p>
        </p:txBody>
      </p:sp>
      <p:sp>
        <p:nvSpPr>
          <p:cNvPr id="6" name="Segnaposto piè di pa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5" name="Segnaposto tes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cxnSp>
        <p:nvCxnSpPr>
          <p:cNvPr id="8" name="Connettore diritto con freccia 7">
            <a:extLst>
              <a:ext uri="{FF2B5EF4-FFF2-40B4-BE49-F238E27FC236}">
                <a16:creationId xmlns:a16="http://schemas.microsoft.com/office/drawing/2014/main" id="{B66BE87F-A588-41BE-A251-8940FFF7BDB0}"/>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Segnaposto testo 10">
            <a:extLst>
              <a:ext uri="{FF2B5EF4-FFF2-40B4-BE49-F238E27FC236}">
                <a16:creationId xmlns:a16="http://schemas.microsoft.com/office/drawing/2014/main" id="{EE87B275-BCEB-48C5-BD58-39E2B9AB906E}"/>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a:t>Anno</a:t>
            </a:r>
          </a:p>
        </p:txBody>
      </p:sp>
      <p:sp>
        <p:nvSpPr>
          <p:cNvPr id="10" name="Segnaposto testo 10">
            <a:extLst>
              <a:ext uri="{FF2B5EF4-FFF2-40B4-BE49-F238E27FC236}">
                <a16:creationId xmlns:a16="http://schemas.microsoft.com/office/drawing/2014/main" id="{75FEF587-0930-42DA-AF85-54F9A14870D3}"/>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1" name="Segnaposto testo 10">
            <a:extLst>
              <a:ext uri="{FF2B5EF4-FFF2-40B4-BE49-F238E27FC236}">
                <a16:creationId xmlns:a16="http://schemas.microsoft.com/office/drawing/2014/main" id="{77B00876-F334-4F19-ACB9-5A52E300C62F}"/>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2" name="Segnaposto testo 10">
            <a:extLst>
              <a:ext uri="{FF2B5EF4-FFF2-40B4-BE49-F238E27FC236}">
                <a16:creationId xmlns:a16="http://schemas.microsoft.com/office/drawing/2014/main" id="{DC5160FB-C621-4014-AF15-7C31EBF94639}"/>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3" name="Segnaposto testo 10">
            <a:extLst>
              <a:ext uri="{FF2B5EF4-FFF2-40B4-BE49-F238E27FC236}">
                <a16:creationId xmlns:a16="http://schemas.microsoft.com/office/drawing/2014/main" id="{3D37E5E1-DD5A-4C77-849F-40C0D2AE3F71}"/>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4" name="Segnaposto testo 10">
            <a:extLst>
              <a:ext uri="{FF2B5EF4-FFF2-40B4-BE49-F238E27FC236}">
                <a16:creationId xmlns:a16="http://schemas.microsoft.com/office/drawing/2014/main" id="{8164CA25-5B7F-4EDD-8B42-0D567DED179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it-IT" noProof="0"/>
              <a:t>Anno</a:t>
            </a:r>
          </a:p>
        </p:txBody>
      </p:sp>
      <p:sp>
        <p:nvSpPr>
          <p:cNvPr id="15" name="Segnaposto testo 10">
            <a:extLst>
              <a:ext uri="{FF2B5EF4-FFF2-40B4-BE49-F238E27FC236}">
                <a16:creationId xmlns:a16="http://schemas.microsoft.com/office/drawing/2014/main" id="{15876039-3F56-4587-900E-4FCE60BCA50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6" name="Segnaposto testo 10">
            <a:extLst>
              <a:ext uri="{FF2B5EF4-FFF2-40B4-BE49-F238E27FC236}">
                <a16:creationId xmlns:a16="http://schemas.microsoft.com/office/drawing/2014/main" id="{515FCEBD-9007-4B9D-AE69-7F8068A14B21}"/>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7" name="Segnaposto testo 10">
            <a:extLst>
              <a:ext uri="{FF2B5EF4-FFF2-40B4-BE49-F238E27FC236}">
                <a16:creationId xmlns:a16="http://schemas.microsoft.com/office/drawing/2014/main" id="{8856F7F9-97EB-4612-BB5C-DDB9D90C9CD4}"/>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8" name="Segnaposto testo 10">
            <a:extLst>
              <a:ext uri="{FF2B5EF4-FFF2-40B4-BE49-F238E27FC236}">
                <a16:creationId xmlns:a16="http://schemas.microsoft.com/office/drawing/2014/main" id="{B0C577BC-AD44-4FF0-8F34-D7ABD44B100A}"/>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19" name="Segnaposto testo 10">
            <a:extLst>
              <a:ext uri="{FF2B5EF4-FFF2-40B4-BE49-F238E27FC236}">
                <a16:creationId xmlns:a16="http://schemas.microsoft.com/office/drawing/2014/main" id="{12E19F39-39CE-43A3-912F-3D8656DA5E76}"/>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0" name="Segnaposto testo 10">
            <a:extLst>
              <a:ext uri="{FF2B5EF4-FFF2-40B4-BE49-F238E27FC236}">
                <a16:creationId xmlns:a16="http://schemas.microsoft.com/office/drawing/2014/main" id="{64F2C543-C785-4078-9811-96F28F1BF210}"/>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1" name="Segnaposto testo 10">
            <a:extLst>
              <a:ext uri="{FF2B5EF4-FFF2-40B4-BE49-F238E27FC236}">
                <a16:creationId xmlns:a16="http://schemas.microsoft.com/office/drawing/2014/main" id="{022F0FFE-8538-47C2-9227-B4DE41186CE8}"/>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2" name="Segnaposto testo 10">
            <a:extLst>
              <a:ext uri="{FF2B5EF4-FFF2-40B4-BE49-F238E27FC236}">
                <a16:creationId xmlns:a16="http://schemas.microsoft.com/office/drawing/2014/main" id="{75D12B21-B498-4E00-B817-457BAED99A33}"/>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3" name="Segnaposto testo 10">
            <a:extLst>
              <a:ext uri="{FF2B5EF4-FFF2-40B4-BE49-F238E27FC236}">
                <a16:creationId xmlns:a16="http://schemas.microsoft.com/office/drawing/2014/main" id="{A60F8F4D-F654-4555-BC21-7137D98E027C}"/>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4" name="Segnaposto testo 10">
            <a:extLst>
              <a:ext uri="{FF2B5EF4-FFF2-40B4-BE49-F238E27FC236}">
                <a16:creationId xmlns:a16="http://schemas.microsoft.com/office/drawing/2014/main" id="{0B633DEF-CDC6-4A75-A05B-0C875E2B8FF1}"/>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5" name="Segnaposto testo 10">
            <a:extLst>
              <a:ext uri="{FF2B5EF4-FFF2-40B4-BE49-F238E27FC236}">
                <a16:creationId xmlns:a16="http://schemas.microsoft.com/office/drawing/2014/main" id="{23A67F56-440C-4AE2-B52E-F6ECF3E31F86}"/>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6" name="Segnaposto testo 10">
            <a:extLst>
              <a:ext uri="{FF2B5EF4-FFF2-40B4-BE49-F238E27FC236}">
                <a16:creationId xmlns:a16="http://schemas.microsoft.com/office/drawing/2014/main" id="{E8F5BF8F-8918-4E36-8AAF-45E994E46B29}"/>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7" name="Segnaposto testo 10">
            <a:extLst>
              <a:ext uri="{FF2B5EF4-FFF2-40B4-BE49-F238E27FC236}">
                <a16:creationId xmlns:a16="http://schemas.microsoft.com/office/drawing/2014/main" id="{1A2F56E4-C780-42A2-BA54-B1EAB7CA2197}"/>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8" name="Segnaposto testo 10">
            <a:extLst>
              <a:ext uri="{FF2B5EF4-FFF2-40B4-BE49-F238E27FC236}">
                <a16:creationId xmlns:a16="http://schemas.microsoft.com/office/drawing/2014/main" id="{7405E86B-3690-4EBE-8353-7ABE76F10810}"/>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29" name="Segnaposto testo 10">
            <a:extLst>
              <a:ext uri="{FF2B5EF4-FFF2-40B4-BE49-F238E27FC236}">
                <a16:creationId xmlns:a16="http://schemas.microsoft.com/office/drawing/2014/main" id="{DB54048B-A035-47F0-B54D-1B9676EE8931}"/>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0" name="Segnaposto testo 10">
            <a:extLst>
              <a:ext uri="{FF2B5EF4-FFF2-40B4-BE49-F238E27FC236}">
                <a16:creationId xmlns:a16="http://schemas.microsoft.com/office/drawing/2014/main" id="{12F6976C-DDBF-4808-9B45-2C78E0FC6AA7}"/>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1" name="Segnaposto testo 10">
            <a:extLst>
              <a:ext uri="{FF2B5EF4-FFF2-40B4-BE49-F238E27FC236}">
                <a16:creationId xmlns:a16="http://schemas.microsoft.com/office/drawing/2014/main" id="{66103D17-8EEC-45BF-B909-8F6DB8575A35}"/>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2" name="Segnaposto testo 10">
            <a:extLst>
              <a:ext uri="{FF2B5EF4-FFF2-40B4-BE49-F238E27FC236}">
                <a16:creationId xmlns:a16="http://schemas.microsoft.com/office/drawing/2014/main" id="{57F6EB7B-A4AE-4147-A94B-9C2860A158F4}"/>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3" name="Segnaposto testo 10">
            <a:extLst>
              <a:ext uri="{FF2B5EF4-FFF2-40B4-BE49-F238E27FC236}">
                <a16:creationId xmlns:a16="http://schemas.microsoft.com/office/drawing/2014/main" id="{95673032-36DB-4772-82D8-46E21D810A56}"/>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34" name="Segnaposto testo 10">
            <a:extLst>
              <a:ext uri="{FF2B5EF4-FFF2-40B4-BE49-F238E27FC236}">
                <a16:creationId xmlns:a16="http://schemas.microsoft.com/office/drawing/2014/main" id="{CDE9935C-FEBD-421A-A63B-8A87A2D4A4D9}"/>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it-IT" noProof="0"/>
              <a:t>MM</a:t>
            </a:r>
          </a:p>
        </p:txBody>
      </p:sp>
      <p:sp>
        <p:nvSpPr>
          <p:cNvPr id="4" name="Segnaposto testo 3">
            <a:extLst>
              <a:ext uri="{FF2B5EF4-FFF2-40B4-BE49-F238E27FC236}">
                <a16:creationId xmlns:a16="http://schemas.microsoft.com/office/drawing/2014/main" id="{D242C672-1222-4C21-9E3D-F365D9665E1B}"/>
              </a:ext>
            </a:extLst>
          </p:cNvPr>
          <p:cNvSpPr>
            <a:spLocks noGrp="1"/>
          </p:cNvSpPr>
          <p:nvPr>
            <p:ph type="body" sz="quarter" idx="59" hasCustomPrompt="1"/>
          </p:nvPr>
        </p:nvSpPr>
        <p:spPr>
          <a:xfrm>
            <a:off x="5360988" y="2190750"/>
            <a:ext cx="1793875" cy="561975"/>
          </a:xfrm>
          <a:solidFill>
            <a:schemeClr val="bg1">
              <a:lumMod val="95000"/>
            </a:schemeClr>
          </a:solidFill>
        </p:spPr>
        <p:txBody>
          <a:bodyPr tIns="36000" rtlCol="0" anchor="t"/>
          <a:lstStyle>
            <a:lvl1pPr marL="0" indent="0" algn="ctr">
              <a:buNone/>
              <a:defRPr sz="1600"/>
            </a:lvl1pPr>
          </a:lstStyle>
          <a:p>
            <a:pPr lvl="0" rtl="0"/>
            <a:r>
              <a:rPr lang="it-IT" noProof="0"/>
              <a:t>Titolo elemento</a:t>
            </a:r>
          </a:p>
        </p:txBody>
      </p:sp>
      <p:sp>
        <p:nvSpPr>
          <p:cNvPr id="37" name="Segnaposto testo 36">
            <a:extLst>
              <a:ext uri="{FF2B5EF4-FFF2-40B4-BE49-F238E27FC236}">
                <a16:creationId xmlns:a16="http://schemas.microsoft.com/office/drawing/2014/main" id="{2F97A7E3-509A-417D-9818-EDDA3B539E4F}"/>
              </a:ext>
            </a:extLst>
          </p:cNvPr>
          <p:cNvSpPr>
            <a:spLocks noGrp="1"/>
          </p:cNvSpPr>
          <p:nvPr>
            <p:ph type="body" sz="quarter" idx="60" hasCustomPrompt="1"/>
          </p:nvPr>
        </p:nvSpPr>
        <p:spPr>
          <a:xfrm>
            <a:off x="5412717" y="2505005"/>
            <a:ext cx="1690417" cy="224670"/>
          </a:xfrm>
        </p:spPr>
        <p:txBody>
          <a:bodyPr rtlCol="0"/>
          <a:lstStyle>
            <a:lvl1pPr marL="0" indent="0" algn="ctr">
              <a:buNone/>
              <a:defRPr sz="1200">
                <a:solidFill>
                  <a:schemeClr val="tx1">
                    <a:lumMod val="50000"/>
                    <a:lumOff val="50000"/>
                  </a:schemeClr>
                </a:solidFill>
              </a:defRPr>
            </a:lvl1pPr>
          </a:lstStyle>
          <a:p>
            <a:pPr lvl="0" rtl="0"/>
            <a:r>
              <a:rPr lang="it-IT" noProof="0"/>
              <a:t>Mese, Anno</a:t>
            </a:r>
          </a:p>
        </p:txBody>
      </p:sp>
    </p:spTree>
    <p:extLst>
      <p:ext uri="{BB962C8B-B14F-4D97-AF65-F5344CB8AC3E}">
        <p14:creationId xmlns:p14="http://schemas.microsoft.com/office/powerpoint/2010/main" val="529110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membri del team">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a:t>
            </a:r>
            <a:endParaRPr lang="it-IT" altLang="zh-CN" noProof="0"/>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it-IT" altLang="zh-CN"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altLang="zh-CN" noProof="0" smtClean="0"/>
              <a:pPr rtl="0"/>
              <a:t>‹N›</a:t>
            </a:fld>
            <a:endParaRPr lang="it-IT" altLang="zh-CN" noProof="0"/>
          </a:p>
        </p:txBody>
      </p:sp>
      <p:sp>
        <p:nvSpPr>
          <p:cNvPr id="5" name="Segnaposto immagine 4">
            <a:extLst>
              <a:ext uri="{FF2B5EF4-FFF2-40B4-BE49-F238E27FC236}">
                <a16:creationId xmlns:a16="http://schemas.microsoft.com/office/drawing/2014/main" id="{8977821B-617D-47E4-AAA2-FADADD15EBCD}"/>
              </a:ext>
            </a:extLst>
          </p:cNvPr>
          <p:cNvSpPr>
            <a:spLocks noGrp="1"/>
          </p:cNvSpPr>
          <p:nvPr>
            <p:ph type="pic" sz="quarter" idx="12" hasCustomPrompt="1"/>
          </p:nvPr>
        </p:nvSpPr>
        <p:spPr>
          <a:xfrm>
            <a:off x="431799"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Inserire o trascinare l'immagine qui</a:t>
            </a:r>
          </a:p>
        </p:txBody>
      </p:sp>
      <p:sp>
        <p:nvSpPr>
          <p:cNvPr id="9" name="Segnaposto tes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1974854" y="2485913"/>
            <a:ext cx="2124000" cy="701538"/>
          </a:xfrm>
        </p:spPr>
        <p:txBody>
          <a:bodyPr rtlCol="0" anchor="b"/>
          <a:lstStyle>
            <a:lvl1pPr marL="0" indent="0" algn="l">
              <a:buFont typeface="Arial" panose="020B0604020202020204" pitchFamily="34" charset="0"/>
              <a:buNone/>
              <a:defRPr sz="2400"/>
            </a:lvl1pPr>
          </a:lstStyle>
          <a:p>
            <a:pPr lvl="0" rtl="0"/>
            <a:r>
              <a:rPr lang="it-IT" noProof="0"/>
              <a:t>Nome</a:t>
            </a:r>
            <a:endParaRPr lang="it-IT" altLang="zh-CN" noProof="0"/>
          </a:p>
        </p:txBody>
      </p:sp>
      <p:sp>
        <p:nvSpPr>
          <p:cNvPr id="11" name="Segnaposto testo 10">
            <a:extLst>
              <a:ext uri="{FF2B5EF4-FFF2-40B4-BE49-F238E27FC236}">
                <a16:creationId xmlns:a16="http://schemas.microsoft.com/office/drawing/2014/main" id="{53739758-B746-428A-A18B-3989DA89A860}"/>
              </a:ext>
            </a:extLst>
          </p:cNvPr>
          <p:cNvSpPr>
            <a:spLocks noGrp="1"/>
          </p:cNvSpPr>
          <p:nvPr>
            <p:ph type="body" sz="quarter" idx="14" hasCustomPrompt="1"/>
          </p:nvPr>
        </p:nvSpPr>
        <p:spPr>
          <a:xfrm>
            <a:off x="1974854" y="3904988"/>
            <a:ext cx="2124000" cy="1800000"/>
          </a:xfrm>
        </p:spPr>
        <p:txBody>
          <a:bodyPr rtlCol="0"/>
          <a:lstStyle>
            <a:lvl1pPr marL="0" indent="0" algn="l">
              <a:buNone/>
              <a:defRPr sz="1400">
                <a:solidFill>
                  <a:schemeClr val="tx1">
                    <a:lumMod val="50000"/>
                    <a:lumOff val="50000"/>
                  </a:schemeClr>
                </a:solidFill>
              </a:defRPr>
            </a:lvl1pPr>
          </a:lstStyle>
          <a:p>
            <a:pPr lvl="0" rtl="0"/>
            <a:r>
              <a:rPr lang="it-IT" noProof="0"/>
              <a:t>Breve biografia</a:t>
            </a:r>
            <a:endParaRPr lang="it-IT" altLang="zh-CN" noProof="0"/>
          </a:p>
        </p:txBody>
      </p:sp>
      <p:sp>
        <p:nvSpPr>
          <p:cNvPr id="6" name="Segnaposto tes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endParaRPr lang="it-IT" altLang="zh-CN" noProof="0"/>
          </a:p>
        </p:txBody>
      </p:sp>
      <p:sp>
        <p:nvSpPr>
          <p:cNvPr id="28" name="Segnaposto testo 8">
            <a:extLst>
              <a:ext uri="{FF2B5EF4-FFF2-40B4-BE49-F238E27FC236}">
                <a16:creationId xmlns:a16="http://schemas.microsoft.com/office/drawing/2014/main" id="{B502D142-31B4-4BFF-A18F-9FB36E0F4005}"/>
              </a:ext>
            </a:extLst>
          </p:cNvPr>
          <p:cNvSpPr>
            <a:spLocks noGrp="1"/>
          </p:cNvSpPr>
          <p:nvPr>
            <p:ph type="body" sz="quarter" idx="33" hasCustomPrompt="1"/>
          </p:nvPr>
        </p:nvSpPr>
        <p:spPr>
          <a:xfrm>
            <a:off x="1974854"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it-IT" noProof="0"/>
              <a:t>Titolo</a:t>
            </a:r>
            <a:endParaRPr lang="it-IT" altLang="zh-CN" noProof="0"/>
          </a:p>
        </p:txBody>
      </p:sp>
      <p:sp>
        <p:nvSpPr>
          <p:cNvPr id="41" name="Segnaposto immagine 4">
            <a:extLst>
              <a:ext uri="{FF2B5EF4-FFF2-40B4-BE49-F238E27FC236}">
                <a16:creationId xmlns:a16="http://schemas.microsoft.com/office/drawing/2014/main" id="{ED382BE6-73A2-49C4-9284-7996310FE85F}"/>
              </a:ext>
            </a:extLst>
          </p:cNvPr>
          <p:cNvSpPr>
            <a:spLocks noGrp="1"/>
          </p:cNvSpPr>
          <p:nvPr>
            <p:ph type="pic" sz="quarter" idx="34" hasCustomPrompt="1"/>
          </p:nvPr>
        </p:nvSpPr>
        <p:spPr>
          <a:xfrm>
            <a:off x="4268028"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Inserire o trascinare l'immagine qui</a:t>
            </a:r>
          </a:p>
        </p:txBody>
      </p:sp>
      <p:sp>
        <p:nvSpPr>
          <p:cNvPr id="42" name="Segnaposto testo 8">
            <a:extLst>
              <a:ext uri="{FF2B5EF4-FFF2-40B4-BE49-F238E27FC236}">
                <a16:creationId xmlns:a16="http://schemas.microsoft.com/office/drawing/2014/main" id="{5E81FDE4-AA9D-42F8-BEAF-C710A81DC8AB}"/>
              </a:ext>
            </a:extLst>
          </p:cNvPr>
          <p:cNvSpPr>
            <a:spLocks noGrp="1"/>
          </p:cNvSpPr>
          <p:nvPr>
            <p:ph type="body" sz="quarter" idx="35" hasCustomPrompt="1"/>
          </p:nvPr>
        </p:nvSpPr>
        <p:spPr>
          <a:xfrm>
            <a:off x="5811083" y="2485913"/>
            <a:ext cx="2124000" cy="701538"/>
          </a:xfrm>
        </p:spPr>
        <p:txBody>
          <a:bodyPr rtlCol="0" anchor="b"/>
          <a:lstStyle>
            <a:lvl1pPr marL="0" indent="0" algn="l">
              <a:buFont typeface="Arial" panose="020B0604020202020204" pitchFamily="34" charset="0"/>
              <a:buNone/>
              <a:defRPr sz="2400"/>
            </a:lvl1pPr>
          </a:lstStyle>
          <a:p>
            <a:pPr lvl="0" rtl="0"/>
            <a:r>
              <a:rPr lang="it-IT" noProof="0"/>
              <a:t>Nome</a:t>
            </a:r>
            <a:endParaRPr lang="it-IT" altLang="zh-CN" noProof="0"/>
          </a:p>
        </p:txBody>
      </p:sp>
      <p:sp>
        <p:nvSpPr>
          <p:cNvPr id="43" name="Segnaposto testo 10">
            <a:extLst>
              <a:ext uri="{FF2B5EF4-FFF2-40B4-BE49-F238E27FC236}">
                <a16:creationId xmlns:a16="http://schemas.microsoft.com/office/drawing/2014/main" id="{9D6585E1-D051-4611-811C-C8101B0D2F03}"/>
              </a:ext>
            </a:extLst>
          </p:cNvPr>
          <p:cNvSpPr>
            <a:spLocks noGrp="1"/>
          </p:cNvSpPr>
          <p:nvPr>
            <p:ph type="body" sz="quarter" idx="36" hasCustomPrompt="1"/>
          </p:nvPr>
        </p:nvSpPr>
        <p:spPr>
          <a:xfrm>
            <a:off x="5811083" y="3904988"/>
            <a:ext cx="2124000" cy="1800000"/>
          </a:xfrm>
        </p:spPr>
        <p:txBody>
          <a:bodyPr rtlCol="0"/>
          <a:lstStyle>
            <a:lvl1pPr marL="0" indent="0" algn="l">
              <a:buNone/>
              <a:defRPr sz="1400">
                <a:solidFill>
                  <a:schemeClr val="tx1">
                    <a:lumMod val="50000"/>
                    <a:lumOff val="50000"/>
                  </a:schemeClr>
                </a:solidFill>
              </a:defRPr>
            </a:lvl1pPr>
          </a:lstStyle>
          <a:p>
            <a:pPr lvl="0" rtl="0"/>
            <a:r>
              <a:rPr lang="it-IT" noProof="0"/>
              <a:t>Breve biografia</a:t>
            </a:r>
            <a:endParaRPr lang="it-IT" altLang="zh-CN" noProof="0"/>
          </a:p>
        </p:txBody>
      </p:sp>
      <p:sp>
        <p:nvSpPr>
          <p:cNvPr id="44" name="Segnaposto testo 8">
            <a:extLst>
              <a:ext uri="{FF2B5EF4-FFF2-40B4-BE49-F238E27FC236}">
                <a16:creationId xmlns:a16="http://schemas.microsoft.com/office/drawing/2014/main" id="{6C195A32-24CC-4109-9C00-31757D0A0A3C}"/>
              </a:ext>
            </a:extLst>
          </p:cNvPr>
          <p:cNvSpPr>
            <a:spLocks noGrp="1"/>
          </p:cNvSpPr>
          <p:nvPr>
            <p:ph type="body" sz="quarter" idx="37" hasCustomPrompt="1"/>
          </p:nvPr>
        </p:nvSpPr>
        <p:spPr>
          <a:xfrm>
            <a:off x="581108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it-IT" noProof="0"/>
              <a:t>Titolo</a:t>
            </a:r>
            <a:endParaRPr lang="it-IT" altLang="zh-CN" noProof="0"/>
          </a:p>
        </p:txBody>
      </p:sp>
      <p:sp>
        <p:nvSpPr>
          <p:cNvPr id="45" name="Segnaposto immagine 4">
            <a:extLst>
              <a:ext uri="{FF2B5EF4-FFF2-40B4-BE49-F238E27FC236}">
                <a16:creationId xmlns:a16="http://schemas.microsoft.com/office/drawing/2014/main" id="{B318C64F-C963-4A3C-BB8F-999A7F7F5F88}"/>
              </a:ext>
            </a:extLst>
          </p:cNvPr>
          <p:cNvSpPr>
            <a:spLocks noGrp="1"/>
          </p:cNvSpPr>
          <p:nvPr>
            <p:ph type="pic" sz="quarter" idx="38" hasCustomPrompt="1"/>
          </p:nvPr>
        </p:nvSpPr>
        <p:spPr>
          <a:xfrm>
            <a:off x="8112825" y="2319681"/>
            <a:ext cx="1352367" cy="1352367"/>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Inserire o trascinare l'immagine qui</a:t>
            </a:r>
          </a:p>
        </p:txBody>
      </p:sp>
      <p:sp>
        <p:nvSpPr>
          <p:cNvPr id="46" name="Segnaposto testo 8">
            <a:extLst>
              <a:ext uri="{FF2B5EF4-FFF2-40B4-BE49-F238E27FC236}">
                <a16:creationId xmlns:a16="http://schemas.microsoft.com/office/drawing/2014/main" id="{B8B9BC49-5937-4C0A-9AA6-7A7DA7F18CAF}"/>
              </a:ext>
            </a:extLst>
          </p:cNvPr>
          <p:cNvSpPr>
            <a:spLocks noGrp="1"/>
          </p:cNvSpPr>
          <p:nvPr>
            <p:ph type="body" sz="quarter" idx="39" hasCustomPrompt="1"/>
          </p:nvPr>
        </p:nvSpPr>
        <p:spPr>
          <a:xfrm>
            <a:off x="9647313" y="2485913"/>
            <a:ext cx="2124000" cy="701538"/>
          </a:xfrm>
        </p:spPr>
        <p:txBody>
          <a:bodyPr rtlCol="0" anchor="b"/>
          <a:lstStyle>
            <a:lvl1pPr marL="0" indent="0" algn="l">
              <a:buFont typeface="Arial" panose="020B0604020202020204" pitchFamily="34" charset="0"/>
              <a:buNone/>
              <a:defRPr sz="2400"/>
            </a:lvl1pPr>
          </a:lstStyle>
          <a:p>
            <a:pPr lvl="0" rtl="0"/>
            <a:r>
              <a:rPr lang="it-IT" noProof="0"/>
              <a:t>Nome</a:t>
            </a:r>
            <a:endParaRPr lang="it-IT" altLang="zh-CN" noProof="0"/>
          </a:p>
        </p:txBody>
      </p:sp>
      <p:sp>
        <p:nvSpPr>
          <p:cNvPr id="47" name="Segnaposto testo 10">
            <a:extLst>
              <a:ext uri="{FF2B5EF4-FFF2-40B4-BE49-F238E27FC236}">
                <a16:creationId xmlns:a16="http://schemas.microsoft.com/office/drawing/2014/main" id="{8020B4D6-002F-4FA9-BF1D-FC56D9A06F28}"/>
              </a:ext>
            </a:extLst>
          </p:cNvPr>
          <p:cNvSpPr>
            <a:spLocks noGrp="1"/>
          </p:cNvSpPr>
          <p:nvPr>
            <p:ph type="body" sz="quarter" idx="40" hasCustomPrompt="1"/>
          </p:nvPr>
        </p:nvSpPr>
        <p:spPr>
          <a:xfrm>
            <a:off x="9647313" y="3904988"/>
            <a:ext cx="2124000" cy="1800000"/>
          </a:xfrm>
        </p:spPr>
        <p:txBody>
          <a:bodyPr rtlCol="0"/>
          <a:lstStyle>
            <a:lvl1pPr marL="0" indent="0" algn="l">
              <a:buNone/>
              <a:defRPr sz="1400">
                <a:solidFill>
                  <a:schemeClr val="tx1">
                    <a:lumMod val="50000"/>
                    <a:lumOff val="50000"/>
                  </a:schemeClr>
                </a:solidFill>
              </a:defRPr>
            </a:lvl1pPr>
          </a:lstStyle>
          <a:p>
            <a:pPr lvl="0" rtl="0"/>
            <a:r>
              <a:rPr lang="it-IT" noProof="0"/>
              <a:t>Breve biografia</a:t>
            </a:r>
            <a:endParaRPr lang="it-IT" altLang="zh-CN" noProof="0"/>
          </a:p>
        </p:txBody>
      </p:sp>
      <p:sp>
        <p:nvSpPr>
          <p:cNvPr id="48" name="Segnaposto testo 8">
            <a:extLst>
              <a:ext uri="{FF2B5EF4-FFF2-40B4-BE49-F238E27FC236}">
                <a16:creationId xmlns:a16="http://schemas.microsoft.com/office/drawing/2014/main" id="{93C1946C-7118-4BF3-8EE8-B0944465F49A}"/>
              </a:ext>
            </a:extLst>
          </p:cNvPr>
          <p:cNvSpPr>
            <a:spLocks noGrp="1"/>
          </p:cNvSpPr>
          <p:nvPr>
            <p:ph type="body" sz="quarter" idx="41" hasCustomPrompt="1"/>
          </p:nvPr>
        </p:nvSpPr>
        <p:spPr>
          <a:xfrm>
            <a:off x="9647313" y="3461032"/>
            <a:ext cx="2124000" cy="245885"/>
          </a:xfrm>
        </p:spPr>
        <p:txBody>
          <a:bodyPr rtlCol="0"/>
          <a:lstStyle>
            <a:lvl1pPr marL="0" indent="0" algn="l">
              <a:buFont typeface="Arial" panose="020B0604020202020204" pitchFamily="34" charset="0"/>
              <a:buNone/>
              <a:defRPr sz="1400">
                <a:solidFill>
                  <a:schemeClr val="bg1">
                    <a:lumMod val="50000"/>
                  </a:schemeClr>
                </a:solidFill>
              </a:defRPr>
            </a:lvl1pPr>
          </a:lstStyle>
          <a:p>
            <a:pPr lvl="0" rtl="0"/>
            <a:r>
              <a:rPr lang="it-IT" noProof="0"/>
              <a:t>Titolo</a:t>
            </a:r>
            <a:endParaRPr lang="it-IT" altLang="zh-CN" noProof="0"/>
          </a:p>
        </p:txBody>
      </p:sp>
    </p:spTree>
    <p:extLst>
      <p:ext uri="{BB962C8B-B14F-4D97-AF65-F5344CB8AC3E}">
        <p14:creationId xmlns:p14="http://schemas.microsoft.com/office/powerpoint/2010/main" val="16389493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 membri del team">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rtlCol="0"/>
          <a:lstStyle/>
          <a:p>
            <a:pPr rtl="0"/>
            <a:r>
              <a:rPr lang="it-IT" noProof="0"/>
              <a:t>Fare clic per modificare lo stile del titolo</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6" name="Segnaposto tes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49" name="Segnaposto tes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50" name="Segnaposto tes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1" name="Segnaposto tes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375703"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52" name="Segnaposto tes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375703"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3" name="Segnaposto tes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4319606"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54" name="Segnaposto tes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4319606"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5" name="Segnaposto tes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6263509"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56" name="Segnaposto tes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6263509"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57" name="Segnaposto tes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8207412"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58" name="Segnaposto tes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8207412"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16" name="Segnaposto immagine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59" name="Segnaposto immagine 15">
            <a:extLst>
              <a:ext uri="{FF2B5EF4-FFF2-40B4-BE49-F238E27FC236}">
                <a16:creationId xmlns:a16="http://schemas.microsoft.com/office/drawing/2014/main" id="{522AE46C-0845-4BB0-9861-06071BCF56F6}"/>
              </a:ext>
            </a:extLst>
          </p:cNvPr>
          <p:cNvSpPr>
            <a:spLocks noGrp="1"/>
          </p:cNvSpPr>
          <p:nvPr>
            <p:ph type="pic" sz="quarter" idx="42"/>
          </p:nvPr>
        </p:nvSpPr>
        <p:spPr>
          <a:xfrm>
            <a:off x="237570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0" name="Segnaposto immagine 15">
            <a:extLst>
              <a:ext uri="{FF2B5EF4-FFF2-40B4-BE49-F238E27FC236}">
                <a16:creationId xmlns:a16="http://schemas.microsoft.com/office/drawing/2014/main" id="{D791A6AF-478F-443B-A785-F82A8DBA9F30}"/>
              </a:ext>
            </a:extLst>
          </p:cNvPr>
          <p:cNvSpPr>
            <a:spLocks noGrp="1"/>
          </p:cNvSpPr>
          <p:nvPr>
            <p:ph type="pic" sz="quarter" idx="43"/>
          </p:nvPr>
        </p:nvSpPr>
        <p:spPr>
          <a:xfrm>
            <a:off x="4319606"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1" name="Segnaposto immagine 15">
            <a:extLst>
              <a:ext uri="{FF2B5EF4-FFF2-40B4-BE49-F238E27FC236}">
                <a16:creationId xmlns:a16="http://schemas.microsoft.com/office/drawing/2014/main" id="{1A65AFE9-2875-44A5-BF13-6E8438892669}"/>
              </a:ext>
            </a:extLst>
          </p:cNvPr>
          <p:cNvSpPr>
            <a:spLocks noGrp="1"/>
          </p:cNvSpPr>
          <p:nvPr>
            <p:ph type="pic" sz="quarter" idx="44"/>
          </p:nvPr>
        </p:nvSpPr>
        <p:spPr>
          <a:xfrm>
            <a:off x="6263509"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2" name="Segnaposto immagine 15">
            <a:extLst>
              <a:ext uri="{FF2B5EF4-FFF2-40B4-BE49-F238E27FC236}">
                <a16:creationId xmlns:a16="http://schemas.microsoft.com/office/drawing/2014/main" id="{069B9167-077F-4123-82C5-01EB62AFB3E6}"/>
              </a:ext>
            </a:extLst>
          </p:cNvPr>
          <p:cNvSpPr>
            <a:spLocks noGrp="1"/>
          </p:cNvSpPr>
          <p:nvPr>
            <p:ph type="pic" sz="quarter" idx="45"/>
          </p:nvPr>
        </p:nvSpPr>
        <p:spPr>
          <a:xfrm>
            <a:off x="8207412"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21" name="Segnaposto testo 8">
            <a:extLst>
              <a:ext uri="{FF2B5EF4-FFF2-40B4-BE49-F238E27FC236}">
                <a16:creationId xmlns:a16="http://schemas.microsoft.com/office/drawing/2014/main" id="{F9EF21D5-1862-4F5B-86BF-B76AF2A72B32}"/>
              </a:ext>
            </a:extLst>
          </p:cNvPr>
          <p:cNvSpPr>
            <a:spLocks noGrp="1"/>
          </p:cNvSpPr>
          <p:nvPr>
            <p:ph type="body" sz="quarter" idx="46" hasCustomPrompt="1"/>
          </p:nvPr>
        </p:nvSpPr>
        <p:spPr>
          <a:xfrm>
            <a:off x="10151313" y="4113808"/>
            <a:ext cx="1620000" cy="783544"/>
          </a:xfrm>
        </p:spPr>
        <p:txBody>
          <a:bodyPr rtlCol="0"/>
          <a:lstStyle>
            <a:lvl1pPr marL="0" indent="0" algn="l">
              <a:buFont typeface="Arial" panose="020B0604020202020204" pitchFamily="34" charset="0"/>
              <a:buNone/>
              <a:defRPr sz="2400"/>
            </a:lvl1pPr>
          </a:lstStyle>
          <a:p>
            <a:pPr lvl="0" rtl="0"/>
            <a:r>
              <a:rPr lang="it-IT" noProof="0"/>
              <a:t>Nome completo</a:t>
            </a:r>
          </a:p>
        </p:txBody>
      </p:sp>
      <p:sp>
        <p:nvSpPr>
          <p:cNvPr id="22" name="Segnaposto testo 10">
            <a:extLst>
              <a:ext uri="{FF2B5EF4-FFF2-40B4-BE49-F238E27FC236}">
                <a16:creationId xmlns:a16="http://schemas.microsoft.com/office/drawing/2014/main" id="{80EC8DA4-EC6B-4362-949F-968E973A545B}"/>
              </a:ext>
            </a:extLst>
          </p:cNvPr>
          <p:cNvSpPr>
            <a:spLocks noGrp="1"/>
          </p:cNvSpPr>
          <p:nvPr>
            <p:ph type="body" sz="quarter" idx="47" hasCustomPrompt="1"/>
          </p:nvPr>
        </p:nvSpPr>
        <p:spPr>
          <a:xfrm>
            <a:off x="10151313" y="5258975"/>
            <a:ext cx="1620000" cy="720000"/>
          </a:xfrm>
        </p:spPr>
        <p:txBody>
          <a:bodyPr rtlCol="0"/>
          <a:lstStyle>
            <a:lvl1pPr marL="0" indent="0" algn="l">
              <a:buNone/>
              <a:defRPr sz="1400">
                <a:solidFill>
                  <a:schemeClr val="tx1">
                    <a:lumMod val="50000"/>
                    <a:lumOff val="50000"/>
                  </a:schemeClr>
                </a:solidFill>
              </a:defRPr>
            </a:lvl1pPr>
          </a:lstStyle>
          <a:p>
            <a:pPr lvl="0" rtl="0"/>
            <a:r>
              <a:rPr lang="it-IT" noProof="0"/>
              <a:t>Descrizione punto elenco</a:t>
            </a:r>
          </a:p>
        </p:txBody>
      </p:sp>
      <p:sp>
        <p:nvSpPr>
          <p:cNvPr id="23" name="Segnaposto immagine 15">
            <a:extLst>
              <a:ext uri="{FF2B5EF4-FFF2-40B4-BE49-F238E27FC236}">
                <a16:creationId xmlns:a16="http://schemas.microsoft.com/office/drawing/2014/main" id="{FC64B5FD-0E87-4FAB-AFEA-D10DFED9F653}"/>
              </a:ext>
            </a:extLst>
          </p:cNvPr>
          <p:cNvSpPr>
            <a:spLocks noGrp="1"/>
          </p:cNvSpPr>
          <p:nvPr>
            <p:ph type="pic" sz="quarter" idx="48"/>
          </p:nvPr>
        </p:nvSpPr>
        <p:spPr>
          <a:xfrm>
            <a:off x="10151313" y="2246681"/>
            <a:ext cx="1620000" cy="16200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Tree>
    <p:extLst>
      <p:ext uri="{BB962C8B-B14F-4D97-AF65-F5344CB8AC3E}">
        <p14:creationId xmlns:p14="http://schemas.microsoft.com/office/powerpoint/2010/main" val="3462051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con immagine 2">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9" name="Segnaposto immagine 9">
            <a:extLst>
              <a:ext uri="{FF2B5EF4-FFF2-40B4-BE49-F238E27FC236}">
                <a16:creationId xmlns:a16="http://schemas.microsoft.com/office/drawing/2014/main" id="{8BA39708-26C4-4C58-AAF1-7DDBAAFACC99}"/>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it-IT" noProof="0"/>
              <a:t>Inserire o trascinare la foto qui </a:t>
            </a:r>
          </a:p>
        </p:txBody>
      </p:sp>
      <p:sp>
        <p:nvSpPr>
          <p:cNvPr id="10" name="Rettangolo 9">
            <a:extLst>
              <a:ext uri="{FF2B5EF4-FFF2-40B4-BE49-F238E27FC236}">
                <a16:creationId xmlns:a16="http://schemas.microsoft.com/office/drawing/2014/main" id="{129FEC1A-545F-4D58-B291-028B7D695567}"/>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p:nvPr>
        </p:nvSpPr>
        <p:spPr>
          <a:xfrm>
            <a:off x="6539896" y="2377000"/>
            <a:ext cx="3571782" cy="2387600"/>
          </a:xfrm>
        </p:spPr>
        <p:txBody>
          <a:bodyPr rtlCol="0" anchor="b"/>
          <a:lstStyle>
            <a:lvl1pPr algn="l">
              <a:defRPr sz="3600" spc="-300">
                <a:solidFill>
                  <a:schemeClr val="bg1"/>
                </a:solidFill>
              </a:defRPr>
            </a:lvl1pPr>
          </a:lstStyle>
          <a:p>
            <a:pPr rtl="0"/>
            <a:r>
              <a:rPr lang="it-IT" noProof="0"/>
              <a:t>Fare clic per modificare lo stile del titolo</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p:nvPr>
        </p:nvSpPr>
        <p:spPr>
          <a:xfrm>
            <a:off x="6539896" y="4962525"/>
            <a:ext cx="35717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6" name="Rettangolo 5">
            <a:extLst>
              <a:ext uri="{FF2B5EF4-FFF2-40B4-BE49-F238E27FC236}">
                <a16:creationId xmlns:a16="http://schemas.microsoft.com/office/drawing/2014/main" id="{787B6BB1-24C3-48A6-913C-94F7EA8127A1}"/>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Rettangolo 6">
            <a:extLst>
              <a:ext uri="{FF2B5EF4-FFF2-40B4-BE49-F238E27FC236}">
                <a16:creationId xmlns:a16="http://schemas.microsoft.com/office/drawing/2014/main" id="{C1C9CBFF-5639-480A-82C7-50DAD54E2E48}"/>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0012861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olo e sotto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it-IT" noProof="0"/>
              <a:t>Fare clic per modificare lo stile del titolo</a:t>
            </a:r>
          </a:p>
        </p:txBody>
      </p:sp>
      <p:sp>
        <p:nvSpPr>
          <p:cNvPr id="6" name="Segnaposto piè di pa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5" name="Segnaposto testo 5">
            <a:extLst>
              <a:ext uri="{FF2B5EF4-FFF2-40B4-BE49-F238E27FC236}">
                <a16:creationId xmlns:a16="http://schemas.microsoft.com/office/drawing/2014/main" id="{91612B32-057C-422E-8B4A-7B464DE04A79}"/>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Tree>
    <p:extLst>
      <p:ext uri="{BB962C8B-B14F-4D97-AF65-F5344CB8AC3E}">
        <p14:creationId xmlns:p14="http://schemas.microsoft.com/office/powerpoint/2010/main" val="24342674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Tree>
    <p:extLst>
      <p:ext uri="{BB962C8B-B14F-4D97-AF65-F5344CB8AC3E}">
        <p14:creationId xmlns:p14="http://schemas.microsoft.com/office/powerpoint/2010/main" val="3059284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582A4E56-DEE9-4FB2-89FF-0F12DB08ADCA}"/>
              </a:ext>
            </a:extLst>
          </p:cNvPr>
          <p:cNvSpPr>
            <a:spLocks noGrp="1"/>
          </p:cNvSpPr>
          <p:nvPr>
            <p:ph type="ftr" sz="quarter" idx="10"/>
          </p:nvPr>
        </p:nvSpPr>
        <p:spPr/>
        <p:txBody>
          <a:bodyPr rtlCol="0"/>
          <a:lstStyle/>
          <a:p>
            <a:pPr rtl="0"/>
            <a:endParaRPr lang="it-IT" noProof="0"/>
          </a:p>
        </p:txBody>
      </p:sp>
      <p:sp>
        <p:nvSpPr>
          <p:cNvPr id="6" name="Segnaposto numero diapositiva 5">
            <a:extLst>
              <a:ext uri="{FF2B5EF4-FFF2-40B4-BE49-F238E27FC236}">
                <a16:creationId xmlns:a16="http://schemas.microsoft.com/office/drawing/2014/main" id="{CA8525B7-4C8D-4482-98E3-A68789AAB0CF}"/>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Tree>
    <p:extLst>
      <p:ext uri="{BB962C8B-B14F-4D97-AF65-F5344CB8AC3E}">
        <p14:creationId xmlns:p14="http://schemas.microsoft.com/office/powerpoint/2010/main" val="17602381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Diapositiva titolo 2">
    <p:bg>
      <p:bgPr>
        <a:solidFill>
          <a:schemeClr val="bg1">
            <a:lumMod val="95000"/>
          </a:schemeClr>
        </a:solidFill>
        <a:effectLst/>
      </p:bgPr>
    </p:bg>
    <p:spTree>
      <p:nvGrpSpPr>
        <p:cNvPr id="1" name=""/>
        <p:cNvGrpSpPr/>
        <p:nvPr/>
      </p:nvGrpSpPr>
      <p:grpSpPr>
        <a:xfrm>
          <a:off x="0" y="0"/>
          <a:ext cx="0" cy="0"/>
          <a:chOff x="0" y="0"/>
          <a:chExt cx="0" cy="0"/>
        </a:xfrm>
      </p:grpSpPr>
      <p:sp>
        <p:nvSpPr>
          <p:cNvPr id="14" name="Segnaposto immagine 9">
            <a:extLst>
              <a:ext uri="{FF2B5EF4-FFF2-40B4-BE49-F238E27FC236}">
                <a16:creationId xmlns:a16="http://schemas.microsoft.com/office/drawing/2014/main" id="{FF978957-D101-43B4-A717-19B1820B4F1A}"/>
              </a:ext>
            </a:extLst>
          </p:cNvPr>
          <p:cNvSpPr>
            <a:spLocks noGrp="1"/>
          </p:cNvSpPr>
          <p:nvPr>
            <p:ph type="pic" sz="quarter" idx="10" hasCustomPrompt="1"/>
          </p:nvPr>
        </p:nvSpPr>
        <p:spPr>
          <a:xfrm>
            <a:off x="0" y="0"/>
            <a:ext cx="12192000" cy="6786563"/>
          </a:xfrm>
          <a:solidFill>
            <a:schemeClr val="tx1">
              <a:lumMod val="75000"/>
              <a:lumOff val="25000"/>
            </a:schemeClr>
          </a:solidFill>
        </p:spPr>
        <p:txBody>
          <a:bodyPr lIns="1044000" rIns="0" rtlCol="0" anchor="ctr"/>
          <a:lstStyle>
            <a:lvl1pPr marL="0" indent="0" algn="l">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it-IT" noProof="0"/>
              <a:t>Inserire o trascinare la foto qui </a:t>
            </a:r>
          </a:p>
        </p:txBody>
      </p:sp>
      <p:sp>
        <p:nvSpPr>
          <p:cNvPr id="9" name="Rettangolo 8">
            <a:extLst>
              <a:ext uri="{FF2B5EF4-FFF2-40B4-BE49-F238E27FC236}">
                <a16:creationId xmlns:a16="http://schemas.microsoft.com/office/drawing/2014/main" id="{84DD3616-4E40-4CE5-88C8-2AF6E47D2086}"/>
              </a:ext>
            </a:extLst>
          </p:cNvPr>
          <p:cNvSpPr/>
          <p:nvPr userDrawn="1"/>
        </p:nvSpPr>
        <p:spPr>
          <a:xfrm>
            <a:off x="6336000" y="0"/>
            <a:ext cx="3979575" cy="6786563"/>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1" name="Rettangolo 10">
            <a:extLst>
              <a:ext uri="{FF2B5EF4-FFF2-40B4-BE49-F238E27FC236}">
                <a16:creationId xmlns:a16="http://schemas.microsoft.com/office/drawing/2014/main" id="{1EA3B184-0AF0-4DF5-B2BD-E6D1806BE1BF}"/>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2" name="Rettangolo 11">
            <a:extLst>
              <a:ext uri="{FF2B5EF4-FFF2-40B4-BE49-F238E27FC236}">
                <a16:creationId xmlns:a16="http://schemas.microsoft.com/office/drawing/2014/main" id="{B8FC9062-5711-4550-8470-F1324E804FFF}"/>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Rettangolo 12">
            <a:extLst>
              <a:ext uri="{FF2B5EF4-FFF2-40B4-BE49-F238E27FC236}">
                <a16:creationId xmlns:a16="http://schemas.microsoft.com/office/drawing/2014/main" id="{DC433A2F-8949-4AAC-AE96-175254493AF4}"/>
              </a:ext>
            </a:extLst>
          </p:cNvPr>
          <p:cNvSpPr/>
          <p:nvPr userDrawn="1"/>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hasCustomPrompt="1"/>
          </p:nvPr>
        </p:nvSpPr>
        <p:spPr>
          <a:xfrm>
            <a:off x="6539896" y="2377000"/>
            <a:ext cx="3571782" cy="2387600"/>
          </a:xfrm>
        </p:spPr>
        <p:txBody>
          <a:bodyPr rtlCol="0" anchor="b"/>
          <a:lstStyle>
            <a:lvl1pPr algn="l">
              <a:defRPr sz="5400" spc="-300">
                <a:solidFill>
                  <a:schemeClr val="bg1"/>
                </a:solidFill>
              </a:defRPr>
            </a:lvl1pPr>
          </a:lstStyle>
          <a:p>
            <a:pPr rtl="0"/>
            <a:r>
              <a:rPr lang="it-IT" noProof="0"/>
              <a:t>Grazie</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hasCustomPrompt="1"/>
          </p:nvPr>
        </p:nvSpPr>
        <p:spPr>
          <a:xfrm>
            <a:off x="6905624" y="5057775"/>
            <a:ext cx="3206053" cy="247650"/>
          </a:xfrm>
        </p:spPr>
        <p:txBody>
          <a:bodyPr rtlCol="0"/>
          <a:lstStyle>
            <a:lvl1pPr marL="0" indent="0" algn="l">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Nome completo</a:t>
            </a:r>
          </a:p>
        </p:txBody>
      </p:sp>
      <p:sp>
        <p:nvSpPr>
          <p:cNvPr id="5" name="Segnaposto testo 4">
            <a:extLst>
              <a:ext uri="{FF2B5EF4-FFF2-40B4-BE49-F238E27FC236}">
                <a16:creationId xmlns:a16="http://schemas.microsoft.com/office/drawing/2014/main" id="{99EABB85-2AAF-4939-BDF4-E3CF2F31B32F}"/>
              </a:ext>
            </a:extLst>
          </p:cNvPr>
          <p:cNvSpPr>
            <a:spLocks noGrp="1"/>
          </p:cNvSpPr>
          <p:nvPr>
            <p:ph type="body" sz="quarter" idx="12" hasCustomPrompt="1"/>
          </p:nvPr>
        </p:nvSpPr>
        <p:spPr>
          <a:xfrm>
            <a:off x="6905625" y="5400675"/>
            <a:ext cx="3206750" cy="247650"/>
          </a:xfrm>
        </p:spPr>
        <p:txBody>
          <a:bodyPr vert="horz" lIns="0" tIns="0" rIns="0" bIns="0" rtlCol="0">
            <a:noAutofit/>
          </a:bodyPr>
          <a:lstStyle>
            <a:lvl1pPr marL="0" indent="0">
              <a:buNone/>
              <a:defRPr lang="en-US" sz="1400" dirty="0" smtClean="0">
                <a:solidFill>
                  <a:schemeClr val="bg1"/>
                </a:solidFill>
              </a:defRPr>
            </a:lvl1pPr>
            <a:lvl2pPr>
              <a:defRPr lang="en-US" sz="2000" dirty="0" smtClean="0"/>
            </a:lvl2pPr>
            <a:lvl3pPr>
              <a:defRPr lang="en-US" sz="1800" dirty="0" smtClean="0"/>
            </a:lvl3pPr>
            <a:lvl4pPr>
              <a:defRPr lang="en-US" sz="1600" dirty="0" smtClean="0"/>
            </a:lvl4pPr>
            <a:lvl5pPr>
              <a:defRPr lang="en-ZA" sz="1600" dirty="0"/>
            </a:lvl5pPr>
          </a:lstStyle>
          <a:p>
            <a:pPr marL="266700" lvl="0" indent="-266700" rtl="0"/>
            <a:r>
              <a:rPr lang="it-IT" noProof="0"/>
              <a:t>Numero di contatto</a:t>
            </a:r>
          </a:p>
        </p:txBody>
      </p:sp>
      <p:sp>
        <p:nvSpPr>
          <p:cNvPr id="10" name="Segnaposto testo 9">
            <a:extLst>
              <a:ext uri="{FF2B5EF4-FFF2-40B4-BE49-F238E27FC236}">
                <a16:creationId xmlns:a16="http://schemas.microsoft.com/office/drawing/2014/main" id="{04E7DF27-55E9-4F17-91D3-29228A4020F3}"/>
              </a:ext>
            </a:extLst>
          </p:cNvPr>
          <p:cNvSpPr>
            <a:spLocks noGrp="1"/>
          </p:cNvSpPr>
          <p:nvPr>
            <p:ph type="body" sz="quarter" idx="13" hasCustomPrompt="1"/>
          </p:nvPr>
        </p:nvSpPr>
        <p:spPr>
          <a:xfrm>
            <a:off x="6905625" y="5751513"/>
            <a:ext cx="3206750" cy="247650"/>
          </a:xfrm>
        </p:spPr>
        <p:txBody>
          <a:bodyPr vert="horz" lIns="0" tIns="0" rIns="0" bIns="0" rtlCol="0">
            <a:noAutofit/>
          </a:bodyPr>
          <a:lstStyle>
            <a:lvl1pPr marL="0" indent="0">
              <a:buNone/>
              <a:defRPr lang="en-US" sz="1400" smtClean="0">
                <a:solidFill>
                  <a:schemeClr val="bg1"/>
                </a:solidFill>
              </a:defRPr>
            </a:lvl1pPr>
            <a:lvl2pPr>
              <a:defRPr lang="en-US" sz="2000" smtClean="0"/>
            </a:lvl2pPr>
            <a:lvl3pPr>
              <a:defRPr lang="en-US" sz="1800" smtClean="0"/>
            </a:lvl3pPr>
            <a:lvl4pPr>
              <a:defRPr lang="en-US" sz="1600" smtClean="0"/>
            </a:lvl4pPr>
            <a:lvl5pPr>
              <a:defRPr lang="en-ZA" sz="1600"/>
            </a:lvl5pPr>
          </a:lstStyle>
          <a:p>
            <a:pPr marL="266700" lvl="0" indent="-266700" rtl="0"/>
            <a:r>
              <a:rPr lang="it-IT" noProof="0"/>
              <a:t>Indirizzo di posta elettronica o handle di social media</a:t>
            </a:r>
          </a:p>
        </p:txBody>
      </p:sp>
    </p:spTree>
    <p:extLst>
      <p:ext uri="{BB962C8B-B14F-4D97-AF65-F5344CB8AC3E}">
        <p14:creationId xmlns:p14="http://schemas.microsoft.com/office/powerpoint/2010/main" val="41008153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nteprime app per dispositivi mobili">
    <p:spTree>
      <p:nvGrpSpPr>
        <p:cNvPr id="1" name=""/>
        <p:cNvGrpSpPr/>
        <p:nvPr/>
      </p:nvGrpSpPr>
      <p:grpSpPr>
        <a:xfrm>
          <a:off x="0" y="0"/>
          <a:ext cx="0" cy="0"/>
          <a:chOff x="0" y="0"/>
          <a:chExt cx="0" cy="0"/>
        </a:xfrm>
      </p:grpSpPr>
      <p:pic>
        <p:nvPicPr>
          <p:cNvPr id="8" name="Immagine 7" descr="Schermata di un telefono cellulare&#10;&#10;Descrizione generata con affidabilità elevata">
            <a:extLst>
              <a:ext uri="{FF2B5EF4-FFF2-40B4-BE49-F238E27FC236}">
                <a16:creationId xmlns:a16="http://schemas.microsoft.com/office/drawing/2014/main" id="{68055F11-596F-47BF-A832-A501EC346C2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3307" y="915497"/>
            <a:ext cx="4666142" cy="4684105"/>
          </a:xfrm>
          <a:prstGeom prst="rect">
            <a:avLst/>
          </a:prstGeom>
        </p:spPr>
      </p:pic>
      <p:pic>
        <p:nvPicPr>
          <p:cNvPr id="9" name="Immagine 8" descr="Schermata di un telefono cellulare&#10;&#10;Descrizione generata con affidabilità elevata">
            <a:extLst>
              <a:ext uri="{FF2B5EF4-FFF2-40B4-BE49-F238E27FC236}">
                <a16:creationId xmlns:a16="http://schemas.microsoft.com/office/drawing/2014/main" id="{80EBF765-2A5E-4BDA-B092-25691E47915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762929" y="915497"/>
            <a:ext cx="4666142" cy="4684105"/>
          </a:xfrm>
          <a:prstGeom prst="rect">
            <a:avLst/>
          </a:prstGeom>
        </p:spPr>
      </p:pic>
      <p:pic>
        <p:nvPicPr>
          <p:cNvPr id="10" name="Immagine 9" descr="Schermata di un telefono cellulare&#10;&#10;Descrizione generata con affidabilità elevata">
            <a:extLst>
              <a:ext uri="{FF2B5EF4-FFF2-40B4-BE49-F238E27FC236}">
                <a16:creationId xmlns:a16="http://schemas.microsoft.com/office/drawing/2014/main" id="{E97A6530-14B5-4A05-B7A3-7BA661FCD5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2551" y="915497"/>
            <a:ext cx="4666142" cy="4684105"/>
          </a:xfrm>
          <a:prstGeom prst="rect">
            <a:avLst/>
          </a:prstGeom>
        </p:spPr>
      </p:pic>
      <p:sp>
        <p:nvSpPr>
          <p:cNvPr id="2" name="Titolo 1">
            <a:extLst>
              <a:ext uri="{FF2B5EF4-FFF2-40B4-BE49-F238E27FC236}">
                <a16:creationId xmlns:a16="http://schemas.microsoft.com/office/drawing/2014/main" id="{7EF5211B-014A-4E6E-98C7-FDAF7855316F}"/>
              </a:ext>
            </a:extLst>
          </p:cNvPr>
          <p:cNvSpPr>
            <a:spLocks noGrp="1"/>
          </p:cNvSpPr>
          <p:nvPr>
            <p:ph type="title"/>
          </p:nvPr>
        </p:nvSpPr>
        <p:spPr/>
        <p:txBody>
          <a:bodyPr rtlCol="0"/>
          <a:lstStyle/>
          <a:p>
            <a:pPr rtl="0"/>
            <a:r>
              <a:rPr lang="it-IT" noProof="0"/>
              <a:t>Fare clic per modificare lo stile del titolo</a:t>
            </a:r>
          </a:p>
        </p:txBody>
      </p:sp>
      <p:sp>
        <p:nvSpPr>
          <p:cNvPr id="6" name="Segnaposto piè di pagina 5">
            <a:extLst>
              <a:ext uri="{FF2B5EF4-FFF2-40B4-BE49-F238E27FC236}">
                <a16:creationId xmlns:a16="http://schemas.microsoft.com/office/drawing/2014/main" id="{5356FC21-A32D-44DC-BED7-08CEBB3B9090}"/>
              </a:ext>
            </a:extLst>
          </p:cNvPr>
          <p:cNvSpPr>
            <a:spLocks noGrp="1"/>
          </p:cNvSpPr>
          <p:nvPr>
            <p:ph type="ftr" sz="quarter" idx="10"/>
          </p:nvPr>
        </p:nvSpPr>
        <p:spPr/>
        <p:txBody>
          <a:bodyPr rtlCol="0"/>
          <a:lstStyle/>
          <a:p>
            <a:pPr rtl="0"/>
            <a:endParaRPr lang="it-IT" noProof="0"/>
          </a:p>
        </p:txBody>
      </p:sp>
      <p:sp>
        <p:nvSpPr>
          <p:cNvPr id="7" name="Segnaposto numero diapositiva 6">
            <a:extLst>
              <a:ext uri="{FF2B5EF4-FFF2-40B4-BE49-F238E27FC236}">
                <a16:creationId xmlns:a16="http://schemas.microsoft.com/office/drawing/2014/main" id="{FC0C6D2B-0FF5-4A5F-A062-480FFA6DA09A}"/>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1" name="Segnaposto contenuto 3">
            <a:extLst>
              <a:ext uri="{FF2B5EF4-FFF2-40B4-BE49-F238E27FC236}">
                <a16:creationId xmlns:a16="http://schemas.microsoft.com/office/drawing/2014/main" id="{47EC9494-5A42-419D-AADF-96EF1EFD7B64}"/>
              </a:ext>
            </a:extLst>
          </p:cNvPr>
          <p:cNvSpPr>
            <a:spLocks noGrp="1"/>
          </p:cNvSpPr>
          <p:nvPr>
            <p:ph sz="half" idx="2" hasCustomPrompt="1"/>
          </p:nvPr>
        </p:nvSpPr>
        <p:spPr>
          <a:xfrm>
            <a:off x="1615505"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Dettagli modello</a:t>
            </a:r>
          </a:p>
        </p:txBody>
      </p:sp>
      <p:sp>
        <p:nvSpPr>
          <p:cNvPr id="12" name="Segnaposto testo 11">
            <a:extLst>
              <a:ext uri="{FF2B5EF4-FFF2-40B4-BE49-F238E27FC236}">
                <a16:creationId xmlns:a16="http://schemas.microsoft.com/office/drawing/2014/main" id="{CE2D3309-00A3-42D9-8706-6F2A6AD3BB04}"/>
              </a:ext>
            </a:extLst>
          </p:cNvPr>
          <p:cNvSpPr>
            <a:spLocks noGrp="1"/>
          </p:cNvSpPr>
          <p:nvPr>
            <p:ph type="body" sz="quarter" idx="14" hasCustomPrompt="1"/>
          </p:nvPr>
        </p:nvSpPr>
        <p:spPr>
          <a:xfrm>
            <a:off x="1615505"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Nome modello</a:t>
            </a:r>
          </a:p>
        </p:txBody>
      </p:sp>
      <p:sp>
        <p:nvSpPr>
          <p:cNvPr id="13" name="Segnaposto contenuto 3">
            <a:extLst>
              <a:ext uri="{FF2B5EF4-FFF2-40B4-BE49-F238E27FC236}">
                <a16:creationId xmlns:a16="http://schemas.microsoft.com/office/drawing/2014/main" id="{94E4C70C-AC1E-4EDE-B2C1-23A54123479F}"/>
              </a:ext>
            </a:extLst>
          </p:cNvPr>
          <p:cNvSpPr>
            <a:spLocks noGrp="1"/>
          </p:cNvSpPr>
          <p:nvPr>
            <p:ph sz="half" idx="15" hasCustomPrompt="1"/>
          </p:nvPr>
        </p:nvSpPr>
        <p:spPr>
          <a:xfrm>
            <a:off x="5177148"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Dettagli modello</a:t>
            </a:r>
          </a:p>
        </p:txBody>
      </p:sp>
      <p:sp>
        <p:nvSpPr>
          <p:cNvPr id="14" name="Segnaposto testo 11">
            <a:extLst>
              <a:ext uri="{FF2B5EF4-FFF2-40B4-BE49-F238E27FC236}">
                <a16:creationId xmlns:a16="http://schemas.microsoft.com/office/drawing/2014/main" id="{14B1BB7D-C6D3-4D9C-A235-6CBB5A13EEC6}"/>
              </a:ext>
            </a:extLst>
          </p:cNvPr>
          <p:cNvSpPr>
            <a:spLocks noGrp="1"/>
          </p:cNvSpPr>
          <p:nvPr>
            <p:ph type="body" sz="quarter" idx="16" hasCustomPrompt="1"/>
          </p:nvPr>
        </p:nvSpPr>
        <p:spPr>
          <a:xfrm>
            <a:off x="5177148"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Nome modello</a:t>
            </a:r>
          </a:p>
        </p:txBody>
      </p:sp>
      <p:sp>
        <p:nvSpPr>
          <p:cNvPr id="15" name="Segnaposto contenuto 3">
            <a:extLst>
              <a:ext uri="{FF2B5EF4-FFF2-40B4-BE49-F238E27FC236}">
                <a16:creationId xmlns:a16="http://schemas.microsoft.com/office/drawing/2014/main" id="{718515F4-6451-4FB7-ACE4-5D9C2CD207A4}"/>
              </a:ext>
            </a:extLst>
          </p:cNvPr>
          <p:cNvSpPr>
            <a:spLocks noGrp="1"/>
          </p:cNvSpPr>
          <p:nvPr>
            <p:ph sz="half" idx="17" hasCustomPrompt="1"/>
          </p:nvPr>
        </p:nvSpPr>
        <p:spPr>
          <a:xfrm>
            <a:off x="8699878" y="5752808"/>
            <a:ext cx="1980000" cy="548945"/>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Dettagli modello</a:t>
            </a:r>
          </a:p>
        </p:txBody>
      </p:sp>
      <p:sp>
        <p:nvSpPr>
          <p:cNvPr id="16" name="Segnaposto testo 11">
            <a:extLst>
              <a:ext uri="{FF2B5EF4-FFF2-40B4-BE49-F238E27FC236}">
                <a16:creationId xmlns:a16="http://schemas.microsoft.com/office/drawing/2014/main" id="{B362C889-34FC-4EB1-967B-DC98349082CB}"/>
              </a:ext>
            </a:extLst>
          </p:cNvPr>
          <p:cNvSpPr>
            <a:spLocks noGrp="1"/>
          </p:cNvSpPr>
          <p:nvPr>
            <p:ph type="body" sz="quarter" idx="18" hasCustomPrompt="1"/>
          </p:nvPr>
        </p:nvSpPr>
        <p:spPr>
          <a:xfrm>
            <a:off x="8699878" y="5291099"/>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Nome modello</a:t>
            </a:r>
          </a:p>
        </p:txBody>
      </p:sp>
      <p:sp>
        <p:nvSpPr>
          <p:cNvPr id="4" name="Segnaposto immagine 3">
            <a:extLst>
              <a:ext uri="{FF2B5EF4-FFF2-40B4-BE49-F238E27FC236}">
                <a16:creationId xmlns:a16="http://schemas.microsoft.com/office/drawing/2014/main" id="{4C4EB921-BD58-4C2E-BDD5-FC8D2629829B}"/>
              </a:ext>
            </a:extLst>
          </p:cNvPr>
          <p:cNvSpPr>
            <a:spLocks noGrp="1"/>
          </p:cNvSpPr>
          <p:nvPr>
            <p:ph type="pic" sz="quarter" idx="19"/>
          </p:nvPr>
        </p:nvSpPr>
        <p:spPr>
          <a:xfrm>
            <a:off x="1751679"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17" name="Segnaposto immagine 3">
            <a:extLst>
              <a:ext uri="{FF2B5EF4-FFF2-40B4-BE49-F238E27FC236}">
                <a16:creationId xmlns:a16="http://schemas.microsoft.com/office/drawing/2014/main" id="{3CB44DE3-C599-4EA7-BFDA-4E39AE89FC01}"/>
              </a:ext>
            </a:extLst>
          </p:cNvPr>
          <p:cNvSpPr>
            <a:spLocks noGrp="1"/>
          </p:cNvSpPr>
          <p:nvPr>
            <p:ph type="pic" sz="quarter" idx="20"/>
          </p:nvPr>
        </p:nvSpPr>
        <p:spPr>
          <a:xfrm>
            <a:off x="5281301"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18" name="Segnaposto immagine 3">
            <a:extLst>
              <a:ext uri="{FF2B5EF4-FFF2-40B4-BE49-F238E27FC236}">
                <a16:creationId xmlns:a16="http://schemas.microsoft.com/office/drawing/2014/main" id="{A4392E45-2A0B-49BF-9952-79C42AF8DE90}"/>
              </a:ext>
            </a:extLst>
          </p:cNvPr>
          <p:cNvSpPr>
            <a:spLocks noGrp="1"/>
          </p:cNvSpPr>
          <p:nvPr>
            <p:ph type="pic" sz="quarter" idx="21"/>
          </p:nvPr>
        </p:nvSpPr>
        <p:spPr>
          <a:xfrm>
            <a:off x="8810923" y="1450182"/>
            <a:ext cx="1772571" cy="3183732"/>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Tree>
    <p:extLst>
      <p:ext uri="{BB962C8B-B14F-4D97-AF65-F5344CB8AC3E}">
        <p14:creationId xmlns:p14="http://schemas.microsoft.com/office/powerpoint/2010/main" val="12301276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stimonianz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6" name="Segnaposto tes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4" name="Segnaposto testo 3">
            <a:extLst>
              <a:ext uri="{FF2B5EF4-FFF2-40B4-BE49-F238E27FC236}">
                <a16:creationId xmlns:a16="http://schemas.microsoft.com/office/drawing/2014/main" id="{749CC2AE-E299-42B4-A2C4-357708A0054F}"/>
              </a:ext>
            </a:extLst>
          </p:cNvPr>
          <p:cNvSpPr>
            <a:spLocks noGrp="1"/>
          </p:cNvSpPr>
          <p:nvPr>
            <p:ph type="body" sz="quarter" idx="34" hasCustomPrompt="1"/>
          </p:nvPr>
        </p:nvSpPr>
        <p:spPr>
          <a:xfrm>
            <a:off x="431800"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it-IT" noProof="0"/>
              <a:t>Inserire qui la testimonianza</a:t>
            </a:r>
          </a:p>
        </p:txBody>
      </p:sp>
      <p:sp>
        <p:nvSpPr>
          <p:cNvPr id="9" name="Segnaposto testo 8">
            <a:extLst>
              <a:ext uri="{FF2B5EF4-FFF2-40B4-BE49-F238E27FC236}">
                <a16:creationId xmlns:a16="http://schemas.microsoft.com/office/drawing/2014/main" id="{199551C8-D5B2-495A-97BB-0711CD8C67EC}"/>
              </a:ext>
            </a:extLst>
          </p:cNvPr>
          <p:cNvSpPr>
            <a:spLocks noGrp="1"/>
          </p:cNvSpPr>
          <p:nvPr>
            <p:ph type="body" sz="quarter" idx="13" hasCustomPrompt="1"/>
          </p:nvPr>
        </p:nvSpPr>
        <p:spPr>
          <a:xfrm>
            <a:off x="582556"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it-IT" noProof="0"/>
              <a:t>Nome e titolo</a:t>
            </a:r>
          </a:p>
        </p:txBody>
      </p:sp>
      <p:sp>
        <p:nvSpPr>
          <p:cNvPr id="12" name="Segnaposto testo 3">
            <a:extLst>
              <a:ext uri="{FF2B5EF4-FFF2-40B4-BE49-F238E27FC236}">
                <a16:creationId xmlns:a16="http://schemas.microsoft.com/office/drawing/2014/main" id="{03139A49-E537-4395-967A-08C997820703}"/>
              </a:ext>
            </a:extLst>
          </p:cNvPr>
          <p:cNvSpPr>
            <a:spLocks noGrp="1"/>
          </p:cNvSpPr>
          <p:nvPr>
            <p:ph type="body" sz="quarter" idx="35" hasCustomPrompt="1"/>
          </p:nvPr>
        </p:nvSpPr>
        <p:spPr>
          <a:xfrm>
            <a:off x="4325172" y="3591659"/>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it-IT" noProof="0"/>
              <a:t>Inserire qui la testimonianza</a:t>
            </a:r>
          </a:p>
        </p:txBody>
      </p:sp>
      <p:sp>
        <p:nvSpPr>
          <p:cNvPr id="13" name="Segnaposto testo 8">
            <a:extLst>
              <a:ext uri="{FF2B5EF4-FFF2-40B4-BE49-F238E27FC236}">
                <a16:creationId xmlns:a16="http://schemas.microsoft.com/office/drawing/2014/main" id="{3EE1C8A1-F171-46D2-A92F-1B0E9C52B1A9}"/>
              </a:ext>
            </a:extLst>
          </p:cNvPr>
          <p:cNvSpPr>
            <a:spLocks noGrp="1"/>
          </p:cNvSpPr>
          <p:nvPr>
            <p:ph type="body" sz="quarter" idx="36" hasCustomPrompt="1"/>
          </p:nvPr>
        </p:nvSpPr>
        <p:spPr>
          <a:xfrm>
            <a:off x="4468052" y="5448541"/>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it-IT" noProof="0"/>
              <a:t>Nome e titolo</a:t>
            </a:r>
          </a:p>
        </p:txBody>
      </p:sp>
      <p:sp>
        <p:nvSpPr>
          <p:cNvPr id="14" name="Segnaposto testo 3">
            <a:extLst>
              <a:ext uri="{FF2B5EF4-FFF2-40B4-BE49-F238E27FC236}">
                <a16:creationId xmlns:a16="http://schemas.microsoft.com/office/drawing/2014/main" id="{E3E7FB48-98BE-4677-A80F-969F9F307209}"/>
              </a:ext>
            </a:extLst>
          </p:cNvPr>
          <p:cNvSpPr>
            <a:spLocks noGrp="1"/>
          </p:cNvSpPr>
          <p:nvPr>
            <p:ph type="body" sz="quarter" idx="37" hasCustomPrompt="1"/>
          </p:nvPr>
        </p:nvSpPr>
        <p:spPr>
          <a:xfrm>
            <a:off x="8218545" y="1836744"/>
            <a:ext cx="3541655" cy="2224950"/>
          </a:xfrm>
          <a:solidFill>
            <a:schemeClr val="bg1">
              <a:lumMod val="95000"/>
            </a:schemeClr>
          </a:solidFill>
        </p:spPr>
        <p:txBody>
          <a:bodyPr lIns="180000" tIns="180000" rIns="180000" bIns="180000" rtlCol="0" anchor="ctr"/>
          <a:lstStyle>
            <a:lvl1pPr marL="0" indent="0" algn="ctr">
              <a:buNone/>
              <a:defRPr i="0"/>
            </a:lvl1pPr>
          </a:lstStyle>
          <a:p>
            <a:pPr lvl="0" rtl="0"/>
            <a:r>
              <a:rPr lang="it-IT" noProof="0"/>
              <a:t>Inserire qui la testimonianza</a:t>
            </a:r>
          </a:p>
        </p:txBody>
      </p:sp>
      <p:sp>
        <p:nvSpPr>
          <p:cNvPr id="15" name="Segnaposto testo 8">
            <a:extLst>
              <a:ext uri="{FF2B5EF4-FFF2-40B4-BE49-F238E27FC236}">
                <a16:creationId xmlns:a16="http://schemas.microsoft.com/office/drawing/2014/main" id="{0146F28A-70F5-4E8B-8A3A-ADB1B6A080D1}"/>
              </a:ext>
            </a:extLst>
          </p:cNvPr>
          <p:cNvSpPr>
            <a:spLocks noGrp="1"/>
          </p:cNvSpPr>
          <p:nvPr>
            <p:ph type="body" sz="quarter" idx="38" hasCustomPrompt="1"/>
          </p:nvPr>
        </p:nvSpPr>
        <p:spPr>
          <a:xfrm>
            <a:off x="8369301" y="3693626"/>
            <a:ext cx="3251132" cy="231102"/>
          </a:xfrm>
        </p:spPr>
        <p:txBody>
          <a:bodyPr rtlCol="0" anchor="t"/>
          <a:lstStyle>
            <a:lvl1pPr marL="0" indent="0" algn="r">
              <a:buFont typeface="Arial" panose="020B0604020202020204" pitchFamily="34" charset="0"/>
              <a:buNone/>
              <a:defRPr sz="1200">
                <a:solidFill>
                  <a:schemeClr val="tx1">
                    <a:lumMod val="75000"/>
                    <a:lumOff val="25000"/>
                  </a:schemeClr>
                </a:solidFill>
              </a:defRPr>
            </a:lvl1pPr>
          </a:lstStyle>
          <a:p>
            <a:pPr lvl="0" rtl="0"/>
            <a:r>
              <a:rPr lang="it-IT" noProof="0"/>
              <a:t>Nome e titolo</a:t>
            </a:r>
          </a:p>
        </p:txBody>
      </p:sp>
    </p:spTree>
    <p:extLst>
      <p:ext uri="{BB962C8B-B14F-4D97-AF65-F5344CB8AC3E}">
        <p14:creationId xmlns:p14="http://schemas.microsoft.com/office/powerpoint/2010/main" val="23627155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apositiva titolo">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DC433A2F-8949-4AAC-AE96-175254493AF4}"/>
              </a:ext>
            </a:extLst>
          </p:cNvPr>
          <p:cNvSpPr/>
          <p:nvPr userDrawn="1"/>
        </p:nvSpPr>
        <p:spPr>
          <a:xfrm>
            <a:off x="0" y="0"/>
            <a:ext cx="6336000" cy="678656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p:nvPr>
        </p:nvSpPr>
        <p:spPr>
          <a:xfrm>
            <a:off x="432000" y="2377000"/>
            <a:ext cx="5472000" cy="2387600"/>
          </a:xfrm>
        </p:spPr>
        <p:txBody>
          <a:bodyPr rtlCol="0" anchor="b"/>
          <a:lstStyle>
            <a:lvl1pPr algn="l">
              <a:defRPr sz="4200" spc="-300">
                <a:solidFill>
                  <a:schemeClr val="bg1"/>
                </a:solidFill>
              </a:defRPr>
            </a:lvl1pPr>
          </a:lstStyle>
          <a:p>
            <a:pPr rtl="0"/>
            <a:r>
              <a:rPr lang="it-IT" noProof="0"/>
              <a:t>Fare clic per modificare lo stile del titolo</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p:nvPr>
        </p:nvSpPr>
        <p:spPr>
          <a:xfrm>
            <a:off x="432000" y="4962525"/>
            <a:ext cx="5472000"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6" name="Rettangolo 5">
            <a:extLst>
              <a:ext uri="{FF2B5EF4-FFF2-40B4-BE49-F238E27FC236}">
                <a16:creationId xmlns:a16="http://schemas.microsoft.com/office/drawing/2014/main" id="{EA8EA9D3-63E1-4170-B9FF-2F1AF08CCA45}"/>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Rettangolo 6">
            <a:extLst>
              <a:ext uri="{FF2B5EF4-FFF2-40B4-BE49-F238E27FC236}">
                <a16:creationId xmlns:a16="http://schemas.microsoft.com/office/drawing/2014/main" id="{B6AE9C85-4EEF-40CA-AA18-4DC9F703F4F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Tree>
    <p:extLst>
      <p:ext uri="{BB962C8B-B14F-4D97-AF65-F5344CB8AC3E}">
        <p14:creationId xmlns:p14="http://schemas.microsoft.com/office/powerpoint/2010/main" val="118310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estazione sezione">
    <p:bg>
      <p:bgPr>
        <a:solidFill>
          <a:schemeClr val="bg1">
            <a:lumMod val="95000"/>
          </a:schemeClr>
        </a:solidFill>
        <a:effectLst/>
      </p:bgPr>
    </p:bg>
    <p:spTree>
      <p:nvGrpSpPr>
        <p:cNvPr id="1" name=""/>
        <p:cNvGrpSpPr/>
        <p:nvPr/>
      </p:nvGrpSpPr>
      <p:grpSpPr>
        <a:xfrm>
          <a:off x="0" y="0"/>
          <a:ext cx="0" cy="0"/>
          <a:chOff x="0" y="0"/>
          <a:chExt cx="0" cy="0"/>
        </a:xfrm>
      </p:grpSpPr>
      <p:sp>
        <p:nvSpPr>
          <p:cNvPr id="10" name="Rettangolo 9">
            <a:extLst>
              <a:ext uri="{FF2B5EF4-FFF2-40B4-BE49-F238E27FC236}">
                <a16:creationId xmlns:a16="http://schemas.microsoft.com/office/drawing/2014/main" id="{5805D700-F00E-4505-8483-501219FB8BD2}"/>
              </a:ext>
            </a:extLst>
          </p:cNvPr>
          <p:cNvSpPr/>
          <p:nvPr userDrawn="1"/>
        </p:nvSpPr>
        <p:spPr>
          <a:xfrm>
            <a:off x="0" y="0"/>
            <a:ext cx="12192000" cy="636536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Rettango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it-IT" noProof="0"/>
              <a:t>Fare clic per modificare lo stile del titolo</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5" name="Rettango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 name="Rettango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Segnaposto numero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it-IT" noProof="0" smtClean="0"/>
              <a:pPr rtl="0"/>
              <a:t>‹N›</a:t>
            </a:fld>
            <a:endParaRPr lang="it-IT" noProof="0"/>
          </a:p>
        </p:txBody>
      </p:sp>
      <p:sp>
        <p:nvSpPr>
          <p:cNvPr id="9" name="Segnaposto piè di pa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endParaRPr lang="it-IT" noProof="0"/>
          </a:p>
        </p:txBody>
      </p:sp>
    </p:spTree>
    <p:extLst>
      <p:ext uri="{BB962C8B-B14F-4D97-AF65-F5344CB8AC3E}">
        <p14:creationId xmlns:p14="http://schemas.microsoft.com/office/powerpoint/2010/main" val="418683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uto con didascalia">
    <p:bg>
      <p:bgPr>
        <a:solidFill>
          <a:schemeClr val="bg1"/>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8" name="Segnaposto piè di pa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endParaRPr lang="it-IT" noProof="0"/>
          </a:p>
        </p:txBody>
      </p:sp>
      <p:sp>
        <p:nvSpPr>
          <p:cNvPr id="11" name="Titolo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a:t>
            </a:r>
          </a:p>
        </p:txBody>
      </p:sp>
      <p:sp>
        <p:nvSpPr>
          <p:cNvPr id="12" name="Segnaposto testo 3">
            <a:extLst>
              <a:ext uri="{FF2B5EF4-FFF2-40B4-BE49-F238E27FC236}">
                <a16:creationId xmlns:a16="http://schemas.microsoft.com/office/drawing/2014/main" id="{81AC65F5-382D-4CF6-95CF-DD3FC6D96F37}"/>
              </a:ext>
            </a:extLst>
          </p:cNvPr>
          <p:cNvSpPr>
            <a:spLocks noGrp="1"/>
          </p:cNvSpPr>
          <p:nvPr>
            <p:ph type="body" sz="half" idx="2" hasCustomPrompt="1"/>
          </p:nvPr>
        </p:nvSpPr>
        <p:spPr>
          <a:xfrm>
            <a:off x="839788" y="2057400"/>
            <a:ext cx="3932237" cy="3811588"/>
          </a:xfrm>
        </p:spPr>
        <p:txBody>
          <a:bodyPr rtlCol="0"/>
          <a:lstStyle>
            <a:lvl1pPr marL="0" indent="0" rtl="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dirty="0"/>
              <a:t>Modifica gli stili del testo dello schema</a:t>
            </a:r>
          </a:p>
        </p:txBody>
      </p:sp>
      <p:sp>
        <p:nvSpPr>
          <p:cNvPr id="13" name="Segnaposto contenuto 2">
            <a:extLst>
              <a:ext uri="{FF2B5EF4-FFF2-40B4-BE49-F238E27FC236}">
                <a16:creationId xmlns:a16="http://schemas.microsoft.com/office/drawing/2014/main" id="{DF554488-3F7D-4F3A-9AAF-73FB0977D735}"/>
              </a:ext>
            </a:extLst>
          </p:cNvPr>
          <p:cNvSpPr>
            <a:spLocks noGrp="1"/>
          </p:cNvSpPr>
          <p:nvPr>
            <p:ph idx="1" hasCustomPrompt="1"/>
          </p:nvPr>
        </p:nvSpPr>
        <p:spPr>
          <a:xfrm>
            <a:off x="5805962" y="457200"/>
            <a:ext cx="5501126" cy="5411787"/>
          </a:xfrm>
        </p:spPr>
        <p:txBody>
          <a:bodyPr rtlCol="0"/>
          <a:lstStyle>
            <a:lvl1pPr>
              <a:buClr>
                <a:schemeClr val="bg1"/>
              </a:buCl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rtl="0"/>
            <a:r>
              <a:rPr lang="it-IT" noProof="0" dirty="0"/>
              <a:t>Modifica gli stili del testo dello schema</a:t>
            </a:r>
          </a:p>
          <a:p>
            <a:pPr lvl="1" rtl="0"/>
            <a:r>
              <a:rPr lang="it-IT" noProof="0" dirty="0"/>
              <a:t>Secondo livello</a:t>
            </a:r>
          </a:p>
          <a:p>
            <a:pPr lvl="2" rtl="0"/>
            <a:r>
              <a:rPr lang="it-IT" noProof="0" dirty="0"/>
              <a:t>Terzo livello</a:t>
            </a:r>
          </a:p>
          <a:p>
            <a:pPr lvl="3" rtl="0"/>
            <a:r>
              <a:rPr lang="it-IT" noProof="0" dirty="0"/>
              <a:t>Quarto livello</a:t>
            </a:r>
          </a:p>
          <a:p>
            <a:pPr lvl="4" rtl="0"/>
            <a:r>
              <a:rPr lang="it-IT" noProof="0" dirty="0"/>
              <a:t>Quinto livello</a:t>
            </a:r>
          </a:p>
        </p:txBody>
      </p:sp>
    </p:spTree>
    <p:extLst>
      <p:ext uri="{BB962C8B-B14F-4D97-AF65-F5344CB8AC3E}">
        <p14:creationId xmlns:p14="http://schemas.microsoft.com/office/powerpoint/2010/main" val="11996757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magine con didascalia">
    <p:bg>
      <p:bgPr>
        <a:solidFill>
          <a:schemeClr val="bg1"/>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7428A921-D1FB-449F-8402-7C032AAABB1C}"/>
              </a:ext>
            </a:extLst>
          </p:cNvPr>
          <p:cNvSpPr/>
          <p:nvPr userDrawn="1"/>
        </p:nvSpPr>
        <p:spPr>
          <a:xfrm>
            <a:off x="5353050" y="1"/>
            <a:ext cx="6406950" cy="6857998"/>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8" name="Segnaposto piè di pa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endParaRPr lang="it-IT" noProof="0"/>
          </a:p>
        </p:txBody>
      </p:sp>
      <p:sp>
        <p:nvSpPr>
          <p:cNvPr id="11" name="Titolo 1">
            <a:extLst>
              <a:ext uri="{FF2B5EF4-FFF2-40B4-BE49-F238E27FC236}">
                <a16:creationId xmlns:a16="http://schemas.microsoft.com/office/drawing/2014/main" id="{0F80631D-0113-45B5-9716-6AED2430C97F}"/>
              </a:ext>
            </a:extLst>
          </p:cNvPr>
          <p:cNvSpPr>
            <a:spLocks noGrp="1"/>
          </p:cNvSpPr>
          <p:nvPr>
            <p:ph type="title"/>
          </p:nvPr>
        </p:nvSpPr>
        <p:spPr>
          <a:xfrm>
            <a:off x="839788" y="457200"/>
            <a:ext cx="3932237" cy="1600200"/>
          </a:xfrm>
        </p:spPr>
        <p:txBody>
          <a:bodyPr rtlCol="0" anchor="b"/>
          <a:lstStyle>
            <a:lvl1pPr>
              <a:defRPr sz="3200"/>
            </a:lvl1pPr>
          </a:lstStyle>
          <a:p>
            <a:pPr rtl="0"/>
            <a:r>
              <a:rPr lang="it-IT" noProof="0"/>
              <a:t>Fare clic per modificare lo stile del titolo</a:t>
            </a:r>
          </a:p>
        </p:txBody>
      </p:sp>
      <p:sp>
        <p:nvSpPr>
          <p:cNvPr id="12" name="Segnaposto testo 3">
            <a:extLst>
              <a:ext uri="{FF2B5EF4-FFF2-40B4-BE49-F238E27FC236}">
                <a16:creationId xmlns:a16="http://schemas.microsoft.com/office/drawing/2014/main" id="{81AC65F5-382D-4CF6-95CF-DD3FC6D96F37}"/>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it-IT" noProof="0"/>
              <a:t>Modifica gli stili del testo dello schema</a:t>
            </a:r>
          </a:p>
        </p:txBody>
      </p:sp>
      <p:sp>
        <p:nvSpPr>
          <p:cNvPr id="9" name="Segnaposto immagine 2">
            <a:extLst>
              <a:ext uri="{FF2B5EF4-FFF2-40B4-BE49-F238E27FC236}">
                <a16:creationId xmlns:a16="http://schemas.microsoft.com/office/drawing/2014/main" id="{56321125-B861-4CD5-8023-6E403517657A}"/>
              </a:ext>
            </a:extLst>
          </p:cNvPr>
          <p:cNvSpPr>
            <a:spLocks noGrp="1"/>
          </p:cNvSpPr>
          <p:nvPr>
            <p:ph type="pic" idx="1"/>
          </p:nvPr>
        </p:nvSpPr>
        <p:spPr>
          <a:xfrm>
            <a:off x="5804181" y="457201"/>
            <a:ext cx="5504688" cy="5403850"/>
          </a:xfrm>
        </p:spPr>
        <p:txBody>
          <a:bodyPr rtlCol="0"/>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it-IT" noProof="0"/>
              <a:t>Fare clic sull'icona per inserire un'immagine</a:t>
            </a:r>
          </a:p>
        </p:txBody>
      </p:sp>
    </p:spTree>
    <p:extLst>
      <p:ext uri="{BB962C8B-B14F-4D97-AF65-F5344CB8AC3E}">
        <p14:creationId xmlns:p14="http://schemas.microsoft.com/office/powerpoint/2010/main" val="877188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stazione della sezione con immagine">
    <p:bg>
      <p:bgPr>
        <a:solidFill>
          <a:schemeClr val="bg1">
            <a:lumMod val="95000"/>
          </a:schemeClr>
        </a:solidFill>
        <a:effectLst/>
      </p:bgPr>
    </p:bg>
    <p:spTree>
      <p:nvGrpSpPr>
        <p:cNvPr id="1" name=""/>
        <p:cNvGrpSpPr/>
        <p:nvPr/>
      </p:nvGrpSpPr>
      <p:grpSpPr>
        <a:xfrm>
          <a:off x="0" y="0"/>
          <a:ext cx="0" cy="0"/>
          <a:chOff x="0" y="0"/>
          <a:chExt cx="0" cy="0"/>
        </a:xfrm>
      </p:grpSpPr>
      <p:sp>
        <p:nvSpPr>
          <p:cNvPr id="8" name="Segnaposto immagine 9">
            <a:extLst>
              <a:ext uri="{FF2B5EF4-FFF2-40B4-BE49-F238E27FC236}">
                <a16:creationId xmlns:a16="http://schemas.microsoft.com/office/drawing/2014/main" id="{6FAD7B97-1B74-414B-B585-45E33908CBEB}"/>
              </a:ext>
            </a:extLst>
          </p:cNvPr>
          <p:cNvSpPr>
            <a:spLocks noGrp="1"/>
          </p:cNvSpPr>
          <p:nvPr>
            <p:ph type="pic" sz="quarter" idx="10" hasCustomPrompt="1"/>
          </p:nvPr>
        </p:nvSpPr>
        <p:spPr>
          <a:xfrm>
            <a:off x="0" y="0"/>
            <a:ext cx="12192000" cy="6365363"/>
          </a:xfrm>
          <a:solidFill>
            <a:schemeClr val="tx1">
              <a:lumMod val="75000"/>
              <a:lumOff val="25000"/>
            </a:schemeClr>
          </a:solidFill>
        </p:spPr>
        <p:txBody>
          <a:bodyPr vert="vert270" lIns="144000" tIns="0" rIns="0" rtlCol="0" anchor="t"/>
          <a:lstStyle>
            <a:lvl1pPr marL="0" indent="0" algn="ctr">
              <a:buNone/>
              <a:defRPr sz="1100" i="1">
                <a:solidFill>
                  <a:schemeClr val="bg1">
                    <a:lumMod val="95000"/>
                  </a:schemeClr>
                </a:solidFill>
                <a:latin typeface="Times New Roman" panose="02020603050405020304" pitchFamily="18" charset="0"/>
                <a:cs typeface="Times New Roman" panose="02020603050405020304" pitchFamily="18" charset="0"/>
              </a:defRPr>
            </a:lvl1pPr>
          </a:lstStyle>
          <a:p>
            <a:pPr rtl="0"/>
            <a:r>
              <a:rPr lang="it-IT" noProof="0"/>
              <a:t>Inserire o trascinare la foto qui </a:t>
            </a:r>
          </a:p>
        </p:txBody>
      </p:sp>
      <p:sp>
        <p:nvSpPr>
          <p:cNvPr id="13" name="Rettangolo 12">
            <a:extLst>
              <a:ext uri="{FF2B5EF4-FFF2-40B4-BE49-F238E27FC236}">
                <a16:creationId xmlns:a16="http://schemas.microsoft.com/office/drawing/2014/main" id="{DC433A2F-8949-4AAC-AE96-175254493AF4}"/>
              </a:ext>
            </a:extLst>
          </p:cNvPr>
          <p:cNvSpPr/>
          <p:nvPr userDrawn="1"/>
        </p:nvSpPr>
        <p:spPr>
          <a:xfrm>
            <a:off x="432000" y="1"/>
            <a:ext cx="11760000" cy="6365362"/>
          </a:xfrm>
          <a:prstGeom prst="rect">
            <a:avLst/>
          </a:prstGeom>
          <a:gradFill>
            <a:gsLst>
              <a:gs pos="36000">
                <a:schemeClr val="tx1">
                  <a:alpha val="60000"/>
                </a:schemeClr>
              </a:gs>
              <a:gs pos="100000">
                <a:schemeClr val="tx1"/>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Titolo 1">
            <a:extLst>
              <a:ext uri="{FF2B5EF4-FFF2-40B4-BE49-F238E27FC236}">
                <a16:creationId xmlns:a16="http://schemas.microsoft.com/office/drawing/2014/main" id="{6745B1DD-2DBA-49BF-BF09-5B70713A4CDC}"/>
              </a:ext>
            </a:extLst>
          </p:cNvPr>
          <p:cNvSpPr>
            <a:spLocks noGrp="1"/>
          </p:cNvSpPr>
          <p:nvPr>
            <p:ph type="ctrTitle"/>
          </p:nvPr>
        </p:nvSpPr>
        <p:spPr>
          <a:xfrm>
            <a:off x="680728" y="2377000"/>
            <a:ext cx="6299682" cy="2387600"/>
          </a:xfrm>
        </p:spPr>
        <p:txBody>
          <a:bodyPr rtlCol="0" anchor="b"/>
          <a:lstStyle>
            <a:lvl1pPr algn="l">
              <a:defRPr sz="4200" spc="-300">
                <a:solidFill>
                  <a:schemeClr val="bg1"/>
                </a:solidFill>
              </a:defRPr>
            </a:lvl1pPr>
          </a:lstStyle>
          <a:p>
            <a:pPr rtl="0"/>
            <a:r>
              <a:rPr lang="it-IT" noProof="0"/>
              <a:t>Fare clic per modificare lo stile del titolo</a:t>
            </a:r>
          </a:p>
        </p:txBody>
      </p:sp>
      <p:sp>
        <p:nvSpPr>
          <p:cNvPr id="3" name="Sottotitolo 2">
            <a:extLst>
              <a:ext uri="{FF2B5EF4-FFF2-40B4-BE49-F238E27FC236}">
                <a16:creationId xmlns:a16="http://schemas.microsoft.com/office/drawing/2014/main" id="{C7A60831-AA5D-4359-AACC-37D7271F2BF9}"/>
              </a:ext>
            </a:extLst>
          </p:cNvPr>
          <p:cNvSpPr>
            <a:spLocks noGrp="1"/>
          </p:cNvSpPr>
          <p:nvPr>
            <p:ph type="subTitle" idx="1"/>
          </p:nvPr>
        </p:nvSpPr>
        <p:spPr>
          <a:xfrm>
            <a:off x="680728" y="4962525"/>
            <a:ext cx="6299682" cy="1219200"/>
          </a:xfrm>
        </p:spPr>
        <p:txBody>
          <a:bodyPr rtlCol="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it-IT" noProof="0"/>
              <a:t>Fare clic per modificare lo stile del sottotitolo dello schema</a:t>
            </a:r>
          </a:p>
        </p:txBody>
      </p:sp>
      <p:sp>
        <p:nvSpPr>
          <p:cNvPr id="5" name="Rettangolo 4">
            <a:extLst>
              <a:ext uri="{FF2B5EF4-FFF2-40B4-BE49-F238E27FC236}">
                <a16:creationId xmlns:a16="http://schemas.microsoft.com/office/drawing/2014/main" id="{C1384471-818E-4B2E-BA19-852421944514}"/>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6" name="Rettangolo 5">
            <a:extLst>
              <a:ext uri="{FF2B5EF4-FFF2-40B4-BE49-F238E27FC236}">
                <a16:creationId xmlns:a16="http://schemas.microsoft.com/office/drawing/2014/main" id="{6FBA5E93-E4C5-4917-B92A-53FC468CFEBD}"/>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7" name="Segnaposto numero diapositiva 6">
            <a:extLst>
              <a:ext uri="{FF2B5EF4-FFF2-40B4-BE49-F238E27FC236}">
                <a16:creationId xmlns:a16="http://schemas.microsoft.com/office/drawing/2014/main" id="{6C109B30-9CC9-4BE8-AB10-1BA398CAB523}"/>
              </a:ext>
            </a:extLst>
          </p:cNvPr>
          <p:cNvSpPr>
            <a:spLocks noGrp="1"/>
          </p:cNvSpPr>
          <p:nvPr>
            <p:ph type="sldNum" sz="quarter" idx="12"/>
          </p:nvPr>
        </p:nvSpPr>
        <p:spPr/>
        <p:txBody>
          <a:bodyPr rtlCol="0"/>
          <a:lstStyle/>
          <a:p>
            <a:pPr rtl="0"/>
            <a:fld id="{4B73C415-D670-4716-A5EC-CC4D52CA2BAC}" type="slidenum">
              <a:rPr lang="it-IT" noProof="0" smtClean="0"/>
              <a:pPr rtl="0"/>
              <a:t>‹N›</a:t>
            </a:fld>
            <a:endParaRPr lang="it-IT" noProof="0"/>
          </a:p>
        </p:txBody>
      </p:sp>
      <p:sp>
        <p:nvSpPr>
          <p:cNvPr id="9" name="Segnaposto piè di pagina 8">
            <a:extLst>
              <a:ext uri="{FF2B5EF4-FFF2-40B4-BE49-F238E27FC236}">
                <a16:creationId xmlns:a16="http://schemas.microsoft.com/office/drawing/2014/main" id="{AF77174B-114F-48DF-AFBF-1AA3416ACD4A}"/>
              </a:ext>
            </a:extLst>
          </p:cNvPr>
          <p:cNvSpPr>
            <a:spLocks noGrp="1"/>
          </p:cNvSpPr>
          <p:nvPr>
            <p:ph type="ftr" sz="quarter" idx="13"/>
          </p:nvPr>
        </p:nvSpPr>
        <p:spPr/>
        <p:txBody>
          <a:bodyPr rtlCol="0"/>
          <a:lstStyle/>
          <a:p>
            <a:pPr rtl="0"/>
            <a:endParaRPr lang="it-IT" noProof="0"/>
          </a:p>
        </p:txBody>
      </p:sp>
    </p:spTree>
    <p:extLst>
      <p:ext uri="{BB962C8B-B14F-4D97-AF65-F5344CB8AC3E}">
        <p14:creationId xmlns:p14="http://schemas.microsoft.com/office/powerpoint/2010/main" val="14956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olo, sottotitolo, contenuto e immagine">
    <p:bg>
      <p:bgPr>
        <a:solidFill>
          <a:schemeClr val="bg1"/>
        </a:solidFill>
        <a:effectLst/>
      </p:bgPr>
    </p:bg>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7428A921-D1FB-449F-8402-7C032AAABB1C}"/>
              </a:ext>
            </a:extLst>
          </p:cNvPr>
          <p:cNvSpPr/>
          <p:nvPr userDrawn="1"/>
        </p:nvSpPr>
        <p:spPr>
          <a:xfrm>
            <a:off x="5353050" y="3714749"/>
            <a:ext cx="6406950" cy="3143249"/>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a:xfrm>
            <a:off x="431999" y="3714746"/>
            <a:ext cx="4416225" cy="2364591"/>
          </a:xfrm>
        </p:spPr>
        <p:txBody>
          <a:bodyPr rtlCol="0" anchor="t"/>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5658103" y="3981451"/>
            <a:ext cx="5749483" cy="1343026"/>
          </a:xfrm>
        </p:spPr>
        <p:txBody>
          <a:bodyPr rtlCol="0" anchor="b"/>
          <a:lstStyle>
            <a:lvl1pPr>
              <a:defRPr sz="3600">
                <a:solidFill>
                  <a:schemeClr val="bg1"/>
                </a:solidFill>
              </a:defRPr>
            </a:lvl1pPr>
          </a:lstStyle>
          <a:p>
            <a:pPr rtl="0"/>
            <a:r>
              <a:rPr lang="it-IT" noProof="0"/>
              <a:t>Fare clic per modificare lo stile del titolo</a:t>
            </a:r>
          </a:p>
        </p:txBody>
      </p:sp>
      <p:sp>
        <p:nvSpPr>
          <p:cNvPr id="5" name="Segnaposto immagine 4">
            <a:extLst>
              <a:ext uri="{FF2B5EF4-FFF2-40B4-BE49-F238E27FC236}">
                <a16:creationId xmlns:a16="http://schemas.microsoft.com/office/drawing/2014/main" id="{528B6E3D-9C01-45EA-9E2B-711EC1B84F84}"/>
              </a:ext>
            </a:extLst>
          </p:cNvPr>
          <p:cNvSpPr>
            <a:spLocks noGrp="1"/>
          </p:cNvSpPr>
          <p:nvPr>
            <p:ph type="pic" sz="quarter" idx="12" hasCustomPrompt="1"/>
          </p:nvPr>
        </p:nvSpPr>
        <p:spPr>
          <a:xfrm>
            <a:off x="5353050" y="0"/>
            <a:ext cx="640695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it-IT" noProof="0"/>
              <a:t>Inserire o trascinare la foto qui</a:t>
            </a:r>
          </a:p>
        </p:txBody>
      </p:sp>
      <p:sp>
        <p:nvSpPr>
          <p:cNvPr id="18" name="Segnaposto piè di pagina 17">
            <a:extLst>
              <a:ext uri="{FF2B5EF4-FFF2-40B4-BE49-F238E27FC236}">
                <a16:creationId xmlns:a16="http://schemas.microsoft.com/office/drawing/2014/main" id="{1EC63334-B325-4256-8AA0-6F5A11030DEA}"/>
              </a:ext>
            </a:extLst>
          </p:cNvPr>
          <p:cNvSpPr>
            <a:spLocks noGrp="1"/>
          </p:cNvSpPr>
          <p:nvPr>
            <p:ph type="ftr" sz="quarter" idx="13"/>
          </p:nvPr>
        </p:nvSpPr>
        <p:spPr>
          <a:xfrm>
            <a:off x="432000" y="6365363"/>
            <a:ext cx="4416225" cy="412431"/>
          </a:xfrm>
        </p:spPr>
        <p:txBody>
          <a:bodyPr rtlCol="0"/>
          <a:lstStyle/>
          <a:p>
            <a:pPr rtl="0"/>
            <a:endParaRPr lang="it-IT" noProof="0"/>
          </a:p>
        </p:txBody>
      </p:sp>
      <p:sp>
        <p:nvSpPr>
          <p:cNvPr id="20" name="Segnaposto testo 19">
            <a:extLst>
              <a:ext uri="{FF2B5EF4-FFF2-40B4-BE49-F238E27FC236}">
                <a16:creationId xmlns:a16="http://schemas.microsoft.com/office/drawing/2014/main" id="{CC8965A7-6363-464F-998B-64E00F4F4956}"/>
              </a:ext>
            </a:extLst>
          </p:cNvPr>
          <p:cNvSpPr>
            <a:spLocks noGrp="1"/>
          </p:cNvSpPr>
          <p:nvPr>
            <p:ph type="body" sz="quarter" idx="14" hasCustomPrompt="1"/>
          </p:nvPr>
        </p:nvSpPr>
        <p:spPr>
          <a:xfrm>
            <a:off x="5658442" y="5657850"/>
            <a:ext cx="5749334" cy="1119943"/>
          </a:xfrm>
        </p:spPr>
        <p:txBody>
          <a:bodyPr rtlCol="0"/>
          <a:lstStyle>
            <a:lvl1pPr marL="0" indent="0">
              <a:buNone/>
              <a:defRPr sz="1800">
                <a:solidFill>
                  <a:schemeClr val="bg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rtl="0"/>
            <a:r>
              <a:rPr lang="it-IT" noProof="0"/>
              <a:t>Il sottotitolo, lo slogan o il blurb può essere inserito qui</a:t>
            </a:r>
          </a:p>
        </p:txBody>
      </p:sp>
    </p:spTree>
    <p:extLst>
      <p:ext uri="{BB962C8B-B14F-4D97-AF65-F5344CB8AC3E}">
        <p14:creationId xmlns:p14="http://schemas.microsoft.com/office/powerpoint/2010/main" val="3420662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unti elenco immagi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432000" y="432000"/>
            <a:ext cx="11340000" cy="432000"/>
          </a:xfrm>
        </p:spPr>
        <p:txBody>
          <a:bodyPr rtlCol="0"/>
          <a:lstStyle/>
          <a:p>
            <a:pPr rtl="0"/>
            <a:r>
              <a:rPr lang="it-IT" noProof="0"/>
              <a:t>Fare clic per modificare lo stile del titolo</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6" name="Segnaposto testo 5">
            <a:extLst>
              <a:ext uri="{FF2B5EF4-FFF2-40B4-BE49-F238E27FC236}">
                <a16:creationId xmlns:a16="http://schemas.microsoft.com/office/drawing/2014/main" id="{3509F9E9-0483-4A79-B997-B23DAC1644C1}"/>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Sottotitolo</a:t>
            </a:r>
          </a:p>
        </p:txBody>
      </p:sp>
      <p:sp>
        <p:nvSpPr>
          <p:cNvPr id="49" name="Segnaposto testo 8">
            <a:extLst>
              <a:ext uri="{FF2B5EF4-FFF2-40B4-BE49-F238E27FC236}">
                <a16:creationId xmlns:a16="http://schemas.microsoft.com/office/drawing/2014/main" id="{305CEEFA-58BB-4AFA-AD31-BEE38B013E00}"/>
              </a:ext>
            </a:extLst>
          </p:cNvPr>
          <p:cNvSpPr>
            <a:spLocks noGrp="1"/>
          </p:cNvSpPr>
          <p:nvPr>
            <p:ph type="body" sz="quarter" idx="17" hasCustomPrompt="1"/>
          </p:nvPr>
        </p:nvSpPr>
        <p:spPr>
          <a:xfrm>
            <a:off x="4318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50" name="Segnaposto testo 10">
            <a:extLst>
              <a:ext uri="{FF2B5EF4-FFF2-40B4-BE49-F238E27FC236}">
                <a16:creationId xmlns:a16="http://schemas.microsoft.com/office/drawing/2014/main" id="{BEEE40C3-341F-4063-8D33-B1328863FB30}"/>
              </a:ext>
            </a:extLst>
          </p:cNvPr>
          <p:cNvSpPr>
            <a:spLocks noGrp="1"/>
          </p:cNvSpPr>
          <p:nvPr>
            <p:ph type="body" sz="quarter" idx="18" hasCustomPrompt="1"/>
          </p:nvPr>
        </p:nvSpPr>
        <p:spPr>
          <a:xfrm>
            <a:off x="431800" y="4605832"/>
            <a:ext cx="198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51" name="Segnaposto testo 8">
            <a:extLst>
              <a:ext uri="{FF2B5EF4-FFF2-40B4-BE49-F238E27FC236}">
                <a16:creationId xmlns:a16="http://schemas.microsoft.com/office/drawing/2014/main" id="{D09CE291-B951-4300-9D67-154E4BB557EC}"/>
              </a:ext>
            </a:extLst>
          </p:cNvPr>
          <p:cNvSpPr>
            <a:spLocks noGrp="1"/>
          </p:cNvSpPr>
          <p:nvPr>
            <p:ph type="body" sz="quarter" idx="33" hasCustomPrompt="1"/>
          </p:nvPr>
        </p:nvSpPr>
        <p:spPr>
          <a:xfrm>
            <a:off x="27718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52" name="Segnaposto testo 10">
            <a:extLst>
              <a:ext uri="{FF2B5EF4-FFF2-40B4-BE49-F238E27FC236}">
                <a16:creationId xmlns:a16="http://schemas.microsoft.com/office/drawing/2014/main" id="{0D3A393C-4D8C-49BC-934D-B57BE1B28405}"/>
              </a:ext>
            </a:extLst>
          </p:cNvPr>
          <p:cNvSpPr>
            <a:spLocks noGrp="1"/>
          </p:cNvSpPr>
          <p:nvPr>
            <p:ph type="body" sz="quarter" idx="34" hasCustomPrompt="1"/>
          </p:nvPr>
        </p:nvSpPr>
        <p:spPr>
          <a:xfrm>
            <a:off x="2771850" y="4605832"/>
            <a:ext cx="198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53" name="Segnaposto testo 8">
            <a:extLst>
              <a:ext uri="{FF2B5EF4-FFF2-40B4-BE49-F238E27FC236}">
                <a16:creationId xmlns:a16="http://schemas.microsoft.com/office/drawing/2014/main" id="{08906184-3520-4606-AF8B-59ECFFA6D756}"/>
              </a:ext>
            </a:extLst>
          </p:cNvPr>
          <p:cNvSpPr>
            <a:spLocks noGrp="1"/>
          </p:cNvSpPr>
          <p:nvPr>
            <p:ph type="body" sz="quarter" idx="35" hasCustomPrompt="1"/>
          </p:nvPr>
        </p:nvSpPr>
        <p:spPr>
          <a:xfrm>
            <a:off x="51119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54" name="Segnaposto testo 10">
            <a:extLst>
              <a:ext uri="{FF2B5EF4-FFF2-40B4-BE49-F238E27FC236}">
                <a16:creationId xmlns:a16="http://schemas.microsoft.com/office/drawing/2014/main" id="{8A64BEB9-7FB0-4DF9-BFE9-62016E83E890}"/>
              </a:ext>
            </a:extLst>
          </p:cNvPr>
          <p:cNvSpPr>
            <a:spLocks noGrp="1"/>
          </p:cNvSpPr>
          <p:nvPr>
            <p:ph type="body" sz="quarter" idx="36" hasCustomPrompt="1"/>
          </p:nvPr>
        </p:nvSpPr>
        <p:spPr>
          <a:xfrm>
            <a:off x="5111900" y="4605832"/>
            <a:ext cx="198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55" name="Segnaposto testo 8">
            <a:extLst>
              <a:ext uri="{FF2B5EF4-FFF2-40B4-BE49-F238E27FC236}">
                <a16:creationId xmlns:a16="http://schemas.microsoft.com/office/drawing/2014/main" id="{4CCC1C98-37FD-4404-8383-72ED535FE578}"/>
              </a:ext>
            </a:extLst>
          </p:cNvPr>
          <p:cNvSpPr>
            <a:spLocks noGrp="1"/>
          </p:cNvSpPr>
          <p:nvPr>
            <p:ph type="body" sz="quarter" idx="37" hasCustomPrompt="1"/>
          </p:nvPr>
        </p:nvSpPr>
        <p:spPr>
          <a:xfrm>
            <a:off x="745195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56" name="Segnaposto testo 10">
            <a:extLst>
              <a:ext uri="{FF2B5EF4-FFF2-40B4-BE49-F238E27FC236}">
                <a16:creationId xmlns:a16="http://schemas.microsoft.com/office/drawing/2014/main" id="{B24BD1AE-AB0E-40FA-AEA8-8D687D84B56E}"/>
              </a:ext>
            </a:extLst>
          </p:cNvPr>
          <p:cNvSpPr>
            <a:spLocks noGrp="1"/>
          </p:cNvSpPr>
          <p:nvPr>
            <p:ph type="body" sz="quarter" idx="38" hasCustomPrompt="1"/>
          </p:nvPr>
        </p:nvSpPr>
        <p:spPr>
          <a:xfrm>
            <a:off x="7451950" y="4605832"/>
            <a:ext cx="198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57" name="Segnaposto testo 8">
            <a:extLst>
              <a:ext uri="{FF2B5EF4-FFF2-40B4-BE49-F238E27FC236}">
                <a16:creationId xmlns:a16="http://schemas.microsoft.com/office/drawing/2014/main" id="{CA2F0EA7-F3F7-443F-BA0D-4916B618C56B}"/>
              </a:ext>
            </a:extLst>
          </p:cNvPr>
          <p:cNvSpPr>
            <a:spLocks noGrp="1"/>
          </p:cNvSpPr>
          <p:nvPr>
            <p:ph type="body" sz="quarter" idx="39" hasCustomPrompt="1"/>
          </p:nvPr>
        </p:nvSpPr>
        <p:spPr>
          <a:xfrm>
            <a:off x="9792000" y="3971432"/>
            <a:ext cx="198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58" name="Segnaposto testo 10">
            <a:extLst>
              <a:ext uri="{FF2B5EF4-FFF2-40B4-BE49-F238E27FC236}">
                <a16:creationId xmlns:a16="http://schemas.microsoft.com/office/drawing/2014/main" id="{2BB6E6C3-1F6A-41B6-8EE0-6FDCBA34413C}"/>
              </a:ext>
            </a:extLst>
          </p:cNvPr>
          <p:cNvSpPr>
            <a:spLocks noGrp="1"/>
          </p:cNvSpPr>
          <p:nvPr>
            <p:ph type="body" sz="quarter" idx="40" hasCustomPrompt="1"/>
          </p:nvPr>
        </p:nvSpPr>
        <p:spPr>
          <a:xfrm>
            <a:off x="9792000" y="4605832"/>
            <a:ext cx="198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16" name="Segnaposto immagine 15">
            <a:extLst>
              <a:ext uri="{FF2B5EF4-FFF2-40B4-BE49-F238E27FC236}">
                <a16:creationId xmlns:a16="http://schemas.microsoft.com/office/drawing/2014/main" id="{B2738624-9DAA-4152-9A77-80BBB71AD5F1}"/>
              </a:ext>
            </a:extLst>
          </p:cNvPr>
          <p:cNvSpPr>
            <a:spLocks noGrp="1"/>
          </p:cNvSpPr>
          <p:nvPr>
            <p:ph type="pic" sz="quarter" idx="41"/>
          </p:nvPr>
        </p:nvSpPr>
        <p:spPr>
          <a:xfrm>
            <a:off x="43180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59" name="Segnaposto immagine 15">
            <a:extLst>
              <a:ext uri="{FF2B5EF4-FFF2-40B4-BE49-F238E27FC236}">
                <a16:creationId xmlns:a16="http://schemas.microsoft.com/office/drawing/2014/main" id="{522AE46C-0845-4BB0-9861-06071BCF56F6}"/>
              </a:ext>
            </a:extLst>
          </p:cNvPr>
          <p:cNvSpPr>
            <a:spLocks noGrp="1"/>
          </p:cNvSpPr>
          <p:nvPr>
            <p:ph type="pic" sz="quarter" idx="42"/>
          </p:nvPr>
        </p:nvSpPr>
        <p:spPr>
          <a:xfrm>
            <a:off x="27718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0" name="Segnaposto immagine 15">
            <a:extLst>
              <a:ext uri="{FF2B5EF4-FFF2-40B4-BE49-F238E27FC236}">
                <a16:creationId xmlns:a16="http://schemas.microsoft.com/office/drawing/2014/main" id="{D791A6AF-478F-443B-A785-F82A8DBA9F30}"/>
              </a:ext>
            </a:extLst>
          </p:cNvPr>
          <p:cNvSpPr>
            <a:spLocks noGrp="1"/>
          </p:cNvSpPr>
          <p:nvPr>
            <p:ph type="pic" sz="quarter" idx="43"/>
          </p:nvPr>
        </p:nvSpPr>
        <p:spPr>
          <a:xfrm>
            <a:off x="51122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1" name="Segnaposto immagine 15">
            <a:extLst>
              <a:ext uri="{FF2B5EF4-FFF2-40B4-BE49-F238E27FC236}">
                <a16:creationId xmlns:a16="http://schemas.microsoft.com/office/drawing/2014/main" id="{1A65AFE9-2875-44A5-BF13-6E8438892669}"/>
              </a:ext>
            </a:extLst>
          </p:cNvPr>
          <p:cNvSpPr>
            <a:spLocks noGrp="1"/>
          </p:cNvSpPr>
          <p:nvPr>
            <p:ph type="pic" sz="quarter" idx="44"/>
          </p:nvPr>
        </p:nvSpPr>
        <p:spPr>
          <a:xfrm>
            <a:off x="7451950"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
        <p:nvSpPr>
          <p:cNvPr id="62" name="Segnaposto immagine 15">
            <a:extLst>
              <a:ext uri="{FF2B5EF4-FFF2-40B4-BE49-F238E27FC236}">
                <a16:creationId xmlns:a16="http://schemas.microsoft.com/office/drawing/2014/main" id="{069B9167-077F-4123-82C5-01EB62AFB3E6}"/>
              </a:ext>
            </a:extLst>
          </p:cNvPr>
          <p:cNvSpPr>
            <a:spLocks noGrp="1"/>
          </p:cNvSpPr>
          <p:nvPr>
            <p:ph type="pic" sz="quarter" idx="45"/>
          </p:nvPr>
        </p:nvSpPr>
        <p:spPr>
          <a:xfrm>
            <a:off x="9780587" y="1735138"/>
            <a:ext cx="1979613" cy="1981200"/>
          </a:xfrm>
          <a:solidFill>
            <a:schemeClr val="bg1">
              <a:lumMod val="95000"/>
              <a:alpha val="70000"/>
            </a:schemeClr>
          </a:solidFill>
          <a:ln w="95250" cap="sq">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Fare clic sull'icona per inserire un'immagine</a:t>
            </a:r>
          </a:p>
        </p:txBody>
      </p:sp>
    </p:spTree>
    <p:extLst>
      <p:ext uri="{BB962C8B-B14F-4D97-AF65-F5344CB8AC3E}">
        <p14:creationId xmlns:p14="http://schemas.microsoft.com/office/powerpoint/2010/main" val="4064838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unti elenco icona">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noProof="0"/>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it-IT" noProof="0"/>
              <a:t>Il sottotitolo, lo slogan o il blurb può essere inserito qui</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a:xfrm>
            <a:off x="432000" y="6365363"/>
            <a:ext cx="5472000" cy="412431"/>
          </a:xfrm>
        </p:spPr>
        <p:txBody>
          <a:bodyPr rtlCol="0"/>
          <a:lstStyle/>
          <a:p>
            <a:pP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0" name="Segnaposto immagine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it-IT" noProof="0"/>
              <a:t>Inserire o trascinare la foto qui</a:t>
            </a:r>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it-IT" noProof="0"/>
              <a:t>Fare clic per modificare lo stile del titolo</a:t>
            </a:r>
          </a:p>
        </p:txBody>
      </p:sp>
      <p:sp>
        <p:nvSpPr>
          <p:cNvPr id="13" name="Segnaposto tes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628800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14" name="Segnaposto tes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6288002" y="4764931"/>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15" name="Segnaposto tes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8202527"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2</a:t>
            </a:r>
          </a:p>
        </p:txBody>
      </p:sp>
      <p:sp>
        <p:nvSpPr>
          <p:cNvPr id="16" name="Segnaposto tes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8202527" y="4764931"/>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17" name="Segnaposto testo 8">
            <a:extLst>
              <a:ext uri="{FF2B5EF4-FFF2-40B4-BE49-F238E27FC236}">
                <a16:creationId xmlns:a16="http://schemas.microsoft.com/office/drawing/2014/main" id="{C595063C-F901-4E60-A714-6454F42F0D95}"/>
              </a:ext>
            </a:extLst>
          </p:cNvPr>
          <p:cNvSpPr>
            <a:spLocks noGrp="1"/>
          </p:cNvSpPr>
          <p:nvPr>
            <p:ph type="body" sz="quarter" idx="17" hasCustomPrompt="1"/>
          </p:nvPr>
        </p:nvSpPr>
        <p:spPr>
          <a:xfrm>
            <a:off x="10117052" y="4130531"/>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3</a:t>
            </a:r>
          </a:p>
        </p:txBody>
      </p:sp>
      <p:sp>
        <p:nvSpPr>
          <p:cNvPr id="18" name="Segnaposto testo 10">
            <a:extLst>
              <a:ext uri="{FF2B5EF4-FFF2-40B4-BE49-F238E27FC236}">
                <a16:creationId xmlns:a16="http://schemas.microsoft.com/office/drawing/2014/main" id="{C7672B0A-0079-40F6-8B93-A5F1DB5882E0}"/>
              </a:ext>
            </a:extLst>
          </p:cNvPr>
          <p:cNvSpPr>
            <a:spLocks noGrp="1"/>
          </p:cNvSpPr>
          <p:nvPr>
            <p:ph type="body" sz="quarter" idx="18" hasCustomPrompt="1"/>
          </p:nvPr>
        </p:nvSpPr>
        <p:spPr>
          <a:xfrm>
            <a:off x="10117052" y="4764931"/>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Tree>
    <p:extLst>
      <p:ext uri="{BB962C8B-B14F-4D97-AF65-F5344CB8AC3E}">
        <p14:creationId xmlns:p14="http://schemas.microsoft.com/office/powerpoint/2010/main" val="5466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 punti elenco icona">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5EFA8C4C-FE50-44C1-8434-6C7BB898173F}"/>
              </a:ext>
            </a:extLst>
          </p:cNvPr>
          <p:cNvSpPr/>
          <p:nvPr userDrawn="1"/>
        </p:nvSpPr>
        <p:spPr>
          <a:xfrm>
            <a:off x="432000" y="0"/>
            <a:ext cx="5472000" cy="6858000"/>
          </a:xfrm>
          <a:prstGeom prst="rect">
            <a:avLst/>
          </a:prstGeom>
          <a:gradFill>
            <a:gsLst>
              <a:gs pos="0">
                <a:schemeClr val="tx1">
                  <a:lumMod val="75000"/>
                  <a:lumOff val="25000"/>
                </a:schemeClr>
              </a:gs>
              <a:gs pos="100000">
                <a:schemeClr val="tx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it-IT" noProof="0"/>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a:xfrm>
            <a:off x="680728" y="5657850"/>
            <a:ext cx="4974545" cy="707513"/>
          </a:xfrm>
        </p:spPr>
        <p:txBody>
          <a:bodyPr rtlCol="0"/>
          <a:lstStyle>
            <a:lvl1pPr marL="0" indent="0">
              <a:buNone/>
              <a:defRPr sz="1800">
                <a:solidFill>
                  <a:schemeClr val="bg1"/>
                </a:solidFill>
              </a:defRPr>
            </a:lvl1pPr>
          </a:lstStyle>
          <a:p>
            <a:pPr lvl="0" rtl="0"/>
            <a:r>
              <a:rPr lang="it-IT" noProof="0"/>
              <a:t>Il sottotitolo, lo slogan o il blurb può essere inserito qui</a:t>
            </a:r>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10" name="Segnaposto immagine 4">
            <a:extLst>
              <a:ext uri="{FF2B5EF4-FFF2-40B4-BE49-F238E27FC236}">
                <a16:creationId xmlns:a16="http://schemas.microsoft.com/office/drawing/2014/main" id="{704BE0A1-F26A-4947-971D-055860FFC91D}"/>
              </a:ext>
            </a:extLst>
          </p:cNvPr>
          <p:cNvSpPr>
            <a:spLocks noGrp="1"/>
          </p:cNvSpPr>
          <p:nvPr>
            <p:ph type="pic" sz="quarter" idx="12" hasCustomPrompt="1"/>
          </p:nvPr>
        </p:nvSpPr>
        <p:spPr>
          <a:xfrm>
            <a:off x="432000" y="0"/>
            <a:ext cx="5472000" cy="3714747"/>
          </a:xfr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1" forceAA="0" compatLnSpc="1">
            <a:prstTxWarp prst="textNoShape">
              <a:avLst/>
            </a:prstTxWarp>
            <a:noAutofit/>
          </a:bodyPr>
          <a:lstStyle>
            <a:lvl1pPr marL="0" indent="0" algn="l">
              <a:buFont typeface="Arial" panose="020B0604020202020204" pitchFamily="34" charset="0"/>
              <a:buNone/>
              <a:defRPr lang="en-ZA" sz="1100" i="1">
                <a:solidFill>
                  <a:schemeClr val="lt1"/>
                </a:solidFill>
                <a:latin typeface="Times New Roman" panose="02020603050405020304" pitchFamily="18" charset="0"/>
                <a:cs typeface="Times New Roman" panose="02020603050405020304" pitchFamily="18" charset="0"/>
              </a:defRPr>
            </a:lvl1pPr>
          </a:lstStyle>
          <a:p>
            <a:pPr marL="0" lvl="0" algn="ctr" rtl="0"/>
            <a:r>
              <a:rPr lang="it-IT" noProof="0"/>
              <a:t>Inserire o trascinare la foto qui</a:t>
            </a:r>
          </a:p>
        </p:txBody>
      </p:sp>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a:xfrm>
            <a:off x="680728" y="3981450"/>
            <a:ext cx="4974545" cy="1343025"/>
          </a:xfrm>
        </p:spPr>
        <p:txBody>
          <a:bodyPr vert="horz" lIns="0" tIns="0" rIns="0" bIns="0" rtlCol="0" anchor="b">
            <a:noAutofit/>
          </a:bodyPr>
          <a:lstStyle>
            <a:lvl1pPr>
              <a:defRPr lang="en-ZA" sz="3600" dirty="0">
                <a:solidFill>
                  <a:schemeClr val="bg1"/>
                </a:solidFill>
              </a:defRPr>
            </a:lvl1pPr>
          </a:lstStyle>
          <a:p>
            <a:pPr lvl="0" rtl="0"/>
            <a:r>
              <a:rPr lang="it-IT" noProof="0"/>
              <a:t>Fare clic per modificare lo stile del titolo</a:t>
            </a:r>
          </a:p>
        </p:txBody>
      </p:sp>
      <p:sp>
        <p:nvSpPr>
          <p:cNvPr id="13" name="Segnaposto testo 8">
            <a:extLst>
              <a:ext uri="{FF2B5EF4-FFF2-40B4-BE49-F238E27FC236}">
                <a16:creationId xmlns:a16="http://schemas.microsoft.com/office/drawing/2014/main" id="{B51A342D-6638-406F-A54B-59B56F36AD4A}"/>
              </a:ext>
            </a:extLst>
          </p:cNvPr>
          <p:cNvSpPr>
            <a:spLocks noGrp="1"/>
          </p:cNvSpPr>
          <p:nvPr>
            <p:ph type="body" sz="quarter" idx="13" hasCustomPrompt="1"/>
          </p:nvPr>
        </p:nvSpPr>
        <p:spPr>
          <a:xfrm>
            <a:off x="70785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3</a:t>
            </a:r>
          </a:p>
        </p:txBody>
      </p:sp>
      <p:sp>
        <p:nvSpPr>
          <p:cNvPr id="14" name="Segnaposto testo 10">
            <a:extLst>
              <a:ext uri="{FF2B5EF4-FFF2-40B4-BE49-F238E27FC236}">
                <a16:creationId xmlns:a16="http://schemas.microsoft.com/office/drawing/2014/main" id="{C32169FB-F8BF-46FF-8BDE-E27C751C1C46}"/>
              </a:ext>
            </a:extLst>
          </p:cNvPr>
          <p:cNvSpPr>
            <a:spLocks noGrp="1"/>
          </p:cNvSpPr>
          <p:nvPr>
            <p:ph type="body" sz="quarter" idx="14" hasCustomPrompt="1"/>
          </p:nvPr>
        </p:nvSpPr>
        <p:spPr>
          <a:xfrm>
            <a:off x="7078577" y="5645363"/>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15" name="Segnaposto testo 8">
            <a:extLst>
              <a:ext uri="{FF2B5EF4-FFF2-40B4-BE49-F238E27FC236}">
                <a16:creationId xmlns:a16="http://schemas.microsoft.com/office/drawing/2014/main" id="{051BC42F-45BF-462B-A15F-54639A5DA461}"/>
              </a:ext>
            </a:extLst>
          </p:cNvPr>
          <p:cNvSpPr>
            <a:spLocks noGrp="1"/>
          </p:cNvSpPr>
          <p:nvPr>
            <p:ph type="body" sz="quarter" idx="15" hasCustomPrompt="1"/>
          </p:nvPr>
        </p:nvSpPr>
        <p:spPr>
          <a:xfrm>
            <a:off x="9402677" y="5010963"/>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4</a:t>
            </a:r>
          </a:p>
        </p:txBody>
      </p:sp>
      <p:sp>
        <p:nvSpPr>
          <p:cNvPr id="16" name="Segnaposto testo 10">
            <a:extLst>
              <a:ext uri="{FF2B5EF4-FFF2-40B4-BE49-F238E27FC236}">
                <a16:creationId xmlns:a16="http://schemas.microsoft.com/office/drawing/2014/main" id="{08A990CD-AF1D-4FBE-B3FF-4BC5BE2BFD9F}"/>
              </a:ext>
            </a:extLst>
          </p:cNvPr>
          <p:cNvSpPr>
            <a:spLocks noGrp="1"/>
          </p:cNvSpPr>
          <p:nvPr>
            <p:ph type="body" sz="quarter" idx="16" hasCustomPrompt="1"/>
          </p:nvPr>
        </p:nvSpPr>
        <p:spPr>
          <a:xfrm>
            <a:off x="9402677" y="5645363"/>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3" name="Segnaposto testo 8">
            <a:extLst>
              <a:ext uri="{FF2B5EF4-FFF2-40B4-BE49-F238E27FC236}">
                <a16:creationId xmlns:a16="http://schemas.microsoft.com/office/drawing/2014/main" id="{B71CBA76-3CE4-4FA7-8940-41ECC9129C5A}"/>
              </a:ext>
            </a:extLst>
          </p:cNvPr>
          <p:cNvSpPr>
            <a:spLocks noGrp="1"/>
          </p:cNvSpPr>
          <p:nvPr>
            <p:ph type="body" sz="quarter" idx="17" hasCustomPrompt="1"/>
          </p:nvPr>
        </p:nvSpPr>
        <p:spPr>
          <a:xfrm>
            <a:off x="70785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1</a:t>
            </a:r>
          </a:p>
        </p:txBody>
      </p:sp>
      <p:sp>
        <p:nvSpPr>
          <p:cNvPr id="24" name="Segnaposto testo 10">
            <a:extLst>
              <a:ext uri="{FF2B5EF4-FFF2-40B4-BE49-F238E27FC236}">
                <a16:creationId xmlns:a16="http://schemas.microsoft.com/office/drawing/2014/main" id="{ADC8FCF6-5E2F-4976-8979-F493766C38E0}"/>
              </a:ext>
            </a:extLst>
          </p:cNvPr>
          <p:cNvSpPr>
            <a:spLocks noGrp="1"/>
          </p:cNvSpPr>
          <p:nvPr>
            <p:ph type="body" sz="quarter" idx="18" hasCustomPrompt="1"/>
          </p:nvPr>
        </p:nvSpPr>
        <p:spPr>
          <a:xfrm>
            <a:off x="7078577" y="2994747"/>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
        <p:nvSpPr>
          <p:cNvPr id="25" name="Segnaposto testo 8">
            <a:extLst>
              <a:ext uri="{FF2B5EF4-FFF2-40B4-BE49-F238E27FC236}">
                <a16:creationId xmlns:a16="http://schemas.microsoft.com/office/drawing/2014/main" id="{F111F3D7-9557-4D01-B2FB-38A2FFA1052E}"/>
              </a:ext>
            </a:extLst>
          </p:cNvPr>
          <p:cNvSpPr>
            <a:spLocks noGrp="1"/>
          </p:cNvSpPr>
          <p:nvPr>
            <p:ph type="body" sz="quarter" idx="19" hasCustomPrompt="1"/>
          </p:nvPr>
        </p:nvSpPr>
        <p:spPr>
          <a:xfrm>
            <a:off x="9402677" y="2360347"/>
            <a:ext cx="1800000" cy="360000"/>
          </a:xfrm>
        </p:spPr>
        <p:txBody>
          <a:bodyPr rtlCol="0"/>
          <a:lstStyle>
            <a:lvl1pPr marL="0" indent="0" algn="ctr">
              <a:buFont typeface="Arial" panose="020B0604020202020204" pitchFamily="34" charset="0"/>
              <a:buNone/>
              <a:defRPr sz="1800">
                <a:solidFill>
                  <a:schemeClr val="tx1">
                    <a:lumMod val="75000"/>
                    <a:lumOff val="25000"/>
                  </a:schemeClr>
                </a:solidFill>
              </a:defRPr>
            </a:lvl1pPr>
          </a:lstStyle>
          <a:p>
            <a:pPr lvl="0" rtl="0"/>
            <a:r>
              <a:rPr lang="it-IT" noProof="0"/>
              <a:t>Punto elenco 2</a:t>
            </a:r>
          </a:p>
        </p:txBody>
      </p:sp>
      <p:sp>
        <p:nvSpPr>
          <p:cNvPr id="26" name="Segnaposto testo 10">
            <a:extLst>
              <a:ext uri="{FF2B5EF4-FFF2-40B4-BE49-F238E27FC236}">
                <a16:creationId xmlns:a16="http://schemas.microsoft.com/office/drawing/2014/main" id="{FE89EBCC-101B-4979-93C1-08579B031993}"/>
              </a:ext>
            </a:extLst>
          </p:cNvPr>
          <p:cNvSpPr>
            <a:spLocks noGrp="1"/>
          </p:cNvSpPr>
          <p:nvPr>
            <p:ph type="body" sz="quarter" idx="20" hasCustomPrompt="1"/>
          </p:nvPr>
        </p:nvSpPr>
        <p:spPr>
          <a:xfrm>
            <a:off x="9402677" y="2994747"/>
            <a:ext cx="1800000" cy="720000"/>
          </a:xfrm>
        </p:spPr>
        <p:txBody>
          <a:bodyPr rtlCol="0"/>
          <a:lstStyle>
            <a:lvl1pPr marL="0" indent="0" algn="ctr">
              <a:buNone/>
              <a:defRPr sz="1400">
                <a:solidFill>
                  <a:schemeClr val="tx1">
                    <a:lumMod val="75000"/>
                    <a:lumOff val="25000"/>
                  </a:schemeClr>
                </a:solidFill>
              </a:defRPr>
            </a:lvl1pPr>
          </a:lstStyle>
          <a:p>
            <a:pPr lvl="0" rtl="0"/>
            <a:r>
              <a:rPr lang="it-IT" noProof="0"/>
              <a:t>Descrizione punto elenco</a:t>
            </a:r>
          </a:p>
        </p:txBody>
      </p:sp>
    </p:spTree>
    <p:extLst>
      <p:ext uri="{BB962C8B-B14F-4D97-AF65-F5344CB8AC3E}">
        <p14:creationId xmlns:p14="http://schemas.microsoft.com/office/powerpoint/2010/main" val="304084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rodotto digitale">
    <p:bg>
      <p:bgRef idx="1001">
        <a:schemeClr val="bg1"/>
      </p:bgRef>
    </p:bg>
    <p:spTree>
      <p:nvGrpSpPr>
        <p:cNvPr id="1" name=""/>
        <p:cNvGrpSpPr/>
        <p:nvPr/>
      </p:nvGrpSpPr>
      <p:grpSpPr>
        <a:xfrm>
          <a:off x="0" y="0"/>
          <a:ext cx="0" cy="0"/>
          <a:chOff x="0" y="0"/>
          <a:chExt cx="0" cy="0"/>
        </a:xfrm>
      </p:grpSpPr>
      <p:pic>
        <p:nvPicPr>
          <p:cNvPr id="10" name="Immagine 9">
            <a:extLst>
              <a:ext uri="{FF2B5EF4-FFF2-40B4-BE49-F238E27FC236}">
                <a16:creationId xmlns:a16="http://schemas.microsoft.com/office/drawing/2014/main" id="{5CE857ED-B36A-4B8A-81C4-94389617E240}"/>
              </a:ext>
            </a:extLst>
          </p:cNvPr>
          <p:cNvPicPr>
            <a:picLocks noChangeAspect="1"/>
          </p:cNvPicPr>
          <p:nvPr userDrawn="1"/>
        </p:nvPicPr>
        <p:blipFill>
          <a:blip r:embed="rId3"/>
          <a:stretch>
            <a:fillRect/>
          </a:stretch>
        </p:blipFill>
        <p:spPr>
          <a:xfrm>
            <a:off x="663465" y="1007667"/>
            <a:ext cx="11528535" cy="5645385"/>
          </a:xfrm>
          <a:prstGeom prst="rect">
            <a:avLst/>
          </a:prstGeom>
        </p:spPr>
      </p:pic>
      <p:sp>
        <p:nvSpPr>
          <p:cNvPr id="2" name="Titolo 1">
            <a:extLst>
              <a:ext uri="{FF2B5EF4-FFF2-40B4-BE49-F238E27FC236}">
                <a16:creationId xmlns:a16="http://schemas.microsoft.com/office/drawing/2014/main" id="{E8A85E10-5A18-4C86-8310-FA9CF8DF8AB5}"/>
              </a:ext>
            </a:extLst>
          </p:cNvPr>
          <p:cNvSpPr>
            <a:spLocks noGrp="1"/>
          </p:cNvSpPr>
          <p:nvPr>
            <p:ph type="title"/>
          </p:nvPr>
        </p:nvSpPr>
        <p:spPr/>
        <p:txBody>
          <a:bodyPr rtlCol="0"/>
          <a:lstStyle/>
          <a:p>
            <a:pPr rtl="0"/>
            <a:r>
              <a:rPr lang="it-IT" noProof="0"/>
              <a:t>Fare clic per modificare lo stile del titolo</a:t>
            </a:r>
          </a:p>
        </p:txBody>
      </p:sp>
      <p:sp>
        <p:nvSpPr>
          <p:cNvPr id="3" name="Segnaposto contenuto 2">
            <a:extLst>
              <a:ext uri="{FF2B5EF4-FFF2-40B4-BE49-F238E27FC236}">
                <a16:creationId xmlns:a16="http://schemas.microsoft.com/office/drawing/2014/main" id="{BE06229A-0702-4CD6-B5F1-0DC746CC4F18}"/>
              </a:ext>
            </a:extLst>
          </p:cNvPr>
          <p:cNvSpPr>
            <a:spLocks noGrp="1"/>
          </p:cNvSpPr>
          <p:nvPr>
            <p:ph idx="1" hasCustomPrompt="1"/>
          </p:nvPr>
        </p:nvSpPr>
        <p:spPr>
          <a:xfrm>
            <a:off x="432000" y="3613424"/>
            <a:ext cx="3974900" cy="2465913"/>
          </a:xfrm>
        </p:spPr>
        <p:txBody>
          <a:bodyPr rtlCol="0"/>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7" name="Segnaposto piè di pagina 6">
            <a:extLst>
              <a:ext uri="{FF2B5EF4-FFF2-40B4-BE49-F238E27FC236}">
                <a16:creationId xmlns:a16="http://schemas.microsoft.com/office/drawing/2014/main" id="{D2E533DB-3399-4A25-BB80-899E9CC78DB1}"/>
              </a:ext>
            </a:extLst>
          </p:cNvPr>
          <p:cNvSpPr>
            <a:spLocks noGrp="1"/>
          </p:cNvSpPr>
          <p:nvPr>
            <p:ph type="ftr" sz="quarter" idx="10"/>
          </p:nvPr>
        </p:nvSpPr>
        <p:spPr/>
        <p:txBody>
          <a:bodyPr rtlCol="0"/>
          <a:lstStyle/>
          <a:p>
            <a:pPr rtl="0"/>
            <a:endParaRPr lang="it-IT" noProof="0"/>
          </a:p>
        </p:txBody>
      </p:sp>
      <p:sp>
        <p:nvSpPr>
          <p:cNvPr id="8" name="Segnaposto numero diapositiva 7">
            <a:extLst>
              <a:ext uri="{FF2B5EF4-FFF2-40B4-BE49-F238E27FC236}">
                <a16:creationId xmlns:a16="http://schemas.microsoft.com/office/drawing/2014/main" id="{19A57786-309B-4137-8B30-4011FC0D4FCB}"/>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9" name="Segnaposto testo 8">
            <a:extLst>
              <a:ext uri="{FF2B5EF4-FFF2-40B4-BE49-F238E27FC236}">
                <a16:creationId xmlns:a16="http://schemas.microsoft.com/office/drawing/2014/main" id="{177496E8-E637-4081-A0D0-AB167EE45909}"/>
              </a:ext>
            </a:extLst>
          </p:cNvPr>
          <p:cNvSpPr>
            <a:spLocks noGrp="1"/>
          </p:cNvSpPr>
          <p:nvPr>
            <p:ph type="body" sz="quarter" idx="12" hasCustomPrompt="1"/>
          </p:nvPr>
        </p:nvSpPr>
        <p:spPr>
          <a:xfrm>
            <a:off x="431800" y="1582738"/>
            <a:ext cx="3975100" cy="1744662"/>
          </a:xfrm>
        </p:spPr>
        <p:txBody>
          <a:bodyPr rtlCol="0" anchor="b"/>
          <a:lstStyle>
            <a:lvl1pPr marL="0" indent="0">
              <a:buNone/>
              <a:defRPr sz="3200">
                <a:solidFill>
                  <a:schemeClr val="tx1">
                    <a:lumMod val="75000"/>
                    <a:lumOff val="25000"/>
                  </a:schemeClr>
                </a:solidFill>
              </a:defRPr>
            </a:lvl1pPr>
          </a:lstStyle>
          <a:p>
            <a:pPr lvl="0" rtl="0"/>
            <a:r>
              <a:rPr lang="it-IT" noProof="0"/>
              <a:t>Testo enfatizzato</a:t>
            </a:r>
          </a:p>
        </p:txBody>
      </p:sp>
      <p:sp>
        <p:nvSpPr>
          <p:cNvPr id="11" name="Segnaposto immagine 10">
            <a:extLst>
              <a:ext uri="{FF2B5EF4-FFF2-40B4-BE49-F238E27FC236}">
                <a16:creationId xmlns:a16="http://schemas.microsoft.com/office/drawing/2014/main" id="{DE221C2C-B20F-4F90-A44F-08EE879BA9C9}"/>
              </a:ext>
            </a:extLst>
          </p:cNvPr>
          <p:cNvSpPr>
            <a:spLocks noGrp="1"/>
          </p:cNvSpPr>
          <p:nvPr>
            <p:ph type="pic" sz="quarter" idx="13" hasCustomPrompt="1"/>
          </p:nvPr>
        </p:nvSpPr>
        <p:spPr>
          <a:xfrm>
            <a:off x="5217319" y="1450975"/>
            <a:ext cx="6974680" cy="3935414"/>
          </a:xfrm>
          <a:solidFill>
            <a:schemeClr val="bg1">
              <a:lumMod val="95000"/>
              <a:alpha val="70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Times New Roman" panose="02020603050405020304" pitchFamily="18" charset="0"/>
                <a:cs typeface="Times New Roman" panose="02020603050405020304" pitchFamily="18" charset="0"/>
              </a:defRPr>
            </a:lvl1pPr>
          </a:lstStyle>
          <a:p>
            <a:pPr marL="266700" lvl="0" indent="-266700" algn="ctr" rtl="0"/>
            <a:r>
              <a:rPr lang="it-IT" noProof="0"/>
              <a:t>Inserire o trascinare il design dello schermo qui</a:t>
            </a:r>
          </a:p>
        </p:txBody>
      </p:sp>
    </p:spTree>
    <p:extLst>
      <p:ext uri="{BB962C8B-B14F-4D97-AF65-F5344CB8AC3E}">
        <p14:creationId xmlns:p14="http://schemas.microsoft.com/office/powerpoint/2010/main" val="7745007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 sezion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AE51FED-0A73-4769-96A2-4C362E5D9DE0}"/>
              </a:ext>
            </a:extLst>
          </p:cNvPr>
          <p:cNvSpPr>
            <a:spLocks noGrp="1"/>
          </p:cNvSpPr>
          <p:nvPr>
            <p:ph type="title"/>
          </p:nvPr>
        </p:nvSpPr>
        <p:spPr>
          <a:xfrm>
            <a:off x="432000" y="432000"/>
            <a:ext cx="11340000" cy="432000"/>
          </a:xfrm>
        </p:spPr>
        <p:txBody>
          <a:bodyPr rtlCol="0"/>
          <a:lstStyle/>
          <a:p>
            <a:pPr rtl="0"/>
            <a:r>
              <a:rPr lang="it-IT" noProof="0"/>
              <a:t>Fare clic per modificare lo stile del titolo</a:t>
            </a:r>
          </a:p>
        </p:txBody>
      </p:sp>
      <p:sp>
        <p:nvSpPr>
          <p:cNvPr id="3" name="Segnaposto contenuto 2">
            <a:extLst>
              <a:ext uri="{FF2B5EF4-FFF2-40B4-BE49-F238E27FC236}">
                <a16:creationId xmlns:a16="http://schemas.microsoft.com/office/drawing/2014/main" id="{E455B16D-31A1-4D28-ADC4-0BDEF4E07DFF}"/>
              </a:ext>
            </a:extLst>
          </p:cNvPr>
          <p:cNvSpPr>
            <a:spLocks noGrp="1"/>
          </p:cNvSpPr>
          <p:nvPr>
            <p:ph sz="half" idx="1" hasCustomPrompt="1"/>
          </p:nvPr>
        </p:nvSpPr>
        <p:spPr>
          <a:xfrm>
            <a:off x="432000" y="1008000"/>
            <a:ext cx="11340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it-IT" noProof="0"/>
              <a:t>Riga di testo singola</a:t>
            </a:r>
          </a:p>
        </p:txBody>
      </p:sp>
      <p:sp>
        <p:nvSpPr>
          <p:cNvPr id="4" name="Segnaposto contenuto 3">
            <a:extLst>
              <a:ext uri="{FF2B5EF4-FFF2-40B4-BE49-F238E27FC236}">
                <a16:creationId xmlns:a16="http://schemas.microsoft.com/office/drawing/2014/main" id="{AC4D4C6E-0D63-44CE-B0B4-BAA8F101EAFF}"/>
              </a:ext>
            </a:extLst>
          </p:cNvPr>
          <p:cNvSpPr>
            <a:spLocks noGrp="1"/>
          </p:cNvSpPr>
          <p:nvPr>
            <p:ph sz="half" idx="2" hasCustomPrompt="1"/>
          </p:nvPr>
        </p:nvSpPr>
        <p:spPr>
          <a:xfrm>
            <a:off x="2231749"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8" name="Segnaposto piè di pagina 7">
            <a:extLst>
              <a:ext uri="{FF2B5EF4-FFF2-40B4-BE49-F238E27FC236}">
                <a16:creationId xmlns:a16="http://schemas.microsoft.com/office/drawing/2014/main" id="{43C0B96F-9D35-4001-9F9C-1A7004D61F3D}"/>
              </a:ext>
            </a:extLst>
          </p:cNvPr>
          <p:cNvSpPr>
            <a:spLocks noGrp="1"/>
          </p:cNvSpPr>
          <p:nvPr>
            <p:ph type="ftr" sz="quarter" idx="10"/>
          </p:nvPr>
        </p:nvSpPr>
        <p:spPr/>
        <p:txBody>
          <a:bodyPr rtlCol="0"/>
          <a:lstStyle/>
          <a:p>
            <a:pPr rtl="0"/>
            <a:endParaRPr lang="it-IT" noProof="0"/>
          </a:p>
        </p:txBody>
      </p:sp>
      <p:sp>
        <p:nvSpPr>
          <p:cNvPr id="9" name="Segnaposto numero diapositiva 8">
            <a:extLst>
              <a:ext uri="{FF2B5EF4-FFF2-40B4-BE49-F238E27FC236}">
                <a16:creationId xmlns:a16="http://schemas.microsoft.com/office/drawing/2014/main" id="{A1C915CA-DB91-4B68-8DB8-2745ADA58582}"/>
              </a:ext>
            </a:extLst>
          </p:cNvPr>
          <p:cNvSpPr>
            <a:spLocks noGrp="1"/>
          </p:cNvSpPr>
          <p:nvPr>
            <p:ph type="sldNum" sz="quarter" idx="11"/>
          </p:nvPr>
        </p:nvSpPr>
        <p:spPr/>
        <p:txBody>
          <a:bodyPr rtlCol="0"/>
          <a:lstStyle/>
          <a:p>
            <a:pPr rtl="0"/>
            <a:fld id="{4B73C415-D670-4716-A5EC-CC4D52CA2BAC}" type="slidenum">
              <a:rPr lang="it-IT" noProof="0" smtClean="0"/>
              <a:pPr rtl="0"/>
              <a:t>‹N›</a:t>
            </a:fld>
            <a:endParaRPr lang="it-IT" noProof="0"/>
          </a:p>
        </p:txBody>
      </p:sp>
      <p:sp>
        <p:nvSpPr>
          <p:cNvPr id="6" name="Segnaposto testo 5">
            <a:extLst>
              <a:ext uri="{FF2B5EF4-FFF2-40B4-BE49-F238E27FC236}">
                <a16:creationId xmlns:a16="http://schemas.microsoft.com/office/drawing/2014/main" id="{0BF46361-E4F6-47BA-9660-22CF6C0669CB}"/>
              </a:ext>
            </a:extLst>
          </p:cNvPr>
          <p:cNvSpPr>
            <a:spLocks noGrp="1"/>
          </p:cNvSpPr>
          <p:nvPr>
            <p:ph type="body" sz="quarter" idx="12" hasCustomPrompt="1"/>
          </p:nvPr>
        </p:nvSpPr>
        <p:spPr>
          <a:xfrm>
            <a:off x="5111498"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10" name="Segnaposto testo 9">
            <a:extLst>
              <a:ext uri="{FF2B5EF4-FFF2-40B4-BE49-F238E27FC236}">
                <a16:creationId xmlns:a16="http://schemas.microsoft.com/office/drawing/2014/main" id="{2BB15A8A-91AC-4F5D-A727-1D120F5D43D5}"/>
              </a:ext>
            </a:extLst>
          </p:cNvPr>
          <p:cNvSpPr>
            <a:spLocks noGrp="1"/>
          </p:cNvSpPr>
          <p:nvPr>
            <p:ph type="body" sz="quarter" idx="13" hasCustomPrompt="1"/>
          </p:nvPr>
        </p:nvSpPr>
        <p:spPr>
          <a:xfrm>
            <a:off x="7991247" y="4637931"/>
            <a:ext cx="1980000" cy="720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it-IT" noProof="0"/>
              <a:t>Descrizione della sezione</a:t>
            </a:r>
          </a:p>
        </p:txBody>
      </p:sp>
      <p:sp>
        <p:nvSpPr>
          <p:cNvPr id="12" name="Segnaposto testo 11">
            <a:extLst>
              <a:ext uri="{FF2B5EF4-FFF2-40B4-BE49-F238E27FC236}">
                <a16:creationId xmlns:a16="http://schemas.microsoft.com/office/drawing/2014/main" id="{1A87D1D6-A833-418D-948C-DDF79372310E}"/>
              </a:ext>
            </a:extLst>
          </p:cNvPr>
          <p:cNvSpPr>
            <a:spLocks noGrp="1"/>
          </p:cNvSpPr>
          <p:nvPr>
            <p:ph type="body" sz="quarter" idx="14" hasCustomPrompt="1"/>
          </p:nvPr>
        </p:nvSpPr>
        <p:spPr>
          <a:xfrm>
            <a:off x="2231749"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Sezione 1</a:t>
            </a:r>
          </a:p>
        </p:txBody>
      </p:sp>
      <p:sp>
        <p:nvSpPr>
          <p:cNvPr id="14" name="Segnaposto testo 13">
            <a:extLst>
              <a:ext uri="{FF2B5EF4-FFF2-40B4-BE49-F238E27FC236}">
                <a16:creationId xmlns:a16="http://schemas.microsoft.com/office/drawing/2014/main" id="{729FC9F6-9736-4DA2-A807-7430389A47FC}"/>
              </a:ext>
            </a:extLst>
          </p:cNvPr>
          <p:cNvSpPr>
            <a:spLocks noGrp="1"/>
          </p:cNvSpPr>
          <p:nvPr>
            <p:ph type="body" sz="quarter" idx="15" hasCustomPrompt="1"/>
          </p:nvPr>
        </p:nvSpPr>
        <p:spPr>
          <a:xfrm>
            <a:off x="5111498"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Sezione 2</a:t>
            </a:r>
          </a:p>
        </p:txBody>
      </p:sp>
      <p:sp>
        <p:nvSpPr>
          <p:cNvPr id="16" name="Segnaposto testo 15">
            <a:extLst>
              <a:ext uri="{FF2B5EF4-FFF2-40B4-BE49-F238E27FC236}">
                <a16:creationId xmlns:a16="http://schemas.microsoft.com/office/drawing/2014/main" id="{8FD41719-B17D-4C65-8905-CFB25698E450}"/>
              </a:ext>
            </a:extLst>
          </p:cNvPr>
          <p:cNvSpPr>
            <a:spLocks noGrp="1"/>
          </p:cNvSpPr>
          <p:nvPr>
            <p:ph type="body" sz="quarter" idx="16" hasCustomPrompt="1"/>
          </p:nvPr>
        </p:nvSpPr>
        <p:spPr>
          <a:xfrm>
            <a:off x="7991247" y="4003531"/>
            <a:ext cx="1980000" cy="360000"/>
          </a:xfrm>
        </p:spPr>
        <p:txBody>
          <a:bodyPr rtlCol="0"/>
          <a:lstStyle>
            <a:lvl1pPr marL="0" indent="0" algn="ctr">
              <a:buFont typeface="Arial" panose="020B0604020202020204" pitchFamily="34" charset="0"/>
              <a:buNone/>
              <a:defRPr>
                <a:solidFill>
                  <a:schemeClr val="tx1">
                    <a:lumMod val="75000"/>
                    <a:lumOff val="25000"/>
                  </a:schemeClr>
                </a:solidFill>
              </a:defRPr>
            </a:lvl1pPr>
          </a:lstStyle>
          <a:p>
            <a:pPr lvl="0" rtl="0"/>
            <a:r>
              <a:rPr lang="it-IT" noProof="0"/>
              <a:t>Sezione 3</a:t>
            </a:r>
          </a:p>
        </p:txBody>
      </p:sp>
    </p:spTree>
    <p:extLst>
      <p:ext uri="{BB962C8B-B14F-4D97-AF65-F5344CB8AC3E}">
        <p14:creationId xmlns:p14="http://schemas.microsoft.com/office/powerpoint/2010/main" val="2306804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ettangolo 13">
            <a:extLst>
              <a:ext uri="{FF2B5EF4-FFF2-40B4-BE49-F238E27FC236}">
                <a16:creationId xmlns:a16="http://schemas.microsoft.com/office/drawing/2014/main" id="{06A7F847-7F52-4026-B418-55C25C28C4CB}"/>
              </a:ext>
            </a:extLst>
          </p:cNvPr>
          <p:cNvSpPr/>
          <p:nvPr userDrawn="1"/>
        </p:nvSpPr>
        <p:spPr>
          <a:xfrm>
            <a:off x="0" y="6365364"/>
            <a:ext cx="12192000" cy="421200"/>
          </a:xfrm>
          <a:prstGeom prst="rect">
            <a:avLst/>
          </a:prstGeom>
          <a:gradFill>
            <a:gsLst>
              <a:gs pos="53000">
                <a:schemeClr val="bg1">
                  <a:lumMod val="95000"/>
                </a:schemeClr>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2" name="Segnaposto titolo 1">
            <a:extLst>
              <a:ext uri="{FF2B5EF4-FFF2-40B4-BE49-F238E27FC236}">
                <a16:creationId xmlns:a16="http://schemas.microsoft.com/office/drawing/2014/main" id="{FF47D8FD-2235-485B-95E1-2EBD5AB47AAD}"/>
              </a:ext>
            </a:extLst>
          </p:cNvPr>
          <p:cNvSpPr>
            <a:spLocks noGrp="1"/>
          </p:cNvSpPr>
          <p:nvPr>
            <p:ph type="title"/>
          </p:nvPr>
        </p:nvSpPr>
        <p:spPr>
          <a:xfrm>
            <a:off x="432000" y="432000"/>
            <a:ext cx="11340000" cy="432000"/>
          </a:xfrm>
          <a:prstGeom prst="rect">
            <a:avLst/>
          </a:prstGeom>
        </p:spPr>
        <p:txBody>
          <a:bodyPr vert="horz" lIns="0" tIns="0" rIns="0" bIns="0" rtlCol="0" anchor="t">
            <a:noAutofit/>
          </a:bodyPr>
          <a:lstStyle/>
          <a:p>
            <a:pPr rtl="0"/>
            <a:r>
              <a:rPr lang="it-IT" noProof="0"/>
              <a:t>Fare clic per modificare lo stile del titolo dello schema</a:t>
            </a:r>
          </a:p>
        </p:txBody>
      </p:sp>
      <p:sp>
        <p:nvSpPr>
          <p:cNvPr id="3" name="Segnaposto testo 2">
            <a:extLst>
              <a:ext uri="{FF2B5EF4-FFF2-40B4-BE49-F238E27FC236}">
                <a16:creationId xmlns:a16="http://schemas.microsoft.com/office/drawing/2014/main" id="{99F4A233-446A-4EDA-9622-BBF0631DFEFF}"/>
              </a:ext>
            </a:extLst>
          </p:cNvPr>
          <p:cNvSpPr>
            <a:spLocks noGrp="1"/>
          </p:cNvSpPr>
          <p:nvPr>
            <p:ph type="body" idx="1"/>
          </p:nvPr>
        </p:nvSpPr>
        <p:spPr>
          <a:xfrm>
            <a:off x="432000" y="1728000"/>
            <a:ext cx="11340000" cy="4351338"/>
          </a:xfrm>
          <a:prstGeom prst="rect">
            <a:avLst/>
          </a:prstGeom>
        </p:spPr>
        <p:txBody>
          <a:bodyPr vert="horz" lIns="0" tIns="0" rIns="0" bIns="0" rtlCol="0">
            <a:noAutofit/>
          </a:bodyPr>
          <a:lstStyle/>
          <a:p>
            <a:pPr lvl="0" rtl="0"/>
            <a:r>
              <a:rPr lang="it-IT" noProof="0"/>
              <a:t>Modifica gli stili del testo dello schema</a:t>
            </a:r>
          </a:p>
          <a:p>
            <a:pPr lvl="1" rtl="0"/>
            <a:r>
              <a:rPr lang="it-IT" noProof="0"/>
              <a:t>Secondo livello</a:t>
            </a:r>
          </a:p>
          <a:p>
            <a:pPr lvl="2" rtl="0"/>
            <a:r>
              <a:rPr lang="it-IT" noProof="0"/>
              <a:t>Terzo livello</a:t>
            </a:r>
          </a:p>
          <a:p>
            <a:pPr lvl="3" rtl="0"/>
            <a:r>
              <a:rPr lang="it-IT" noProof="0"/>
              <a:t>Quarto livello</a:t>
            </a:r>
          </a:p>
          <a:p>
            <a:pPr lvl="4" rtl="0"/>
            <a:r>
              <a:rPr lang="it-IT" noProof="0"/>
              <a:t>Quinto livello</a:t>
            </a:r>
          </a:p>
        </p:txBody>
      </p:sp>
      <p:sp>
        <p:nvSpPr>
          <p:cNvPr id="6" name="Segnaposto numero diapositiva 5">
            <a:extLst>
              <a:ext uri="{FF2B5EF4-FFF2-40B4-BE49-F238E27FC236}">
                <a16:creationId xmlns:a16="http://schemas.microsoft.com/office/drawing/2014/main" id="{504A2955-0629-484D-8B16-D4500802A4E6}"/>
              </a:ext>
            </a:extLst>
          </p:cNvPr>
          <p:cNvSpPr>
            <a:spLocks noGrp="1"/>
          </p:cNvSpPr>
          <p:nvPr>
            <p:ph type="sldNum" sz="quarter" idx="4"/>
          </p:nvPr>
        </p:nvSpPr>
        <p:spPr>
          <a:xfrm>
            <a:off x="11772000" y="6365363"/>
            <a:ext cx="420000" cy="421200"/>
          </a:xfrm>
          <a:prstGeom prst="rect">
            <a:avLst/>
          </a:prstGeom>
          <a:solidFill>
            <a:schemeClr val="bg1">
              <a:lumMod val="95000"/>
            </a:schemeClr>
          </a:solidFill>
          <a:ln w="6350">
            <a:noFill/>
          </a:ln>
        </p:spPr>
        <p:txBody>
          <a:bodyPr vert="horz" lIns="0" tIns="0" rIns="0" bIns="0" rtlCol="0" anchor="ctr"/>
          <a:lstStyle>
            <a:lvl1pPr algn="ctr">
              <a:defRPr sz="1200" b="0" i="0">
                <a:solidFill>
                  <a:schemeClr val="tx1">
                    <a:lumMod val="65000"/>
                    <a:lumOff val="35000"/>
                  </a:schemeClr>
                </a:solidFill>
                <a:latin typeface="+mn-lt"/>
              </a:defRPr>
            </a:lvl1pPr>
          </a:lstStyle>
          <a:p>
            <a:pPr rtl="0"/>
            <a:fld id="{4B73C415-D670-4716-A5EC-CC4D52CA2BAC}" type="slidenum">
              <a:rPr lang="it-IT" noProof="0" smtClean="0"/>
              <a:pPr rtl="0"/>
              <a:t>‹N›</a:t>
            </a:fld>
            <a:endParaRPr lang="it-IT" noProof="0"/>
          </a:p>
        </p:txBody>
      </p:sp>
      <p:sp>
        <p:nvSpPr>
          <p:cNvPr id="7" name="Segnaposto piè di pagina 6">
            <a:extLst>
              <a:ext uri="{FF2B5EF4-FFF2-40B4-BE49-F238E27FC236}">
                <a16:creationId xmlns:a16="http://schemas.microsoft.com/office/drawing/2014/main" id="{DBD150CE-DC66-461D-A66C-7CF33070436A}"/>
              </a:ext>
            </a:extLst>
          </p:cNvPr>
          <p:cNvSpPr>
            <a:spLocks noGrp="1"/>
          </p:cNvSpPr>
          <p:nvPr>
            <p:ph type="ftr" sz="quarter" idx="3"/>
          </p:nvPr>
        </p:nvSpPr>
        <p:spPr>
          <a:xfrm>
            <a:off x="432000" y="6365363"/>
            <a:ext cx="5472000" cy="412431"/>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endParaRPr lang="it-IT" noProof="0"/>
          </a:p>
        </p:txBody>
      </p:sp>
      <p:sp>
        <p:nvSpPr>
          <p:cNvPr id="8" name="Rettangolo 7">
            <a:extLst>
              <a:ext uri="{FF2B5EF4-FFF2-40B4-BE49-F238E27FC236}">
                <a16:creationId xmlns:a16="http://schemas.microsoft.com/office/drawing/2014/main" id="{00ED0A63-77FF-4992-99DD-A09E96E22ACC}"/>
              </a:ext>
            </a:extLst>
          </p:cNvPr>
          <p:cNvSpPr/>
          <p:nvPr userDrawn="1"/>
        </p:nvSpPr>
        <p:spPr>
          <a:xfrm>
            <a:off x="-1" y="6786563"/>
            <a:ext cx="11771999" cy="71437"/>
          </a:xfrm>
          <a:prstGeom prst="rect">
            <a:avLst/>
          </a:prstGeom>
          <a:gradFill>
            <a:gsLst>
              <a:gs pos="0">
                <a:schemeClr val="accent1"/>
              </a:gs>
              <a:gs pos="100000">
                <a:schemeClr val="accent2"/>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0" name="Rettangolo 9">
            <a:extLst>
              <a:ext uri="{FF2B5EF4-FFF2-40B4-BE49-F238E27FC236}">
                <a16:creationId xmlns:a16="http://schemas.microsoft.com/office/drawing/2014/main" id="{96335A3F-070E-4B0E-A4FA-9B3279A2897C}"/>
              </a:ext>
            </a:extLst>
          </p:cNvPr>
          <p:cNvSpPr/>
          <p:nvPr userDrawn="1"/>
        </p:nvSpPr>
        <p:spPr>
          <a:xfrm>
            <a:off x="11771999" y="6786563"/>
            <a:ext cx="420000" cy="7143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noProof="0"/>
          </a:p>
        </p:txBody>
      </p:sp>
      <p:sp>
        <p:nvSpPr>
          <p:cNvPr id="13" name="Casella di testo 12">
            <a:extLst>
              <a:ext uri="{FF2B5EF4-FFF2-40B4-BE49-F238E27FC236}">
                <a16:creationId xmlns:a16="http://schemas.microsoft.com/office/drawing/2014/main" id="{7C7EB16B-9FE5-4954-8D9A-47381E739BF5}"/>
              </a:ext>
            </a:extLst>
          </p:cNvPr>
          <p:cNvSpPr txBox="1"/>
          <p:nvPr userDrawn="1"/>
        </p:nvSpPr>
        <p:spPr>
          <a:xfrm>
            <a:off x="9529311" y="6365363"/>
            <a:ext cx="2047875" cy="429969"/>
          </a:xfrm>
          <a:prstGeom prst="rect">
            <a:avLst/>
          </a:prstGeom>
          <a:noFill/>
        </p:spPr>
        <p:txBody>
          <a:bodyPr wrap="square" lIns="0" tIns="0" rIns="0" bIns="0" rtlCol="0" anchor="ctr" anchorCtr="0">
            <a:noAutofit/>
          </a:bodyPr>
          <a:lstStyle/>
          <a:p>
            <a:pPr algn="r" rtl="0"/>
            <a:r>
              <a:rPr lang="it-IT" sz="1200" b="0" noProof="0">
                <a:solidFill>
                  <a:schemeClr val="bg1">
                    <a:lumMod val="65000"/>
                  </a:schemeClr>
                </a:solidFill>
                <a:latin typeface="+mn-lt"/>
              </a:rPr>
              <a:t>NOME O LOGO</a:t>
            </a:r>
          </a:p>
        </p:txBody>
      </p:sp>
    </p:spTree>
    <p:extLst>
      <p:ext uri="{BB962C8B-B14F-4D97-AF65-F5344CB8AC3E}">
        <p14:creationId xmlns:p14="http://schemas.microsoft.com/office/powerpoint/2010/main" val="2244878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2" r:id="rId3"/>
    <p:sldLayoutId id="2147483657" r:id="rId4"/>
    <p:sldLayoutId id="2147483658" r:id="rId5"/>
    <p:sldLayoutId id="2147483659" r:id="rId6"/>
    <p:sldLayoutId id="2147483660" r:id="rId7"/>
    <p:sldLayoutId id="2147483661" r:id="rId8"/>
    <p:sldLayoutId id="2147483664" r:id="rId9"/>
    <p:sldLayoutId id="2147483665" r:id="rId10"/>
    <p:sldLayoutId id="2147483666" r:id="rId11"/>
    <p:sldLayoutId id="2147483667" r:id="rId12"/>
    <p:sldLayoutId id="2147483650" r:id="rId13"/>
    <p:sldLayoutId id="2147483652" r:id="rId14"/>
    <p:sldLayoutId id="2147483653" r:id="rId15"/>
    <p:sldLayoutId id="2147483668" r:id="rId16"/>
    <p:sldLayoutId id="2147483669" r:id="rId17"/>
    <p:sldLayoutId id="2147483671" r:id="rId18"/>
    <p:sldLayoutId id="2147483672" r:id="rId19"/>
    <p:sldLayoutId id="2147483654" r:id="rId20"/>
    <p:sldLayoutId id="2147483678" r:id="rId21"/>
    <p:sldLayoutId id="2147483655" r:id="rId22"/>
    <p:sldLayoutId id="2147483673" r:id="rId23"/>
    <p:sldLayoutId id="2147483674" r:id="rId24"/>
    <p:sldLayoutId id="2147483675" r:id="rId25"/>
    <p:sldLayoutId id="2147483676" r:id="rId26"/>
    <p:sldLayoutId id="2147483677" r:id="rId27"/>
    <p:sldLayoutId id="2147483679" r:id="rId28"/>
    <p:sldLayoutId id="2147483680" r:id="rId29"/>
  </p:sldLayoutIdLst>
  <p:hf hdr="0" ftr="0" dt="0"/>
  <p:txStyles>
    <p:titleStyle>
      <a:lvl1pPr algn="l" defTabSz="914400" rtl="0" eaLnBrk="1" latinLnBrk="0" hangingPunct="1">
        <a:lnSpc>
          <a:spcPct val="90000"/>
        </a:lnSpc>
        <a:spcBef>
          <a:spcPct val="0"/>
        </a:spcBef>
        <a:buNone/>
        <a:defRPr sz="3200" kern="1200" spc="-15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100000"/>
        </a:lnSpc>
        <a:spcBef>
          <a:spcPts val="1000"/>
        </a:spcBef>
        <a:spcAft>
          <a:spcPts val="500"/>
        </a:spcAft>
        <a:buClr>
          <a:schemeClr val="accent1"/>
        </a:buClr>
        <a:buFont typeface="Arial" panose="020B0604020202020204" pitchFamily="34" charset="0"/>
        <a:buChar char="○"/>
        <a:defRPr sz="1800" kern="1200">
          <a:solidFill>
            <a:schemeClr val="tx2"/>
          </a:solidFill>
          <a:latin typeface="+mn-lt"/>
          <a:ea typeface="+mn-ea"/>
          <a:cs typeface="+mn-cs"/>
        </a:defRPr>
      </a:lvl1pPr>
      <a:lvl2pPr marL="542925" indent="-276225"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2pPr>
      <a:lvl3pPr marL="809625" indent="-266700" algn="l" defTabSz="914400" rtl="0" eaLnBrk="1" latinLnBrk="0" hangingPunct="1">
        <a:lnSpc>
          <a:spcPct val="100000"/>
        </a:lnSpc>
        <a:spcBef>
          <a:spcPts val="500"/>
        </a:spcBef>
        <a:spcAft>
          <a:spcPts val="500"/>
        </a:spcAft>
        <a:buFont typeface="Arial" panose="020B0604020202020204" pitchFamily="34" charset="0"/>
        <a:buChar char="•"/>
        <a:defRPr sz="1600" kern="1200">
          <a:solidFill>
            <a:schemeClr val="tx2"/>
          </a:solidFill>
          <a:latin typeface="+mn-lt"/>
          <a:ea typeface="+mn-ea"/>
          <a:cs typeface="+mn-cs"/>
        </a:defRPr>
      </a:lvl3pPr>
      <a:lvl4pPr marL="1076325" indent="-266700" algn="l" defTabSz="914400" rtl="0" eaLnBrk="1" latinLnBrk="0" hangingPunct="1">
        <a:lnSpc>
          <a:spcPct val="100000"/>
        </a:lnSpc>
        <a:spcBef>
          <a:spcPts val="500"/>
        </a:spcBef>
        <a:spcAft>
          <a:spcPts val="500"/>
        </a:spcAft>
        <a:buFont typeface="Arial" panose="020B0604020202020204" pitchFamily="34" charset="0"/>
        <a:buChar char="•"/>
        <a:defRPr sz="1400" kern="1200">
          <a:solidFill>
            <a:schemeClr val="tx2"/>
          </a:solidFill>
          <a:latin typeface="+mn-lt"/>
          <a:ea typeface="+mn-ea"/>
          <a:cs typeface="+mn-cs"/>
        </a:defRPr>
      </a:lvl4pPr>
      <a:lvl5pPr marL="1343025" indent="-266700" algn="l" defTabSz="914400" rtl="0" eaLnBrk="1" latinLnBrk="0" hangingPunct="1">
        <a:lnSpc>
          <a:spcPct val="100000"/>
        </a:lnSpc>
        <a:spcBef>
          <a:spcPts val="500"/>
        </a:spcBef>
        <a:spcAft>
          <a:spcPts val="500"/>
        </a:spcAft>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www.prada.com/it.html?cc=IT" TargetMode="Externa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5.png"/><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4.jpeg"/></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g"/><Relationship Id="rId7"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5.png"/><Relationship Id="rId4" Type="http://schemas.openxmlformats.org/officeDocument/2006/relationships/image" Target="../media/image4.jpe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5.png"/><Relationship Id="rId4" Type="http://schemas.openxmlformats.org/officeDocument/2006/relationships/image" Target="../media/image4.jpeg"/></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3.jpg"/><Relationship Id="rId7"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3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www.consorzionetcomm.it/sigillo/siti-verificati/" TargetMode="External"/><Relationship Id="rId4" Type="http://schemas.openxmlformats.org/officeDocument/2006/relationships/image" Target="../media/image4.jpeg"/></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5.png"/><Relationship Id="rId4" Type="http://schemas.openxmlformats.org/officeDocument/2006/relationships/image" Target="../media/image4.jpeg"/></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5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23.jpg"/><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5.png"/><Relationship Id="rId4" Type="http://schemas.openxmlformats.org/officeDocument/2006/relationships/image" Target="../media/image4.jpeg"/></Relationships>
</file>

<file path=ppt/slides/_rels/slide6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5.png"/><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25.jpg"/><Relationship Id="rId5" Type="http://schemas.openxmlformats.org/officeDocument/2006/relationships/image" Target="../media/image5.png"/><Relationship Id="rId4" Type="http://schemas.openxmlformats.org/officeDocument/2006/relationships/image" Target="../media/image4.jpeg"/></Relationships>
</file>

<file path=ppt/slides/_rels/slide6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6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7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1.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5.png"/><Relationship Id="rId4" Type="http://schemas.openxmlformats.org/officeDocument/2006/relationships/image" Target="../media/image4.jpeg"/></Relationships>
</file>

<file path=ppt/slides/_rels/slide7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3.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5.png"/><Relationship Id="rId4" Type="http://schemas.openxmlformats.org/officeDocument/2006/relationships/image" Target="../media/image4.jpeg"/></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image" Target="../media/image28.jpg"/><Relationship Id="rId5" Type="http://schemas.openxmlformats.org/officeDocument/2006/relationships/image" Target="../media/image5.png"/><Relationship Id="rId4" Type="http://schemas.openxmlformats.org/officeDocument/2006/relationships/image" Target="../media/image4.jpeg"/></Relationships>
</file>

<file path=ppt/slides/_rels/slide7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5.png"/><Relationship Id="rId4" Type="http://schemas.openxmlformats.org/officeDocument/2006/relationships/image" Target="../media/image4.jpeg"/></Relationships>
</file>

<file path=ppt/slides/_rels/slide7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336000" y="0"/>
            <a:ext cx="397957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2" name="Titolo 1">
            <a:extLst>
              <a:ext uri="{FF2B5EF4-FFF2-40B4-BE49-F238E27FC236}">
                <a16:creationId xmlns:a16="http://schemas.microsoft.com/office/drawing/2014/main" id="{8468F2B1-EF8F-4772-ADA1-4195B20EBA74}"/>
              </a:ext>
            </a:extLst>
          </p:cNvPr>
          <p:cNvSpPr>
            <a:spLocks noGrp="1"/>
          </p:cNvSpPr>
          <p:nvPr>
            <p:ph type="ctrTitle"/>
          </p:nvPr>
        </p:nvSpPr>
        <p:spPr bwMode="gray">
          <a:xfrm>
            <a:off x="6539896" y="2377000"/>
            <a:ext cx="3571782" cy="2387600"/>
          </a:xfrm>
        </p:spPr>
        <p:txBody>
          <a:bodyPr rtlCol="0"/>
          <a:lstStyle/>
          <a:p>
            <a:r>
              <a:rPr lang="it-IT" sz="3200" b="1" cap="all" spc="-150" dirty="0"/>
              <a:t>LE TRUFFE ONLINE</a:t>
            </a:r>
          </a:p>
        </p:txBody>
      </p:sp>
      <p:cxnSp>
        <p:nvCxnSpPr>
          <p:cNvPr id="16" name="Connettore diritto 15" title="Linea di divisione">
            <a:extLst>
              <a:ext uri="{FF2B5EF4-FFF2-40B4-BE49-F238E27FC236}">
                <a16:creationId xmlns:a16="http://schemas.microsoft.com/office/drawing/2014/main" id="{F3753AF9-461F-4049-BB9D-621E76A51470}"/>
              </a:ext>
            </a:extLst>
          </p:cNvPr>
          <p:cNvCxnSpPr>
            <a:cxnSpLocks/>
          </p:cNvCxnSpPr>
          <p:nvPr/>
        </p:nvCxnSpPr>
        <p:spPr>
          <a:xfrm>
            <a:off x="6539896" y="4876800"/>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
        <p:nvSpPr>
          <p:cNvPr id="3" name="Sottotitolo 2">
            <a:extLst>
              <a:ext uri="{FF2B5EF4-FFF2-40B4-BE49-F238E27FC236}">
                <a16:creationId xmlns:a16="http://schemas.microsoft.com/office/drawing/2014/main" id="{565124A8-7554-4DB8-896F-F9946B9CF1F9}"/>
              </a:ext>
            </a:extLst>
          </p:cNvPr>
          <p:cNvSpPr>
            <a:spLocks noGrp="1"/>
          </p:cNvSpPr>
          <p:nvPr>
            <p:ph type="subTitle" idx="1"/>
          </p:nvPr>
        </p:nvSpPr>
        <p:spPr bwMode="gray"/>
        <p:txBody>
          <a:bodyPr rtlCol="0"/>
          <a:lstStyle/>
          <a:p>
            <a:r>
              <a:rPr lang="it-IT" sz="2000" b="1" spc="-150" dirty="0">
                <a:latin typeface="Arial" panose="020B0604020202020204" pitchFamily="34" charset="0"/>
                <a:cs typeface="Arial" panose="020B0604020202020204" pitchFamily="34" charset="0"/>
              </a:rPr>
              <a:t>Relatori avv.ti:</a:t>
            </a:r>
            <a:br>
              <a:rPr lang="it-IT" sz="2000" b="1" spc="-150" dirty="0">
                <a:latin typeface="Arial" panose="020B0604020202020204" pitchFamily="34" charset="0"/>
                <a:cs typeface="Arial" panose="020B0604020202020204" pitchFamily="34" charset="0"/>
              </a:rPr>
            </a:br>
            <a:r>
              <a:rPr lang="it-IT" sz="2000" b="1" spc="-150" dirty="0">
                <a:latin typeface="Arial" panose="020B0604020202020204" pitchFamily="34" charset="0"/>
                <a:cs typeface="Arial" panose="020B0604020202020204" pitchFamily="34" charset="0"/>
              </a:rPr>
              <a:t>Alessandro di Lallo</a:t>
            </a:r>
            <a:br>
              <a:rPr lang="it-IT" sz="2000" b="1" spc="-150" dirty="0">
                <a:latin typeface="Arial" panose="020B0604020202020204" pitchFamily="34" charset="0"/>
                <a:cs typeface="Arial" panose="020B0604020202020204" pitchFamily="34" charset="0"/>
              </a:rPr>
            </a:br>
            <a:r>
              <a:rPr lang="it-IT" sz="2000" b="1" spc="-150" dirty="0">
                <a:latin typeface="Arial" panose="020B0604020202020204" pitchFamily="34" charset="0"/>
                <a:cs typeface="Arial" panose="020B0604020202020204" pitchFamily="34" charset="0"/>
              </a:rPr>
              <a:t>Salvatore Fazio </a:t>
            </a:r>
            <a:endParaRPr lang="it-IT" sz="2000" b="1" dirty="0">
              <a:latin typeface="Arial" panose="020B0604020202020204" pitchFamily="34" charset="0"/>
              <a:cs typeface="Arial" panose="020B0604020202020204" pitchFamily="34" charset="0"/>
            </a:endParaRPr>
          </a:p>
        </p:txBody>
      </p:sp>
      <p:pic>
        <p:nvPicPr>
          <p:cNvPr id="8" name="Immagine 7">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6877987" y="1171308"/>
            <a:ext cx="2895599" cy="3100654"/>
          </a:xfrm>
          <a:prstGeom prst="rect">
            <a:avLst/>
          </a:prstGeom>
        </p:spPr>
      </p:pic>
      <p:pic>
        <p:nvPicPr>
          <p:cNvPr id="9" name="Immagine 8">
            <a:extLst>
              <a:ext uri="{FF2B5EF4-FFF2-40B4-BE49-F238E27FC236}">
                <a16:creationId xmlns:a16="http://schemas.microsoft.com/office/drawing/2014/main" id="{3748AB9D-5359-4986-8BCF-E4D0FADC542A}"/>
              </a:ext>
            </a:extLst>
          </p:cNvPr>
          <p:cNvPicPr>
            <a:picLocks noChangeAspect="1"/>
          </p:cNvPicPr>
          <p:nvPr/>
        </p:nvPicPr>
        <p:blipFill>
          <a:blip r:embed="rId6"/>
          <a:stretch>
            <a:fillRect/>
          </a:stretch>
        </p:blipFill>
        <p:spPr>
          <a:xfrm>
            <a:off x="157166" y="5731459"/>
            <a:ext cx="1128960" cy="900532"/>
          </a:xfrm>
          <a:prstGeom prst="rect">
            <a:avLst/>
          </a:prstGeom>
        </p:spPr>
      </p:pic>
      <p:pic>
        <p:nvPicPr>
          <p:cNvPr id="11" name="Immagine 10">
            <a:extLst>
              <a:ext uri="{FF2B5EF4-FFF2-40B4-BE49-F238E27FC236}">
                <a16:creationId xmlns:a16="http://schemas.microsoft.com/office/drawing/2014/main" id="{0A425D6A-E2D2-484C-98FA-B2297C5BDF92}"/>
              </a:ext>
            </a:extLst>
          </p:cNvPr>
          <p:cNvPicPr>
            <a:picLocks noChangeAspect="1"/>
          </p:cNvPicPr>
          <p:nvPr/>
        </p:nvPicPr>
        <p:blipFill>
          <a:blip r:embed="rId7"/>
          <a:stretch>
            <a:fillRect/>
          </a:stretch>
        </p:blipFill>
        <p:spPr>
          <a:xfrm>
            <a:off x="1347099" y="5733262"/>
            <a:ext cx="1177619" cy="900532"/>
          </a:xfrm>
          <a:prstGeom prst="rect">
            <a:avLst/>
          </a:prstGeom>
        </p:spPr>
      </p:pic>
    </p:spTree>
    <p:extLst>
      <p:ext uri="{BB962C8B-B14F-4D97-AF65-F5344CB8AC3E}">
        <p14:creationId xmlns:p14="http://schemas.microsoft.com/office/powerpoint/2010/main" val="29419582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5447645"/>
          </a:xfrm>
          <a:prstGeom prst="rect">
            <a:avLst/>
          </a:prstGeom>
          <a:noFill/>
        </p:spPr>
        <p:txBody>
          <a:bodyPr wrap="square" rtlCol="0">
            <a:spAutoFit/>
          </a:bodyPr>
          <a:lstStyle/>
          <a:p>
            <a:pPr algn="just"/>
            <a:r>
              <a:rPr lang="it-IT" sz="2000" b="1" dirty="0">
                <a:solidFill>
                  <a:schemeClr val="accent3"/>
                </a:solidFill>
              </a:rPr>
              <a:t>Come controllare l'affidabilità di uno shop online prima di acquistare qualcosa? </a:t>
            </a:r>
          </a:p>
          <a:p>
            <a:pPr algn="ctr"/>
            <a:endParaRPr lang="it-IT" sz="2000" b="1" dirty="0">
              <a:solidFill>
                <a:schemeClr val="accent3"/>
              </a:solidFill>
            </a:endParaRPr>
          </a:p>
          <a:p>
            <a:pPr marL="342900" indent="-342900">
              <a:buAutoNum type="arabicPeriod"/>
            </a:pPr>
            <a:r>
              <a:rPr lang="it-IT" sz="2000" b="1" u="sng" dirty="0">
                <a:solidFill>
                  <a:schemeClr val="bg1"/>
                </a:solidFill>
                <a:latin typeface="Georgia" panose="02040502050405020303" pitchFamily="18" charset="0"/>
              </a:rPr>
              <a:t>Attenzione alla pubblicità </a:t>
            </a:r>
            <a:r>
              <a:rPr lang="it-IT" sz="2000" b="1" u="sng" dirty="0" err="1">
                <a:solidFill>
                  <a:schemeClr val="bg1"/>
                </a:solidFill>
                <a:latin typeface="Georgia" panose="02040502050405020303" pitchFamily="18" charset="0"/>
              </a:rPr>
              <a:t>phishing</a:t>
            </a:r>
            <a:endParaRPr lang="it-IT" sz="2000" b="1" u="sng" dirty="0">
              <a:solidFill>
                <a:schemeClr val="bg1"/>
              </a:solidFill>
              <a:latin typeface="Georgia" panose="02040502050405020303" pitchFamily="18" charset="0"/>
            </a:endParaRPr>
          </a:p>
          <a:p>
            <a:pPr algn="just"/>
            <a:r>
              <a:rPr lang="it-IT" sz="2000" dirty="0">
                <a:solidFill>
                  <a:schemeClr val="bg1"/>
                </a:solidFill>
                <a:latin typeface="Georgia" panose="02040502050405020303" pitchFamily="18" charset="0"/>
              </a:rPr>
              <a:t>Prima di venderti qualcosa su un e-commerce fasullo, il truffatore ti ci deve portare dentro. Il </a:t>
            </a:r>
            <a:r>
              <a:rPr lang="it-IT" sz="2000" b="1" dirty="0">
                <a:solidFill>
                  <a:schemeClr val="bg1"/>
                </a:solidFill>
                <a:latin typeface="Georgia" panose="02040502050405020303" pitchFamily="18" charset="0"/>
              </a:rPr>
              <a:t>metodo classico è la mail di phishing</a:t>
            </a:r>
            <a:r>
              <a:rPr lang="it-IT" sz="2000" dirty="0">
                <a:solidFill>
                  <a:schemeClr val="bg1"/>
                </a:solidFill>
                <a:latin typeface="Georgia" panose="02040502050405020303" pitchFamily="18" charset="0"/>
              </a:rPr>
              <a:t>: un messaggio </a:t>
            </a:r>
            <a:r>
              <a:rPr lang="it-IT" sz="2000" dirty="0" err="1">
                <a:solidFill>
                  <a:schemeClr val="bg1"/>
                </a:solidFill>
                <a:latin typeface="Georgia" panose="02040502050405020303" pitchFamily="18" charset="0"/>
              </a:rPr>
              <a:t>fake</a:t>
            </a:r>
            <a:r>
              <a:rPr lang="it-IT" sz="2000" dirty="0">
                <a:solidFill>
                  <a:schemeClr val="bg1"/>
                </a:solidFill>
                <a:latin typeface="Georgia" panose="02040502050405020303" pitchFamily="18" charset="0"/>
              </a:rPr>
              <a:t>, proveniente da un mittente che imita un grande marchio o un venditore con una buona reputazione. Se fai click sul link contenuto nel messaggio vieni spedito sul sito truffaldino. Il </a:t>
            </a:r>
            <a:r>
              <a:rPr lang="it-IT" sz="2000" b="1" dirty="0">
                <a:solidFill>
                  <a:schemeClr val="bg1"/>
                </a:solidFill>
                <a:latin typeface="Georgia" panose="02040502050405020303" pitchFamily="18" charset="0"/>
              </a:rPr>
              <a:t>primo metodo per difendersi dagli e-commerce falsi</a:t>
            </a:r>
            <a:r>
              <a:rPr lang="it-IT" sz="2000" dirty="0">
                <a:solidFill>
                  <a:schemeClr val="bg1"/>
                </a:solidFill>
                <a:latin typeface="Georgia" panose="02040502050405020303" pitchFamily="18" charset="0"/>
              </a:rPr>
              <a:t>, quindi, è stare attenti alle email false: controllare molto attentamente l'indirizzo di provenienza (che spesso imita quasi alla perfezione un dominio legittimo); diffidare delle offerte molto vantaggiose "solo per oggi" e che puntualmente arrivano anche domani; non fidarsi dei link accorciati. Insomma, i consigli sono gli stessi delle altre truffe online e presuppongono un elemento fondamentale: </a:t>
            </a:r>
            <a:r>
              <a:rPr lang="it-IT" sz="2000" b="1" dirty="0">
                <a:solidFill>
                  <a:schemeClr val="bg1"/>
                </a:solidFill>
                <a:latin typeface="Georgia" panose="02040502050405020303" pitchFamily="18" charset="0"/>
              </a:rPr>
              <a:t>l'attenzione da parte degli utenti</a:t>
            </a:r>
            <a:r>
              <a:rPr lang="it-IT" sz="2000" dirty="0">
                <a:solidFill>
                  <a:schemeClr val="bg1"/>
                </a:solidFill>
                <a:latin typeface="Georgia" panose="02040502050405020303" pitchFamily="18" charset="0"/>
              </a:rPr>
              <a:t>.</a:t>
            </a:r>
          </a:p>
          <a:p>
            <a:pPr algn="ctr"/>
            <a:endParaRPr lang="it-IT" sz="2800" dirty="0">
              <a:solidFill>
                <a:schemeClr val="bg1"/>
              </a:solidFill>
              <a:latin typeface="+mj-lt"/>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2133015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2554545"/>
          </a:xfrm>
          <a:prstGeom prst="rect">
            <a:avLst/>
          </a:prstGeom>
          <a:noFill/>
        </p:spPr>
        <p:txBody>
          <a:bodyPr wrap="square" rtlCol="0">
            <a:spAutoFit/>
          </a:bodyPr>
          <a:lstStyle/>
          <a:p>
            <a:r>
              <a:rPr lang="it-IT" sz="2000" b="1" u="sng" dirty="0">
                <a:solidFill>
                  <a:schemeClr val="bg1"/>
                </a:solidFill>
                <a:latin typeface="Georgia" panose="02040502050405020303" pitchFamily="18" charset="0"/>
              </a:rPr>
              <a:t>2. Come riconoscere un e-commerce contraffatto</a:t>
            </a:r>
          </a:p>
          <a:p>
            <a:endParaRPr lang="it-IT" sz="2000" u="sng" dirty="0">
              <a:solidFill>
                <a:schemeClr val="bg1"/>
              </a:solidFill>
              <a:latin typeface="Georgia" panose="02040502050405020303" pitchFamily="18" charset="0"/>
            </a:endParaRPr>
          </a:p>
          <a:p>
            <a:pPr algn="just"/>
            <a:r>
              <a:rPr lang="it-IT" sz="2000" dirty="0">
                <a:solidFill>
                  <a:schemeClr val="bg1"/>
                </a:solidFill>
                <a:latin typeface="Georgia" panose="02040502050405020303" pitchFamily="18" charset="0"/>
              </a:rPr>
              <a:t>Un truffatore può (non) venderti qualcosa tramite due strumenti: </a:t>
            </a:r>
          </a:p>
          <a:p>
            <a:pPr marL="342900" indent="-342900" algn="just">
              <a:buFont typeface="Wingdings" panose="05000000000000000000" pitchFamily="2" charset="2"/>
              <a:buChar char="§"/>
            </a:pPr>
            <a:r>
              <a:rPr lang="it-IT" sz="2000" b="1" dirty="0">
                <a:solidFill>
                  <a:schemeClr val="bg1"/>
                </a:solidFill>
                <a:latin typeface="Georgia" panose="02040502050405020303" pitchFamily="18" charset="0"/>
              </a:rPr>
              <a:t>un sito contraffatto</a:t>
            </a:r>
            <a:r>
              <a:rPr lang="it-IT" sz="2000" dirty="0">
                <a:solidFill>
                  <a:schemeClr val="bg1"/>
                </a:solidFill>
                <a:latin typeface="Georgia" panose="02040502050405020303" pitchFamily="18" charset="0"/>
              </a:rPr>
              <a:t>, che imita alla perfezione un e-commerce realmente esistente;</a:t>
            </a:r>
          </a:p>
          <a:p>
            <a:pPr marL="342900" indent="-342900" algn="just">
              <a:buFont typeface="Wingdings" panose="05000000000000000000" pitchFamily="2" charset="2"/>
              <a:buChar char="§"/>
            </a:pPr>
            <a:r>
              <a:rPr lang="it-IT" sz="2000" b="1" dirty="0">
                <a:solidFill>
                  <a:schemeClr val="bg1"/>
                </a:solidFill>
                <a:latin typeface="Georgia" panose="02040502050405020303" pitchFamily="18" charset="0"/>
              </a:rPr>
              <a:t>un sito che sembra legittimo e regolare</a:t>
            </a:r>
            <a:r>
              <a:rPr lang="it-IT" sz="2000" dirty="0">
                <a:solidFill>
                  <a:schemeClr val="bg1"/>
                </a:solidFill>
                <a:latin typeface="Georgia" panose="02040502050405020303" pitchFamily="18" charset="0"/>
              </a:rPr>
              <a:t>, ma che in realtà è la vetrina di prodotti che non ti verranno mai spediti;</a:t>
            </a:r>
          </a:p>
          <a:p>
            <a:endParaRPr lang="it-IT" sz="2000" dirty="0">
              <a:solidFill>
                <a:srgbClr val="444444"/>
              </a:solidFill>
              <a:latin typeface="Georgia" panose="02040502050405020303" pitchFamily="18" charset="0"/>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3" name="CasellaDiTesto 2"/>
          <p:cNvSpPr txBox="1"/>
          <p:nvPr/>
        </p:nvSpPr>
        <p:spPr>
          <a:xfrm>
            <a:off x="803002" y="2554548"/>
            <a:ext cx="9184943" cy="3570208"/>
          </a:xfrm>
          <a:prstGeom prst="rect">
            <a:avLst/>
          </a:prstGeom>
          <a:noFill/>
        </p:spPr>
        <p:txBody>
          <a:bodyPr wrap="square" rtlCol="0">
            <a:spAutoFit/>
          </a:bodyPr>
          <a:lstStyle/>
          <a:p>
            <a:endParaRPr lang="it-IT" sz="1600" dirty="0">
              <a:solidFill>
                <a:schemeClr val="bg1"/>
              </a:solidFill>
              <a:latin typeface="Georgia" panose="02040502050405020303" pitchFamily="18" charset="0"/>
            </a:endParaRPr>
          </a:p>
          <a:p>
            <a:pPr algn="just"/>
            <a:r>
              <a:rPr lang="it-IT" sz="1600" dirty="0">
                <a:solidFill>
                  <a:schemeClr val="bg1"/>
                </a:solidFill>
                <a:latin typeface="Georgia" panose="02040502050405020303" pitchFamily="18" charset="0"/>
              </a:rPr>
              <a:t>Per </a:t>
            </a:r>
            <a:r>
              <a:rPr lang="it-IT" sz="1600" b="1" dirty="0">
                <a:solidFill>
                  <a:schemeClr val="bg1"/>
                </a:solidFill>
                <a:latin typeface="Georgia" panose="02040502050405020303" pitchFamily="18" charset="0"/>
              </a:rPr>
              <a:t>riconoscere un sito contraffatto:</a:t>
            </a:r>
          </a:p>
          <a:p>
            <a:pPr marL="342900" indent="-342900" algn="just">
              <a:buFont typeface="Wingdings" panose="05000000000000000000" pitchFamily="2" charset="2"/>
              <a:buChar char="ü"/>
            </a:pPr>
            <a:r>
              <a:rPr lang="it-IT" sz="1600" dirty="0">
                <a:solidFill>
                  <a:schemeClr val="bg1"/>
                </a:solidFill>
                <a:latin typeface="Georgia" panose="02040502050405020303" pitchFamily="18" charset="0"/>
              </a:rPr>
              <a:t>la prima cosa che devi fare è </a:t>
            </a:r>
            <a:r>
              <a:rPr lang="it-IT" sz="1600" b="1" dirty="0">
                <a:solidFill>
                  <a:schemeClr val="bg1"/>
                </a:solidFill>
                <a:latin typeface="Georgia" panose="02040502050405020303" pitchFamily="18" charset="0"/>
              </a:rPr>
              <a:t>controllare la URL</a:t>
            </a:r>
            <a:r>
              <a:rPr lang="it-IT" sz="1600" dirty="0">
                <a:solidFill>
                  <a:schemeClr val="bg1"/>
                </a:solidFill>
                <a:latin typeface="Georgia" panose="02040502050405020303" pitchFamily="18" charset="0"/>
              </a:rPr>
              <a:t>, cioè l'indirizzo del sito Web, lettera per lettera. A volte è scritto tutto giusto, tranne una lettera, altre volte c'è un numero in più nell'indirizzo. </a:t>
            </a:r>
          </a:p>
          <a:p>
            <a:pPr marL="342900" indent="-342900" algn="just">
              <a:buFont typeface="Wingdings" panose="05000000000000000000" pitchFamily="2" charset="2"/>
              <a:buChar char="ü"/>
            </a:pPr>
            <a:r>
              <a:rPr lang="it-IT" sz="1600" dirty="0">
                <a:solidFill>
                  <a:schemeClr val="bg1"/>
                </a:solidFill>
                <a:latin typeface="Georgia" panose="02040502050405020303" pitchFamily="18" charset="0"/>
              </a:rPr>
              <a:t>Un secondo metodo per controllare l'autenticità di un e-commerce è </a:t>
            </a:r>
            <a:r>
              <a:rPr lang="it-IT" sz="1600" b="1" dirty="0">
                <a:solidFill>
                  <a:schemeClr val="bg1"/>
                </a:solidFill>
                <a:latin typeface="Georgia" panose="02040502050405020303" pitchFamily="18" charset="0"/>
              </a:rPr>
              <a:t>controllarne l'URL con servizi come Whois</a:t>
            </a:r>
            <a:r>
              <a:rPr lang="it-IT" sz="1600" dirty="0">
                <a:solidFill>
                  <a:schemeClr val="bg1"/>
                </a:solidFill>
                <a:latin typeface="Georgia" panose="02040502050405020303" pitchFamily="18" charset="0"/>
              </a:rPr>
              <a:t>, che ti dicono da chi è stato registrato il sito Web: se chi lo ha registrato non è la stessa società che afferma di essere nel sito, allora il sito è falso.</a:t>
            </a:r>
          </a:p>
          <a:p>
            <a:pPr marL="342900" indent="-342900" algn="just">
              <a:buFont typeface="Wingdings" panose="05000000000000000000" pitchFamily="2" charset="2"/>
              <a:buChar char="ü"/>
            </a:pPr>
            <a:r>
              <a:rPr lang="it-IT" sz="1600" dirty="0">
                <a:solidFill>
                  <a:schemeClr val="bg1"/>
                </a:solidFill>
                <a:latin typeface="Georgia" panose="02040502050405020303" pitchFamily="18" charset="0"/>
              </a:rPr>
              <a:t>La terza cosa da controllare su un e-commerce è </a:t>
            </a:r>
            <a:r>
              <a:rPr lang="it-IT" sz="1600" b="1" dirty="0">
                <a:solidFill>
                  <a:schemeClr val="bg1"/>
                </a:solidFill>
                <a:latin typeface="Georgia" panose="02040502050405020303" pitchFamily="18" charset="0"/>
              </a:rPr>
              <a:t>se usa il protocollo Http o l'Https</a:t>
            </a:r>
            <a:r>
              <a:rPr lang="it-IT" sz="1600" dirty="0">
                <a:solidFill>
                  <a:schemeClr val="bg1"/>
                </a:solidFill>
                <a:latin typeface="Georgia" panose="02040502050405020303" pitchFamily="18" charset="0"/>
              </a:rPr>
              <a:t>: solo il secondo è criptato e sicuro e molto difficilmente i truffatori usano siti con questo protocollo. Infine, ma non meno importante: la maggior parte degli antivirus hanno estensioni per il browser che controllano uno ad uno i siti che navighi e ti avvertono se finisci su un dominio poco raccomandabile.</a:t>
            </a:r>
          </a:p>
          <a:p>
            <a:endParaRPr lang="it-IT" dirty="0"/>
          </a:p>
        </p:txBody>
      </p:sp>
    </p:spTree>
    <p:extLst>
      <p:ext uri="{BB962C8B-B14F-4D97-AF65-F5344CB8AC3E}">
        <p14:creationId xmlns:p14="http://schemas.microsoft.com/office/powerpoint/2010/main" val="2983617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829492" y="404410"/>
            <a:ext cx="9131964" cy="5201424"/>
          </a:xfrm>
          <a:prstGeom prst="rect">
            <a:avLst/>
          </a:prstGeom>
          <a:noFill/>
        </p:spPr>
        <p:txBody>
          <a:bodyPr wrap="square" rtlCol="0">
            <a:spAutoFit/>
          </a:bodyPr>
          <a:lstStyle/>
          <a:p>
            <a:r>
              <a:rPr lang="it-IT" sz="2000" b="1" u="sng" dirty="0">
                <a:solidFill>
                  <a:schemeClr val="bg1"/>
                </a:solidFill>
                <a:latin typeface="Georgia" panose="02040502050405020303" pitchFamily="18" charset="0"/>
              </a:rPr>
              <a:t>3. Come riconoscere un e-commerce non affidabile</a:t>
            </a:r>
            <a:endParaRPr lang="it-IT" sz="2000" u="sng" dirty="0">
              <a:solidFill>
                <a:schemeClr val="bg1"/>
              </a:solidFill>
              <a:latin typeface="Georgia" panose="02040502050405020303" pitchFamily="18" charset="0"/>
            </a:endParaRPr>
          </a:p>
          <a:p>
            <a:endParaRPr lang="it-IT" sz="2000" dirty="0">
              <a:solidFill>
                <a:schemeClr val="bg1"/>
              </a:solidFill>
              <a:latin typeface="Georgia" panose="02040502050405020303" pitchFamily="18" charset="0"/>
            </a:endParaRPr>
          </a:p>
          <a:p>
            <a:pPr algn="just"/>
            <a:r>
              <a:rPr lang="it-IT" dirty="0">
                <a:solidFill>
                  <a:schemeClr val="bg1"/>
                </a:solidFill>
                <a:latin typeface="Georgia" panose="02040502050405020303" pitchFamily="18" charset="0"/>
              </a:rPr>
              <a:t>Il secondo caso di e-commerce che potrebbe truffarti è quello del </a:t>
            </a:r>
            <a:r>
              <a:rPr lang="it-IT" b="1" dirty="0">
                <a:solidFill>
                  <a:schemeClr val="bg1"/>
                </a:solidFill>
                <a:latin typeface="Georgia" panose="02040502050405020303" pitchFamily="18" charset="0"/>
              </a:rPr>
              <a:t>negozio online che si spaccia per un sito famoso</a:t>
            </a:r>
            <a:r>
              <a:rPr lang="it-IT" dirty="0">
                <a:solidFill>
                  <a:schemeClr val="bg1"/>
                </a:solidFill>
                <a:latin typeface="Georgia" panose="02040502050405020303" pitchFamily="18" charset="0"/>
              </a:rPr>
              <a:t> e cerca di attrarti con offerte imperdibili ma poi non ti spedisce la merce dopo che l'hai pagata. O ti manda tutt'altro. Per capire se un sito è affidabile la prima cosa da fare è cercare, di solito in fondo alla pagina, </a:t>
            </a:r>
            <a:r>
              <a:rPr lang="it-IT" b="1" dirty="0">
                <a:solidFill>
                  <a:schemeClr val="bg1"/>
                </a:solidFill>
                <a:latin typeface="Georgia" panose="02040502050405020303" pitchFamily="18" charset="0"/>
              </a:rPr>
              <a:t>le informazioni sull'azienda</a:t>
            </a:r>
            <a:r>
              <a:rPr lang="it-IT" dirty="0">
                <a:solidFill>
                  <a:schemeClr val="bg1"/>
                </a:solidFill>
                <a:latin typeface="Georgia" panose="02040502050405020303" pitchFamily="18" charset="0"/>
              </a:rPr>
              <a:t>: nome e sede legale, partita IVA, contatti telefonici o e-mail. Se questi dati non ci sono, allora è meglio cambiare sito. Se ci sono usiamoli: proviamo a telefonare, a inviare una e-mail, controlliamo su Google (anche su </a:t>
            </a:r>
            <a:r>
              <a:rPr lang="it-IT" dirty="0" err="1">
                <a:solidFill>
                  <a:schemeClr val="bg1"/>
                </a:solidFill>
                <a:latin typeface="Georgia" panose="02040502050405020303" pitchFamily="18" charset="0"/>
              </a:rPr>
              <a:t>Maps</a:t>
            </a:r>
            <a:r>
              <a:rPr lang="it-IT" dirty="0">
                <a:solidFill>
                  <a:schemeClr val="bg1"/>
                </a:solidFill>
                <a:latin typeface="Georgia" panose="02040502050405020303" pitchFamily="18" charset="0"/>
              </a:rPr>
              <a:t>, perché no) se a quell'indirizzo corrisponde quella azienda.</a:t>
            </a:r>
          </a:p>
          <a:p>
            <a:pPr algn="just"/>
            <a:endParaRPr lang="it-IT" dirty="0">
              <a:solidFill>
                <a:schemeClr val="bg1"/>
              </a:solidFill>
              <a:latin typeface="Georgia" panose="02040502050405020303" pitchFamily="18" charset="0"/>
            </a:endParaRPr>
          </a:p>
          <a:p>
            <a:pPr algn="just"/>
            <a:r>
              <a:rPr lang="it-IT" dirty="0">
                <a:solidFill>
                  <a:schemeClr val="bg1"/>
                </a:solidFill>
                <a:latin typeface="Georgia" panose="02040502050405020303" pitchFamily="18" charset="0"/>
              </a:rPr>
              <a:t>La </a:t>
            </a:r>
            <a:r>
              <a:rPr lang="it-IT" b="1" dirty="0">
                <a:solidFill>
                  <a:schemeClr val="bg1"/>
                </a:solidFill>
                <a:latin typeface="Georgia" panose="02040502050405020303" pitchFamily="18" charset="0"/>
              </a:rPr>
              <a:t>privacy policy</a:t>
            </a:r>
            <a:r>
              <a:rPr lang="it-IT" dirty="0">
                <a:solidFill>
                  <a:schemeClr val="bg1"/>
                </a:solidFill>
                <a:latin typeface="Georgia" panose="02040502050405020303" pitchFamily="18" charset="0"/>
              </a:rPr>
              <a:t>, e specialmente la sua assenza, è un altro campanello d'allarme: se compri su un sito allora devi dargli un bel po' di dati personali che il negozio deve gestire in base alla normativa europea sulla privacy, il famoso regolamento GDPR (General Data </a:t>
            </a:r>
            <a:r>
              <a:rPr lang="it-IT" dirty="0" err="1">
                <a:solidFill>
                  <a:schemeClr val="bg1"/>
                </a:solidFill>
                <a:latin typeface="Georgia" panose="02040502050405020303" pitchFamily="18" charset="0"/>
              </a:rPr>
              <a:t>Protection</a:t>
            </a:r>
            <a:r>
              <a:rPr lang="it-IT" dirty="0">
                <a:solidFill>
                  <a:schemeClr val="bg1"/>
                </a:solidFill>
                <a:latin typeface="Georgia" panose="02040502050405020303" pitchFamily="18" charset="0"/>
              </a:rPr>
              <a:t> </a:t>
            </a:r>
            <a:r>
              <a:rPr lang="it-IT" dirty="0" err="1">
                <a:solidFill>
                  <a:schemeClr val="bg1"/>
                </a:solidFill>
                <a:latin typeface="Georgia" panose="02040502050405020303" pitchFamily="18" charset="0"/>
              </a:rPr>
              <a:t>Regulation</a:t>
            </a:r>
            <a:r>
              <a:rPr lang="it-IT" dirty="0">
                <a:solidFill>
                  <a:schemeClr val="bg1"/>
                </a:solidFill>
                <a:latin typeface="Georgia" panose="02040502050405020303" pitchFamily="18" charset="0"/>
              </a:rPr>
              <a:t>). La privacy policy, se c'è, deve essere completa e in italiano, non deve essere copiata da altri siti, deve indicare chiaramente chi è il responsabile del trattamento dei dati personali. Altrimenti, ancora una volta, nella migliore delle ipotesi il venditore non è molto professionale. Nella peggiore è un imbroglione.</a:t>
            </a: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3024109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792083" cy="3170099"/>
          </a:xfrm>
          <a:prstGeom prst="rect">
            <a:avLst/>
          </a:prstGeom>
          <a:noFill/>
        </p:spPr>
        <p:txBody>
          <a:bodyPr wrap="square" rtlCol="0">
            <a:spAutoFit/>
          </a:bodyPr>
          <a:lstStyle/>
          <a:p>
            <a:pPr algn="just"/>
            <a:r>
              <a:rPr lang="it-IT" sz="2000" b="1" u="sng" dirty="0">
                <a:solidFill>
                  <a:schemeClr val="bg1"/>
                </a:solidFill>
                <a:latin typeface="Georgia" panose="02040502050405020303" pitchFamily="18" charset="0"/>
              </a:rPr>
              <a:t>4. Usare il buon senso per evitare le truffe</a:t>
            </a:r>
          </a:p>
          <a:p>
            <a:pPr algn="just"/>
            <a:endParaRPr lang="it-IT" sz="2000" b="1" u="sng" dirty="0">
              <a:solidFill>
                <a:schemeClr val="bg1"/>
              </a:solidFill>
              <a:latin typeface="Georgia" panose="02040502050405020303" pitchFamily="18" charset="0"/>
            </a:endParaRPr>
          </a:p>
          <a:p>
            <a:pPr algn="just"/>
            <a:endParaRPr lang="it-IT" sz="2000" b="1" u="sng" dirty="0">
              <a:solidFill>
                <a:schemeClr val="bg1"/>
              </a:solidFill>
              <a:latin typeface="Georgia" panose="02040502050405020303" pitchFamily="18" charset="0"/>
            </a:endParaRPr>
          </a:p>
          <a:p>
            <a:pPr algn="just"/>
            <a:r>
              <a:rPr lang="it-IT" sz="2000" dirty="0">
                <a:solidFill>
                  <a:schemeClr val="bg1"/>
                </a:solidFill>
                <a:latin typeface="Georgia" panose="02040502050405020303" pitchFamily="18" charset="0"/>
              </a:rPr>
              <a:t>Infine, per evitare di essere truffati da un e-commerce non affidabile o del tutto criminale, è importante </a:t>
            </a:r>
            <a:r>
              <a:rPr lang="it-IT" sz="2000" b="1" dirty="0">
                <a:solidFill>
                  <a:schemeClr val="bg1"/>
                </a:solidFill>
                <a:latin typeface="Georgia" panose="02040502050405020303" pitchFamily="18" charset="0"/>
              </a:rPr>
              <a:t>usare anche un bel po' di buon senso</a:t>
            </a:r>
            <a:r>
              <a:rPr lang="it-IT" sz="2000" dirty="0">
                <a:solidFill>
                  <a:schemeClr val="bg1"/>
                </a:solidFill>
                <a:latin typeface="Georgia" panose="02040502050405020303" pitchFamily="18" charset="0"/>
              </a:rPr>
              <a:t>. Se tutti gli altri shop vendono le scarpe che ti piacciono a 100 euro, come mai solo quel negozio le vende a 50? Come mai il negozio accetta tra i metodi di pagamento il bonifico, la carta di credito, ma non il contrassegno? Perché il negozio, se afferma di avere sede in Liguria, ti chiede di fare un bonifico in Lussemburgo?</a:t>
            </a: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5715793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4933658"/>
          </a:xfrm>
          <a:prstGeom prst="rect">
            <a:avLst/>
          </a:prstGeom>
          <a:noFill/>
        </p:spPr>
        <p:txBody>
          <a:bodyPr wrap="square" rtlCol="0">
            <a:spAutoFit/>
          </a:bodyPr>
          <a:lstStyle/>
          <a:p>
            <a:pPr algn="ctr">
              <a:lnSpc>
                <a:spcPct val="90000"/>
              </a:lnSpc>
              <a:spcBef>
                <a:spcPct val="0"/>
              </a:spcBef>
              <a:spcAft>
                <a:spcPts val="600"/>
              </a:spcAft>
            </a:pPr>
            <a:r>
              <a:rPr lang="en-US" sz="2400" b="1" dirty="0">
                <a:solidFill>
                  <a:schemeClr val="accent3"/>
                </a:solidFill>
                <a:latin typeface="+mj-lt"/>
              </a:rPr>
              <a:t>2. LA VENDITA DEI FALSI D’AUTORE</a:t>
            </a:r>
          </a:p>
          <a:p>
            <a:endParaRPr lang="it-IT" altLang="it-IT" sz="2800" dirty="0">
              <a:solidFill>
                <a:schemeClr val="bg1"/>
              </a:solidFill>
              <a:latin typeface="Georgia" panose="02040502050405020303" pitchFamily="18" charset="0"/>
            </a:endParaRPr>
          </a:p>
          <a:p>
            <a:pPr algn="just" fontAlgn="base"/>
            <a:r>
              <a:rPr lang="it-IT" sz="2000" dirty="0">
                <a:solidFill>
                  <a:schemeClr val="bg1"/>
                </a:solidFill>
                <a:latin typeface="Georgia" panose="02040502050405020303" pitchFamily="18" charset="0"/>
              </a:rPr>
              <a:t>Sono realizzati da professionisti e sembrano affidabili ma invece nascondono una truffa. Come il sito smascherato dalla Guardia di Finanza di Pordenone nel Gennaio 2016. Il portale </a:t>
            </a:r>
            <a:r>
              <a:rPr lang="it-IT" sz="2000" dirty="0" err="1">
                <a:solidFill>
                  <a:schemeClr val="bg1"/>
                </a:solidFill>
                <a:latin typeface="Georgia" panose="02040502050405020303" pitchFamily="18" charset="0"/>
              </a:rPr>
              <a:t>ecommerce</a:t>
            </a:r>
            <a:r>
              <a:rPr lang="it-IT" sz="2000" dirty="0">
                <a:solidFill>
                  <a:schemeClr val="bg1"/>
                </a:solidFill>
                <a:latin typeface="Georgia" panose="02040502050405020303" pitchFamily="18" charset="0"/>
              </a:rPr>
              <a:t> vendeva imitazioni di accessori e abiti del noto marchio Prada. </a:t>
            </a:r>
          </a:p>
          <a:p>
            <a:pPr algn="just" fontAlgn="base"/>
            <a:r>
              <a:rPr lang="it-IT" sz="2000" dirty="0">
                <a:solidFill>
                  <a:schemeClr val="bg1"/>
                </a:solidFill>
                <a:latin typeface="Georgia" panose="02040502050405020303" pitchFamily="18" charset="0"/>
              </a:rPr>
              <a:t>La rete criminale aveva le sue basi in Cina, ma alcuni degli uomini coinvolti lavoravano in Francia, Olanda e Inghilterra. Il sito ingannava perfettamente gli utenti perché aveva un indirizzo convincente. Anche la grafica dell'</a:t>
            </a:r>
            <a:r>
              <a:rPr lang="it-IT" sz="2000" dirty="0" err="1">
                <a:solidFill>
                  <a:schemeClr val="bg1"/>
                </a:solidFill>
                <a:latin typeface="Georgia" panose="02040502050405020303" pitchFamily="18" charset="0"/>
              </a:rPr>
              <a:t>ecommerce</a:t>
            </a:r>
            <a:r>
              <a:rPr lang="it-IT" sz="2000" dirty="0">
                <a:solidFill>
                  <a:schemeClr val="bg1"/>
                </a:solidFill>
                <a:latin typeface="Georgia" panose="02040502050405020303" pitchFamily="18" charset="0"/>
              </a:rPr>
              <a:t> era molto curata. Le immagini pubblicate, inoltre, raffiguravano i prodotti originali. Perfino i prezzi degli articoli in vendita erano quelli ufficiali degli outlet gestiti da Prada. Infine, il sistema di pagamento e di spedizione erano affidati a imprese serie e conosciute nel settore. Gli ignari acquirenti compravano a prezzo pieno articoli contraffatti.</a:t>
            </a:r>
            <a:endParaRPr lang="it-IT" sz="3200" dirty="0">
              <a:solidFill>
                <a:schemeClr val="bg1"/>
              </a:solidFill>
              <a:latin typeface="+mj-lt"/>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2895138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5139869"/>
          </a:xfrm>
          <a:prstGeom prst="rect">
            <a:avLst/>
          </a:prstGeom>
          <a:noFill/>
        </p:spPr>
        <p:txBody>
          <a:bodyPr wrap="square" rtlCol="0">
            <a:spAutoFit/>
          </a:bodyPr>
          <a:lstStyle/>
          <a:p>
            <a:pPr algn="just" fontAlgn="base"/>
            <a:endParaRPr lang="it-IT" sz="2800" dirty="0">
              <a:solidFill>
                <a:schemeClr val="bg1"/>
              </a:solidFill>
              <a:latin typeface="Georgia" panose="02040502050405020303" pitchFamily="18" charset="0"/>
            </a:endParaRPr>
          </a:p>
          <a:p>
            <a:pPr algn="just" fontAlgn="base"/>
            <a:r>
              <a:rPr lang="it-IT" sz="2000" dirty="0">
                <a:solidFill>
                  <a:schemeClr val="bg1"/>
                </a:solidFill>
                <a:latin typeface="Georgia" panose="02040502050405020303" pitchFamily="18" charset="0"/>
              </a:rPr>
              <a:t>Una volta effettuati gli ordini online e accreditati i soldi su un conto corrente cinese, i prodotti falsi venivano consegnati tramite un corriere internazionale, ma non potevano essere ritirati prima del pagamento di spese doganali piuttosto salate. Sul sito non era affatto specificato, ma i prodotti venivano spediti da Hong Kong. I finanzieri hanno ottenuto l'oscuramento del sito per 90 fornitori di servizi internet in tutto il mondo.</a:t>
            </a:r>
          </a:p>
          <a:p>
            <a:pPr algn="just" fontAlgn="base"/>
            <a:endParaRPr lang="it-IT" sz="2000" b="1" u="sng" dirty="0">
              <a:solidFill>
                <a:schemeClr val="bg1"/>
              </a:solidFill>
              <a:latin typeface="Georgia" panose="02040502050405020303" pitchFamily="18" charset="0"/>
            </a:endParaRPr>
          </a:p>
          <a:p>
            <a:pPr algn="ctr" fontAlgn="base"/>
            <a:r>
              <a:rPr lang="it-IT" sz="2000" b="1" u="sng" dirty="0">
                <a:solidFill>
                  <a:schemeClr val="accent6"/>
                </a:solidFill>
                <a:latin typeface="Georgia" panose="02040502050405020303" pitchFamily="18" charset="0"/>
              </a:rPr>
              <a:t>Vero o falso?</a:t>
            </a:r>
            <a:br>
              <a:rPr lang="it-IT" sz="2000" dirty="0">
                <a:solidFill>
                  <a:schemeClr val="bg1"/>
                </a:solidFill>
                <a:latin typeface="Georgia" panose="02040502050405020303" pitchFamily="18" charset="0"/>
              </a:rPr>
            </a:br>
            <a:endParaRPr lang="it-IT" sz="2000" dirty="0">
              <a:solidFill>
                <a:schemeClr val="bg1"/>
              </a:solidFill>
              <a:latin typeface="Georgia" panose="02040502050405020303" pitchFamily="18" charset="0"/>
            </a:endParaRPr>
          </a:p>
          <a:p>
            <a:pPr algn="just" fontAlgn="base"/>
            <a:r>
              <a:rPr lang="it-IT" sz="2000" dirty="0">
                <a:solidFill>
                  <a:schemeClr val="bg1"/>
                </a:solidFill>
                <a:latin typeface="Georgia" panose="02040502050405020303" pitchFamily="18" charset="0"/>
              </a:rPr>
              <a:t>Il finto portale di Prada era realizzato molto bene: capire che si trattava di truffa era davvero difficile. In generale la prima cosa che dobbiamo fare è controllare che l'indirizzo del sito sia plausibile. Nel caso di Prada, per fare un esempio, quello corretto è </a:t>
            </a:r>
            <a:r>
              <a:rPr lang="it-IT" sz="2000" dirty="0">
                <a:solidFill>
                  <a:schemeClr val="bg1"/>
                </a:solidFill>
                <a:latin typeface="Georgia" panose="02040502050405020303" pitchFamily="18" charset="0"/>
                <a:hlinkClick r:id="rId5"/>
              </a:rPr>
              <a:t>www.prada.com</a:t>
            </a:r>
            <a:r>
              <a:rPr lang="it-IT" sz="2000" dirty="0">
                <a:solidFill>
                  <a:schemeClr val="bg1"/>
                </a:solidFill>
                <a:latin typeface="Georgia" panose="02040502050405020303" pitchFamily="18" charset="0"/>
              </a:rPr>
              <a:t>. Purtroppo la polizia non ha reso noto quello falso. Di solito, comunque, gli indirizzi web ufficiali contengono il nome del marchio e poco altro.</a:t>
            </a: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6"/>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37297353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2040559"/>
          </a:xfrm>
          <a:prstGeom prst="rect">
            <a:avLst/>
          </a:prstGeom>
          <a:noFill/>
        </p:spPr>
        <p:txBody>
          <a:bodyPr wrap="square" rtlCol="0">
            <a:spAutoFit/>
          </a:bodyPr>
          <a:lstStyle/>
          <a:p>
            <a:pPr algn="ctr">
              <a:lnSpc>
                <a:spcPct val="90000"/>
              </a:lnSpc>
              <a:spcBef>
                <a:spcPct val="0"/>
              </a:spcBef>
              <a:spcAft>
                <a:spcPts val="600"/>
              </a:spcAft>
            </a:pPr>
            <a:r>
              <a:rPr lang="en-US" sz="2400" b="1" dirty="0">
                <a:solidFill>
                  <a:schemeClr val="accent3"/>
                </a:solidFill>
                <a:latin typeface="+mj-lt"/>
              </a:rPr>
              <a:t>3. LA VENDITA TRAMITE ANNUNCI SU PORTALI</a:t>
            </a:r>
          </a:p>
          <a:p>
            <a:endParaRPr lang="it-IT" altLang="it-IT" sz="2800" dirty="0">
              <a:solidFill>
                <a:schemeClr val="bg1"/>
              </a:solidFill>
              <a:latin typeface="Georgia" panose="02040502050405020303" pitchFamily="18" charset="0"/>
            </a:endParaRPr>
          </a:p>
          <a:p>
            <a:pPr algn="just">
              <a:lnSpc>
                <a:spcPct val="90000"/>
              </a:lnSpc>
              <a:spcAft>
                <a:spcPts val="600"/>
              </a:spcAft>
            </a:pPr>
            <a:r>
              <a:rPr lang="en-US" sz="2000" dirty="0">
                <a:solidFill>
                  <a:schemeClr val="bg1"/>
                </a:solidFill>
                <a:latin typeface="Georgia" panose="02040502050405020303" pitchFamily="18" charset="0"/>
              </a:rPr>
              <a:t>Chi non </a:t>
            </a:r>
            <a:r>
              <a:rPr lang="en-US" sz="2000" dirty="0" err="1">
                <a:solidFill>
                  <a:schemeClr val="bg1"/>
                </a:solidFill>
                <a:latin typeface="Georgia" panose="02040502050405020303" pitchFamily="18" charset="0"/>
              </a:rPr>
              <a:t>conosce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portali</a:t>
            </a:r>
            <a:r>
              <a:rPr lang="en-US" sz="2000" dirty="0">
                <a:solidFill>
                  <a:schemeClr val="bg1"/>
                </a:solidFill>
                <a:latin typeface="Georgia" panose="02040502050405020303" pitchFamily="18" charset="0"/>
              </a:rPr>
              <a:t> come </a:t>
            </a:r>
            <a:r>
              <a:rPr lang="en-US" sz="2000" b="1" dirty="0">
                <a:solidFill>
                  <a:schemeClr val="bg1"/>
                </a:solidFill>
                <a:latin typeface="Georgia" panose="02040502050405020303" pitchFamily="18" charset="0"/>
              </a:rPr>
              <a:t>Subito.it o </a:t>
            </a:r>
            <a:r>
              <a:rPr lang="en-US" sz="2000" b="1" dirty="0" err="1">
                <a:solidFill>
                  <a:schemeClr val="bg1"/>
                </a:solidFill>
                <a:latin typeface="Georgia" panose="02040502050405020303" pitchFamily="18" charset="0"/>
              </a:rPr>
              <a:t>Kijiji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Sono</a:t>
            </a:r>
            <a:r>
              <a:rPr lang="en-US" sz="2000" dirty="0">
                <a:solidFill>
                  <a:schemeClr val="bg1"/>
                </a:solidFill>
                <a:latin typeface="Georgia" panose="02040502050405020303" pitchFamily="18" charset="0"/>
              </a:rPr>
              <a:t> due </a:t>
            </a:r>
            <a:r>
              <a:rPr lang="en-US" sz="2000" dirty="0" err="1">
                <a:solidFill>
                  <a:schemeClr val="bg1"/>
                </a:solidFill>
                <a:latin typeface="Georgia" panose="02040502050405020303" pitchFamily="18" charset="0"/>
              </a:rPr>
              <a:t>dei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siti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più</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conosciuti</a:t>
            </a:r>
            <a:r>
              <a:rPr lang="en-US" sz="2000" dirty="0">
                <a:solidFill>
                  <a:schemeClr val="bg1"/>
                </a:solidFill>
                <a:latin typeface="Georgia" panose="02040502050405020303" pitchFamily="18" charset="0"/>
              </a:rPr>
              <a:t> in </a:t>
            </a:r>
            <a:r>
              <a:rPr lang="en-US" sz="2000" dirty="0" err="1">
                <a:solidFill>
                  <a:schemeClr val="bg1"/>
                </a:solidFill>
                <a:latin typeface="Georgia" panose="02040502050405020303" pitchFamily="18" charset="0"/>
              </a:rPr>
              <a:t>italia</a:t>
            </a:r>
            <a:r>
              <a:rPr lang="en-US" sz="2000" dirty="0">
                <a:solidFill>
                  <a:schemeClr val="bg1"/>
                </a:solidFill>
                <a:latin typeface="Georgia" panose="02040502050405020303" pitchFamily="18" charset="0"/>
              </a:rPr>
              <a:t> per </a:t>
            </a:r>
            <a:r>
              <a:rPr lang="en-US" sz="2000" b="1" dirty="0" err="1">
                <a:solidFill>
                  <a:schemeClr val="bg1"/>
                </a:solidFill>
                <a:latin typeface="Georgia" panose="02040502050405020303" pitchFamily="18" charset="0"/>
              </a:rPr>
              <a:t>comprare</a:t>
            </a:r>
            <a:r>
              <a:rPr lang="en-US" sz="2000" b="1" dirty="0">
                <a:solidFill>
                  <a:schemeClr val="bg1"/>
                </a:solidFill>
                <a:latin typeface="Georgia" panose="02040502050405020303" pitchFamily="18" charset="0"/>
              </a:rPr>
              <a:t> e </a:t>
            </a:r>
            <a:r>
              <a:rPr lang="en-US" sz="2000" b="1" dirty="0" err="1">
                <a:solidFill>
                  <a:schemeClr val="bg1"/>
                </a:solidFill>
                <a:latin typeface="Georgia" panose="02040502050405020303" pitchFamily="18" charset="0"/>
              </a:rPr>
              <a:t>vendere</a:t>
            </a:r>
            <a:r>
              <a:rPr lang="en-US" sz="2000" b="1" dirty="0">
                <a:solidFill>
                  <a:schemeClr val="bg1"/>
                </a:solidFill>
                <a:latin typeface="Georgia" panose="02040502050405020303" pitchFamily="18" charset="0"/>
              </a:rPr>
              <a:t> online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Estremamente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facili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sicuri</a:t>
            </a:r>
            <a:r>
              <a:rPr lang="en-US" sz="2000" dirty="0">
                <a:solidFill>
                  <a:schemeClr val="bg1"/>
                </a:solidFill>
                <a:latin typeface="Georgia" panose="02040502050405020303" pitchFamily="18" charset="0"/>
              </a:rPr>
              <a:t> e </a:t>
            </a:r>
            <a:r>
              <a:rPr lang="en-US" sz="2000" dirty="0" err="1">
                <a:solidFill>
                  <a:schemeClr val="bg1"/>
                </a:solidFill>
                <a:latin typeface="Georgia" panose="02040502050405020303" pitchFamily="18" charset="0"/>
              </a:rPr>
              <a:t>veloci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anche</a:t>
            </a:r>
            <a:r>
              <a:rPr lang="en-US" sz="2000" dirty="0">
                <a:solidFill>
                  <a:schemeClr val="bg1"/>
                </a:solidFill>
                <a:latin typeface="Georgia" panose="02040502050405020303" pitchFamily="18" charset="0"/>
              </a:rPr>
              <a:t> se, come in </a:t>
            </a:r>
            <a:r>
              <a:rPr lang="en-US" sz="2000" dirty="0" err="1">
                <a:solidFill>
                  <a:schemeClr val="bg1"/>
                </a:solidFill>
                <a:latin typeface="Georgia" panose="02040502050405020303" pitchFamily="18" charset="0"/>
              </a:rPr>
              <a:t>tutte</a:t>
            </a:r>
            <a:r>
              <a:rPr lang="en-US" sz="2000" dirty="0">
                <a:solidFill>
                  <a:schemeClr val="bg1"/>
                </a:solidFill>
                <a:latin typeface="Georgia" panose="02040502050405020303" pitchFamily="18" charset="0"/>
              </a:rPr>
              <a:t> le </a:t>
            </a:r>
            <a:r>
              <a:rPr lang="en-US" sz="2000" dirty="0" err="1">
                <a:solidFill>
                  <a:schemeClr val="bg1"/>
                </a:solidFill>
                <a:latin typeface="Georgia" panose="02040502050405020303" pitchFamily="18" charset="0"/>
              </a:rPr>
              <a:t>cose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che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riguardano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b="1" dirty="0">
                <a:solidFill>
                  <a:schemeClr val="bg1"/>
                </a:solidFill>
                <a:latin typeface="Georgia" panose="02040502050405020303" pitchFamily="18" charset="0"/>
              </a:rPr>
              <a:t>web,</a:t>
            </a:r>
            <a:r>
              <a:rPr lang="en-US" sz="2000" dirty="0">
                <a:solidFill>
                  <a:schemeClr val="bg1"/>
                </a:solidFill>
                <a:latin typeface="Georgia" panose="02040502050405020303" pitchFamily="18" charset="0"/>
              </a:rPr>
              <a:t> la </a:t>
            </a:r>
            <a:r>
              <a:rPr lang="en-US" sz="2000" b="1" dirty="0" err="1">
                <a:solidFill>
                  <a:schemeClr val="bg1"/>
                </a:solidFill>
                <a:latin typeface="Georgia" panose="02040502050405020303" pitchFamily="18" charset="0"/>
              </a:rPr>
              <a:t>truffa</a:t>
            </a:r>
            <a:r>
              <a:rPr lang="en-US" sz="2000" dirty="0">
                <a:solidFill>
                  <a:schemeClr val="bg1"/>
                </a:solidFill>
                <a:latin typeface="Georgia" panose="02040502050405020303" pitchFamily="18" charset="0"/>
              </a:rPr>
              <a:t> è </a:t>
            </a:r>
            <a:r>
              <a:rPr lang="en-US" sz="2000" dirty="0" err="1">
                <a:solidFill>
                  <a:schemeClr val="bg1"/>
                </a:solidFill>
                <a:latin typeface="Georgia" panose="02040502050405020303" pitchFamily="18" charset="0"/>
              </a:rPr>
              <a:t>sempre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dietro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l’angolo</a:t>
            </a:r>
            <a:r>
              <a:rPr lang="en-US" sz="2000" dirty="0">
                <a:solidFill>
                  <a:schemeClr val="bg1"/>
                </a:solidFill>
                <a:latin typeface="Georgia" panose="02040502050405020303" pitchFamily="18" charset="0"/>
              </a:rPr>
              <a:t>. </a:t>
            </a: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pic>
        <p:nvPicPr>
          <p:cNvPr id="8" name="Picture 2" descr="Subito: compra e vendi vicino a te - Annunci gratuiti">
            <a:extLst>
              <a:ext uri="{FF2B5EF4-FFF2-40B4-BE49-F238E27FC236}">
                <a16:creationId xmlns:a16="http://schemas.microsoft.com/office/drawing/2014/main" id="{5E256116-F95E-4504-A670-FA01F6E9ADB9}"/>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113200" y="3542769"/>
            <a:ext cx="2393326" cy="5658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ijiji.it - Rhema Group Immobiliare">
            <a:extLst>
              <a:ext uri="{FF2B5EF4-FFF2-40B4-BE49-F238E27FC236}">
                <a16:creationId xmlns:a16="http://schemas.microsoft.com/office/drawing/2014/main" id="{2151C48C-C7EB-46BF-94F2-D9C5CDF202B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544478" y="2957537"/>
            <a:ext cx="2940509" cy="1749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074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3" y="365760"/>
            <a:ext cx="8928561" cy="4893647"/>
          </a:xfrm>
          <a:prstGeom prst="rect">
            <a:avLst/>
          </a:prstGeom>
          <a:noFill/>
        </p:spPr>
        <p:txBody>
          <a:bodyPr wrap="square" rtlCol="0">
            <a:spAutoFit/>
          </a:bodyPr>
          <a:lstStyle/>
          <a:p>
            <a:r>
              <a:rPr lang="it-IT" sz="2400" b="1" dirty="0">
                <a:solidFill>
                  <a:schemeClr val="accent3"/>
                </a:solidFill>
                <a:effectLst>
                  <a:outerShdw blurRad="38100" dist="38100" dir="2700000" algn="tl">
                    <a:srgbClr val="000000">
                      <a:alpha val="43137"/>
                    </a:srgbClr>
                  </a:outerShdw>
                </a:effectLst>
                <a:latin typeface="+mj-lt"/>
              </a:rPr>
              <a:t>Il decalogo sulle 10 cose da fare per stare tranquilli:</a:t>
            </a:r>
          </a:p>
          <a:p>
            <a:pPr algn="just"/>
            <a:endParaRPr lang="it-IT" sz="2800" b="1" dirty="0">
              <a:solidFill>
                <a:schemeClr val="bg1"/>
              </a:solidFill>
              <a:effectLst>
                <a:outerShdw blurRad="38100" dist="38100" dir="2700000" algn="tl">
                  <a:srgbClr val="000000">
                    <a:alpha val="43137"/>
                  </a:srgbClr>
                </a:outerShdw>
              </a:effectLst>
              <a:latin typeface="Georgia" panose="02040502050405020303" pitchFamily="18" charset="0"/>
            </a:endParaRPr>
          </a:p>
          <a:p>
            <a:pPr marL="457200" indent="-457200" algn="just">
              <a:buFont typeface="+mj-lt"/>
              <a:buAutoNum type="arabicPeriod"/>
            </a:pPr>
            <a:r>
              <a:rPr lang="it-IT" sz="2000" dirty="0">
                <a:solidFill>
                  <a:schemeClr val="bg1"/>
                </a:solidFill>
                <a:latin typeface="Georgia" panose="02040502050405020303" pitchFamily="18" charset="0"/>
              </a:rPr>
              <a:t>Leggete con attenzione l’inserzione prima di rispondere. Se l’annuncio risulta essere troppo breve e non contiene tutte le informazioni che vi servono, vi consiglio di chiederle al venditore. In ogni caso preferite sempre un annuncio ben strutturato e, soprattutto scritto in italiano corretto. Sicuramente è più affidabile.</a:t>
            </a:r>
          </a:p>
          <a:p>
            <a:pPr marL="457200" indent="-457200" algn="just">
              <a:buFont typeface="+mj-lt"/>
              <a:buAutoNum type="arabicPeriod"/>
            </a:pPr>
            <a:endParaRPr lang="it-IT" sz="2000" dirty="0">
              <a:solidFill>
                <a:schemeClr val="bg1"/>
              </a:solidFill>
              <a:latin typeface="Georgia" panose="02040502050405020303" pitchFamily="18" charset="0"/>
            </a:endParaRPr>
          </a:p>
          <a:p>
            <a:pPr marL="457200" indent="-457200" algn="just">
              <a:buFont typeface="+mj-lt"/>
              <a:buAutoNum type="arabicPeriod"/>
            </a:pPr>
            <a:r>
              <a:rPr lang="it-IT" sz="2000" dirty="0">
                <a:solidFill>
                  <a:schemeClr val="bg1"/>
                </a:solidFill>
                <a:latin typeface="Georgia" panose="02040502050405020303" pitchFamily="18" charset="0"/>
              </a:rPr>
              <a:t>Informati sull’oggetto che vuoi acquistare. Potrebbe capitare di vedere delle foto troppo “belle” e quindi non corrispondenti alla realtà. In questo caso, una semplice tecnica è data dalla ricerca su Google Immagini. Grazie a questa tecnica potrete capire se le foto inserite nell’annuncio sono copiate e incollate da altri siti o se sono originali. Ovviamente il venditore potrebbe anche aver usato delle foto di esempio(in teoria però lo scrivono dentro l’annuncio).</a:t>
            </a: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5071558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3" y="227837"/>
            <a:ext cx="8928561" cy="6195542"/>
          </a:xfrm>
          <a:prstGeom prst="rect">
            <a:avLst/>
          </a:prstGeom>
          <a:noFill/>
        </p:spPr>
        <p:txBody>
          <a:bodyPr wrap="square" rtlCol="0">
            <a:spAutoFit/>
          </a:bodyPr>
          <a:lstStyle/>
          <a:p>
            <a:pPr marL="457200" indent="-457200" algn="just">
              <a:buFont typeface="+mj-lt"/>
              <a:buAutoNum type="arabicPeriod" startAt="3"/>
            </a:pPr>
            <a:r>
              <a:rPr lang="it-IT" sz="2000" dirty="0">
                <a:solidFill>
                  <a:schemeClr val="bg1"/>
                </a:solidFill>
                <a:latin typeface="Georgia" panose="02040502050405020303" pitchFamily="18" charset="0"/>
              </a:rPr>
              <a:t>Il prezzo dell’oggetto è troppo basso! Accertatevi sempre che non ci sia troppa differenza tra i prezzi proposti su subito e quelli di “mercato”.</a:t>
            </a:r>
          </a:p>
          <a:p>
            <a:pPr marL="457200" indent="-457200" algn="just">
              <a:buFont typeface="+mj-lt"/>
              <a:buAutoNum type="arabicPeriod" startAt="3"/>
            </a:pPr>
            <a:endParaRPr lang="it-IT" sz="2000" dirty="0">
              <a:solidFill>
                <a:schemeClr val="bg1"/>
              </a:solidFill>
              <a:latin typeface="Georgia" panose="02040502050405020303" pitchFamily="18" charset="0"/>
            </a:endParaRPr>
          </a:p>
          <a:p>
            <a:pPr marL="457200" indent="-457200" algn="just">
              <a:buFont typeface="+mj-lt"/>
              <a:buAutoNum type="arabicPeriod" startAt="3"/>
            </a:pPr>
            <a:r>
              <a:rPr lang="it-IT" sz="2000" dirty="0">
                <a:solidFill>
                  <a:schemeClr val="bg1"/>
                </a:solidFill>
                <a:latin typeface="Georgia" panose="02040502050405020303" pitchFamily="18" charset="0"/>
              </a:rPr>
              <a:t>Se possibile, preferite sempre lo scambio a mano! Se la persona che vende è della vostra città o di li vicino, incontrandola potrete verificare di persona l’eventuale oggetto e quindi verificare che state per acquistare qualcosa che corrisponda effettivamente alle caratteristiche descritte nell’annuncio.</a:t>
            </a:r>
          </a:p>
          <a:p>
            <a:pPr algn="just"/>
            <a:endParaRPr lang="it-IT" sz="2000" dirty="0">
              <a:solidFill>
                <a:schemeClr val="bg1"/>
              </a:solidFill>
              <a:latin typeface="Georgia" panose="02040502050405020303" pitchFamily="18" charset="0"/>
            </a:endParaRPr>
          </a:p>
          <a:p>
            <a:pPr marL="457200" indent="-457200" algn="just">
              <a:buFont typeface="+mj-lt"/>
              <a:buAutoNum type="arabicPeriod" startAt="5"/>
            </a:pPr>
            <a:r>
              <a:rPr lang="it-IT" sz="2000" dirty="0">
                <a:solidFill>
                  <a:schemeClr val="bg1"/>
                </a:solidFill>
                <a:latin typeface="Georgia" panose="02040502050405020303" pitchFamily="18" charset="0"/>
              </a:rPr>
              <a:t>Diffidate da chi vuole parlare al di fuori del sistema di Subito. Questa è un’altra cosa strana. </a:t>
            </a:r>
            <a:r>
              <a:rPr lang="it-IT" sz="2000" dirty="0" err="1">
                <a:solidFill>
                  <a:schemeClr val="bg1"/>
                </a:solidFill>
                <a:latin typeface="Georgia" panose="02040502050405020303" pitchFamily="18" charset="0"/>
              </a:rPr>
              <a:t>Perchè</a:t>
            </a:r>
            <a:r>
              <a:rPr lang="it-IT" sz="2000" dirty="0">
                <a:solidFill>
                  <a:schemeClr val="bg1"/>
                </a:solidFill>
                <a:latin typeface="Georgia" panose="02040502050405020303" pitchFamily="18" charset="0"/>
              </a:rPr>
              <a:t> mai parlare fuori da subito.it?</a:t>
            </a:r>
          </a:p>
          <a:p>
            <a:pPr algn="just"/>
            <a:endParaRPr lang="it-IT" sz="2000" dirty="0">
              <a:solidFill>
                <a:schemeClr val="bg1"/>
              </a:solidFill>
              <a:latin typeface="Georgia" panose="02040502050405020303" pitchFamily="18" charset="0"/>
            </a:endParaRPr>
          </a:p>
          <a:p>
            <a:pPr marL="457200" indent="-457200" algn="just">
              <a:buFont typeface="+mj-lt"/>
              <a:buAutoNum type="arabicPeriod" startAt="6"/>
            </a:pPr>
            <a:r>
              <a:rPr lang="it-IT" sz="2000" dirty="0">
                <a:solidFill>
                  <a:schemeClr val="bg1"/>
                </a:solidFill>
                <a:latin typeface="Georgia" panose="02040502050405020303" pitchFamily="18" charset="0"/>
              </a:rPr>
              <a:t>Proteggete i vostri dati personali. Non fornite tutti i vostri dati al primo che capita se prima non siete certi del venditore.</a:t>
            </a:r>
          </a:p>
          <a:p>
            <a:pPr algn="just"/>
            <a:endParaRPr lang="it-IT" sz="2000" dirty="0">
              <a:solidFill>
                <a:schemeClr val="bg1"/>
              </a:solidFill>
              <a:latin typeface="Georgia" panose="02040502050405020303" pitchFamily="18" charset="0"/>
            </a:endParaRPr>
          </a:p>
          <a:p>
            <a:pPr marL="457200" indent="-457200" algn="just">
              <a:buFont typeface="+mj-lt"/>
              <a:buAutoNum type="arabicPeriod" startAt="7"/>
            </a:pPr>
            <a:r>
              <a:rPr lang="it-IT" sz="2000" dirty="0">
                <a:solidFill>
                  <a:schemeClr val="bg1"/>
                </a:solidFill>
                <a:latin typeface="Georgia" panose="02040502050405020303" pitchFamily="18" charset="0"/>
              </a:rPr>
              <a:t>Ricordate che Subito non gestisce le transazioni! Subito non ha conti bancari e non funge da intermediario nei pagamenti. Se vi viene richiesto di pagare tramite Subito, non vi fidate.</a:t>
            </a: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1560369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31193" y="384238"/>
            <a:ext cx="8928561" cy="4478149"/>
          </a:xfrm>
          <a:prstGeom prst="rect">
            <a:avLst/>
          </a:prstGeom>
          <a:noFill/>
        </p:spPr>
        <p:txBody>
          <a:bodyPr wrap="square" rtlCol="0">
            <a:spAutoFit/>
          </a:bodyPr>
          <a:lstStyle/>
          <a:p>
            <a:pPr algn="just"/>
            <a:endParaRPr lang="it-IT" sz="1900" dirty="0">
              <a:solidFill>
                <a:schemeClr val="bg1"/>
              </a:solidFill>
              <a:latin typeface="Georgia" panose="02040502050405020303" pitchFamily="18" charset="0"/>
            </a:endParaRPr>
          </a:p>
          <a:p>
            <a:pPr marL="457200" indent="-457200" algn="just">
              <a:buFont typeface="+mj-lt"/>
              <a:buAutoNum type="arabicPeriod" startAt="8"/>
            </a:pPr>
            <a:r>
              <a:rPr lang="it-IT" sz="1900" dirty="0">
                <a:solidFill>
                  <a:schemeClr val="bg1"/>
                </a:solidFill>
                <a:latin typeface="Georgia" panose="02040502050405020303" pitchFamily="18" charset="0"/>
              </a:rPr>
              <a:t>Ricordati che Subito opera solo in Italia. Annunci esteri non sono consentiti, subito opera solo in Italia. Se vi contattano dall’esterno non vi fidate e soprattutto non effettuate alcun pagamento, specialmente su conti non italiani.</a:t>
            </a:r>
          </a:p>
          <a:p>
            <a:pPr algn="just"/>
            <a:endParaRPr lang="it-IT" sz="1900" dirty="0">
              <a:solidFill>
                <a:schemeClr val="bg1"/>
              </a:solidFill>
              <a:latin typeface="Georgia" panose="02040502050405020303" pitchFamily="18" charset="0"/>
            </a:endParaRPr>
          </a:p>
          <a:p>
            <a:pPr marL="457200" indent="-457200" algn="just">
              <a:buFont typeface="+mj-lt"/>
              <a:buAutoNum type="arabicPeriod" startAt="9"/>
            </a:pPr>
            <a:r>
              <a:rPr lang="it-IT" sz="1900" dirty="0">
                <a:solidFill>
                  <a:schemeClr val="bg1"/>
                </a:solidFill>
                <a:latin typeface="Georgia" panose="02040502050405020303" pitchFamily="18" charset="0"/>
              </a:rPr>
              <a:t>Scegliete metodi di pagamento “tracciabili”. I metodi di pagamento migliori e quindi tracciabili sono il bonifico bancario e </a:t>
            </a:r>
            <a:r>
              <a:rPr lang="it-IT" sz="1900" dirty="0" err="1">
                <a:solidFill>
                  <a:schemeClr val="bg1"/>
                </a:solidFill>
                <a:latin typeface="Georgia" panose="02040502050405020303" pitchFamily="18" charset="0"/>
              </a:rPr>
              <a:t>Paypal</a:t>
            </a:r>
            <a:r>
              <a:rPr lang="it-IT" sz="1900" dirty="0">
                <a:solidFill>
                  <a:schemeClr val="bg1"/>
                </a:solidFill>
                <a:latin typeface="Georgia" panose="02040502050405020303" pitchFamily="18" charset="0"/>
              </a:rPr>
              <a:t>, questi servizi permettono alle Forze dell’Ordine di identificare la persona in caso di truffa. Da evitare ricarica </a:t>
            </a:r>
            <a:r>
              <a:rPr lang="it-IT" sz="1900" dirty="0" err="1">
                <a:solidFill>
                  <a:schemeClr val="bg1"/>
                </a:solidFill>
                <a:latin typeface="Georgia" panose="02040502050405020303" pitchFamily="18" charset="0"/>
              </a:rPr>
              <a:t>Postepay</a:t>
            </a:r>
            <a:r>
              <a:rPr lang="it-IT" sz="1900" dirty="0">
                <a:solidFill>
                  <a:schemeClr val="bg1"/>
                </a:solidFill>
                <a:latin typeface="Georgia" panose="02040502050405020303" pitchFamily="18" charset="0"/>
              </a:rPr>
              <a:t> se è il “solo” metodo di pagamento offerto dal venditore.</a:t>
            </a:r>
          </a:p>
          <a:p>
            <a:pPr algn="just"/>
            <a:endParaRPr lang="it-IT" sz="1900" dirty="0">
              <a:solidFill>
                <a:schemeClr val="bg1"/>
              </a:solidFill>
              <a:latin typeface="Georgia" panose="02040502050405020303" pitchFamily="18" charset="0"/>
            </a:endParaRPr>
          </a:p>
          <a:p>
            <a:pPr marL="457200" indent="-457200" algn="just">
              <a:buFont typeface="+mj-lt"/>
              <a:buAutoNum type="arabicPeriod" startAt="10"/>
            </a:pPr>
            <a:r>
              <a:rPr lang="it-IT" sz="1900" dirty="0">
                <a:solidFill>
                  <a:schemeClr val="bg1"/>
                </a:solidFill>
                <a:latin typeface="Georgia" panose="02040502050405020303" pitchFamily="18" charset="0"/>
              </a:rPr>
              <a:t>Attenzione agli “Avvocati di Subito”. Alcuni truffatori, fingendosi “avvocati di Subito”, Guardia di Finanza o Agenzia delle Entrate, chiamano direttamente l’utente. Telefonate di questo genere non provengono da Subito ne dalle forze dell’ordine.</a:t>
            </a: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2165292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5202322"/>
          </a:xfrm>
          <a:prstGeom prst="rect">
            <a:avLst/>
          </a:prstGeom>
          <a:noFill/>
        </p:spPr>
        <p:txBody>
          <a:bodyPr wrap="square" rtlCol="0">
            <a:spAutoFit/>
          </a:bodyPr>
          <a:lstStyle/>
          <a:p>
            <a:pPr algn="ctr"/>
            <a:r>
              <a:rPr lang="it-IT" sz="2800" dirty="0">
                <a:solidFill>
                  <a:schemeClr val="bg1"/>
                </a:solidFill>
                <a:latin typeface="+mj-lt"/>
              </a:rPr>
              <a:t>LEZIONE 2: LE TRUFFE ONLINE</a:t>
            </a:r>
          </a:p>
          <a:p>
            <a:pPr lvl="0">
              <a:lnSpc>
                <a:spcPct val="107000"/>
              </a:lnSpc>
            </a:pPr>
            <a:endParaRPr lang="it-IT" dirty="0">
              <a:solidFill>
                <a:schemeClr val="bg1"/>
              </a:solidFill>
              <a:latin typeface="+mj-lt"/>
              <a:ea typeface="Calibri" panose="020F0502020204030204" pitchFamily="34" charset="0"/>
              <a:cs typeface="Times New Roman" panose="02020603050405020304" pitchFamily="18" charset="0"/>
            </a:endParaRPr>
          </a:p>
          <a:p>
            <a:pPr lvl="0">
              <a:lnSpc>
                <a:spcPct val="107000"/>
              </a:lnSpc>
            </a:pPr>
            <a:r>
              <a:rPr lang="it-IT" dirty="0">
                <a:solidFill>
                  <a:schemeClr val="bg1"/>
                </a:solidFill>
                <a:latin typeface="+mj-lt"/>
                <a:ea typeface="Calibri" panose="020F0502020204030204" pitchFamily="34" charset="0"/>
                <a:cs typeface="Times New Roman" panose="02020603050405020304" pitchFamily="18" charset="0"/>
              </a:rPr>
              <a:t>  </a:t>
            </a: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E-commerce:</a:t>
            </a:r>
          </a:p>
          <a:p>
            <a:pPr lvl="0">
              <a:lnSpc>
                <a:spcPct val="107000"/>
              </a:lnSpc>
            </a:pPr>
            <a:endPar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Introduzione</a:t>
            </a:r>
          </a:p>
          <a:p>
            <a:pPr marL="342900" lvl="0" indent="-342900">
              <a:lnSpc>
                <a:spcPct val="107000"/>
              </a:lnSpc>
              <a:buFont typeface="Symbol" panose="05050102010706020507" pitchFamily="18" charset="2"/>
              <a:buChar char=""/>
            </a:pP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Le principali truffe in materia di </a:t>
            </a:r>
            <a:r>
              <a:rPr lang="it-IT" sz="2000"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ecommerce</a:t>
            </a: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a:pP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Vendita su false piattaforme</a:t>
            </a:r>
          </a:p>
          <a:p>
            <a:pPr marL="342900" lvl="0" indent="-342900">
              <a:lnSpc>
                <a:spcPct val="107000"/>
              </a:lnSpc>
              <a:buFont typeface="+mj-lt"/>
              <a:buAutoNum type="arabicPeriod"/>
            </a:pP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Vendita di falsi d’autore</a:t>
            </a:r>
          </a:p>
          <a:p>
            <a:pPr marL="342900" lvl="0" indent="-342900">
              <a:lnSpc>
                <a:spcPct val="107000"/>
              </a:lnSpc>
              <a:buFont typeface="+mj-lt"/>
              <a:buAutoNum type="arabicPeriod"/>
            </a:pP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Falsi annunci su portali online (</a:t>
            </a:r>
            <a:r>
              <a:rPr lang="it-IT" sz="2000"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subito.It</a:t>
            </a: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a:t>
            </a:r>
          </a:p>
          <a:p>
            <a:pPr marL="342900" lvl="0" indent="-342900">
              <a:lnSpc>
                <a:spcPct val="107000"/>
              </a:lnSpc>
              <a:buFont typeface="+mj-lt"/>
              <a:buAutoNum type="arabicPeriod"/>
            </a:pP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L’usato sul </a:t>
            </a:r>
            <a:r>
              <a:rPr lang="it-IT" sz="2000"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marketplace</a:t>
            </a: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di </a:t>
            </a:r>
            <a:r>
              <a:rPr lang="it-IT" sz="2000"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facebook</a:t>
            </a:r>
            <a:endPar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Gruppi </a:t>
            </a:r>
            <a:r>
              <a:rPr lang="it-IT" sz="2000" b="1" dirty="0" err="1">
                <a:solidFill>
                  <a:schemeClr val="bg1"/>
                </a:solidFill>
                <a:latin typeface="Georgia" panose="02040502050405020303" pitchFamily="18" charset="0"/>
                <a:ea typeface="Calibri" panose="020F0502020204030204" pitchFamily="34" charset="0"/>
                <a:cs typeface="Times New Roman" panose="02020603050405020304" pitchFamily="18" charset="0"/>
              </a:rPr>
              <a:t>facebook</a:t>
            </a: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 a tutela del consumatore</a:t>
            </a:r>
          </a:p>
          <a:p>
            <a:pPr marL="342900" lvl="0" indent="-342900">
              <a:lnSpc>
                <a:spcPct val="107000"/>
              </a:lnSpc>
              <a:buFont typeface="Symbol" panose="05050102010706020507" pitchFamily="18" charset="2"/>
              <a:buChar char=""/>
            </a:pP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Consigli utili per non cadere nella truffa</a:t>
            </a:r>
          </a:p>
          <a:p>
            <a:pPr marL="342900" lvl="0" indent="-342900">
              <a:lnSpc>
                <a:spcPct val="107000"/>
              </a:lnSpc>
              <a:buFont typeface="Symbol" panose="05050102010706020507" pitchFamily="18" charset="2"/>
              <a:buChar char=""/>
            </a:pP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Consumatori e web: diritti e tutele… cosa c’è da sapere?</a:t>
            </a:r>
          </a:p>
          <a:p>
            <a:pPr marL="342900" lvl="0" indent="-342900">
              <a:lnSpc>
                <a:spcPct val="107000"/>
              </a:lnSpc>
              <a:buFont typeface="Symbol" panose="05050102010706020507" pitchFamily="18" charset="2"/>
              <a:buChar char=""/>
            </a:pPr>
            <a:r>
              <a:rPr lang="it-IT" sz="2000" b="1" dirty="0">
                <a:solidFill>
                  <a:schemeClr val="bg1"/>
                </a:solidFill>
                <a:latin typeface="Georgia" panose="02040502050405020303" pitchFamily="18" charset="0"/>
                <a:ea typeface="Calibri" panose="020F0502020204030204" pitchFamily="34" charset="0"/>
                <a:cs typeface="Times New Roman" panose="02020603050405020304" pitchFamily="18" charset="0"/>
              </a:rPr>
              <a:t>Truffe delle false lotterie e beneficenza</a:t>
            </a:r>
          </a:p>
          <a:p>
            <a:pPr algn="ctr"/>
            <a:endParaRPr lang="it-IT" sz="2800" dirty="0">
              <a:solidFill>
                <a:schemeClr val="bg1"/>
              </a:solidFill>
              <a:latin typeface="+mj-lt"/>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1930944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3" y="365760"/>
            <a:ext cx="8928561" cy="5509200"/>
          </a:xfrm>
          <a:prstGeom prst="rect">
            <a:avLst/>
          </a:prstGeom>
          <a:noFill/>
        </p:spPr>
        <p:txBody>
          <a:bodyPr wrap="square" rtlCol="0">
            <a:spAutoFit/>
          </a:bodyPr>
          <a:lstStyle/>
          <a:p>
            <a:pPr algn="ctr"/>
            <a:r>
              <a:rPr lang="it-IT" sz="2400" b="1" dirty="0">
                <a:solidFill>
                  <a:schemeClr val="accent3"/>
                </a:solidFill>
                <a:latin typeface="+mj-lt"/>
              </a:rPr>
              <a:t>E se vengo truffato su uno di questi portali?</a:t>
            </a:r>
          </a:p>
          <a:p>
            <a:pPr algn="ctr"/>
            <a:endParaRPr lang="it-IT" sz="2800" b="1" dirty="0">
              <a:solidFill>
                <a:schemeClr val="bg1"/>
              </a:solidFill>
              <a:effectLst>
                <a:outerShdw blurRad="38100" dist="38100" dir="2700000" algn="tl">
                  <a:srgbClr val="000000">
                    <a:alpha val="43137"/>
                  </a:srgbClr>
                </a:outerShdw>
              </a:effectLst>
              <a:latin typeface="Georgia" panose="02040502050405020303" pitchFamily="18" charset="0"/>
            </a:endParaRPr>
          </a:p>
          <a:p>
            <a:pPr marL="285750" indent="-285750" algn="just">
              <a:buFont typeface="Wingdings" panose="05000000000000000000" pitchFamily="2" charset="2"/>
              <a:buChar char="Ø"/>
            </a:pPr>
            <a:r>
              <a:rPr lang="it-IT" sz="2000" dirty="0">
                <a:solidFill>
                  <a:schemeClr val="bg1"/>
                </a:solidFill>
                <a:latin typeface="Georgia" panose="02040502050405020303" pitchFamily="18" charset="0"/>
              </a:rPr>
              <a:t>Segnalare l’accaduto allo staff del portale e successivamente rivolgersi alla Polizia di Stato per sporgere denuncia visto che in ogni caso si tratta di un reato.</a:t>
            </a:r>
          </a:p>
          <a:p>
            <a:pPr algn="just"/>
            <a:endParaRPr lang="it-IT" sz="2000" dirty="0">
              <a:solidFill>
                <a:schemeClr val="bg1"/>
              </a:solidFill>
              <a:latin typeface="Georgia" panose="02040502050405020303" pitchFamily="18" charset="0"/>
            </a:endParaRPr>
          </a:p>
          <a:p>
            <a:pPr algn="just"/>
            <a:r>
              <a:rPr lang="it-IT" sz="2000" dirty="0">
                <a:solidFill>
                  <a:schemeClr val="bg1"/>
                </a:solidFill>
                <a:latin typeface="Georgia" panose="02040502050405020303" pitchFamily="18" charset="0"/>
              </a:rPr>
              <a:t>In particolare poi SUBITO.IT, per tutelare i propri utenti, ha messo a punto delle specifiche regole:</a:t>
            </a:r>
          </a:p>
          <a:p>
            <a:pPr algn="just"/>
            <a:endParaRPr lang="it-IT" sz="2000" dirty="0">
              <a:solidFill>
                <a:schemeClr val="bg1"/>
              </a:solidFill>
              <a:latin typeface="Georgia" panose="02040502050405020303" pitchFamily="18" charset="0"/>
            </a:endParaRPr>
          </a:p>
          <a:p>
            <a:pPr marL="342900" indent="-342900" algn="just">
              <a:buFont typeface="Arial" panose="020B0604020202020204" pitchFamily="34" charset="0"/>
              <a:buChar char="•"/>
            </a:pPr>
            <a:r>
              <a:rPr lang="it-IT" sz="2000" b="1" dirty="0">
                <a:solidFill>
                  <a:schemeClr val="bg1"/>
                </a:solidFill>
                <a:latin typeface="Georgia" panose="02040502050405020303" pitchFamily="18" charset="0"/>
              </a:rPr>
              <a:t>Prima di tutto cercate di reperire quante più informazioni possibili sul truffatore tra quelle proposte qui di seguito:</a:t>
            </a:r>
          </a:p>
          <a:p>
            <a:pPr marL="800100" lvl="1" indent="-342900" algn="just">
              <a:buFont typeface="Wingdings" panose="05000000000000000000" pitchFamily="2" charset="2"/>
              <a:buChar char="v"/>
            </a:pPr>
            <a:r>
              <a:rPr lang="it-IT" sz="2000" dirty="0">
                <a:solidFill>
                  <a:schemeClr val="bg1"/>
                </a:solidFill>
                <a:latin typeface="Georgia" panose="02040502050405020303" pitchFamily="18" charset="0"/>
              </a:rPr>
              <a:t>Indirizzo mascherato (con dominio @messaggi.subito.it) dell’utente che vi ha truffato;</a:t>
            </a:r>
          </a:p>
          <a:p>
            <a:pPr marL="800100" lvl="1" indent="-342900" algn="just">
              <a:buFont typeface="Wingdings" panose="05000000000000000000" pitchFamily="2" charset="2"/>
              <a:buChar char="v"/>
            </a:pPr>
            <a:r>
              <a:rPr lang="it-IT" sz="2000" dirty="0">
                <a:solidFill>
                  <a:schemeClr val="bg1"/>
                </a:solidFill>
                <a:latin typeface="Georgia" panose="02040502050405020303" pitchFamily="18" charset="0"/>
              </a:rPr>
              <a:t>Id annuncio (nel caso in cui foste voi l’acquirente);</a:t>
            </a:r>
          </a:p>
          <a:p>
            <a:pPr marL="800100" lvl="1" indent="-342900" algn="just">
              <a:buFont typeface="Wingdings" panose="05000000000000000000" pitchFamily="2" charset="2"/>
              <a:buChar char="v"/>
            </a:pPr>
            <a:r>
              <a:rPr lang="it-IT" sz="2000" dirty="0">
                <a:solidFill>
                  <a:schemeClr val="bg1"/>
                </a:solidFill>
                <a:latin typeface="Georgia" panose="02040502050405020303" pitchFamily="18" charset="0"/>
              </a:rPr>
              <a:t>Numero di telefono o altra mail da cui siete stati contattati;</a:t>
            </a:r>
          </a:p>
          <a:p>
            <a:pPr marL="800100" lvl="1" indent="-342900" algn="just">
              <a:buFont typeface="Wingdings" panose="05000000000000000000" pitchFamily="2" charset="2"/>
              <a:buChar char="v"/>
            </a:pPr>
            <a:r>
              <a:rPr lang="it-IT" sz="2000" dirty="0">
                <a:solidFill>
                  <a:schemeClr val="bg1"/>
                </a:solidFill>
                <a:latin typeface="Georgia" panose="02040502050405020303" pitchFamily="18" charset="0"/>
              </a:rPr>
              <a:t>Eventuali dati di pagamento forniti dal truffatore (</a:t>
            </a:r>
            <a:r>
              <a:rPr lang="it-IT" sz="2000" dirty="0" err="1">
                <a:solidFill>
                  <a:schemeClr val="bg1"/>
                </a:solidFill>
                <a:latin typeface="Georgia" panose="02040502050405020303" pitchFamily="18" charset="0"/>
              </a:rPr>
              <a:t>Paypal</a:t>
            </a:r>
            <a:r>
              <a:rPr lang="it-IT" sz="2000" dirty="0">
                <a:solidFill>
                  <a:schemeClr val="bg1"/>
                </a:solidFill>
                <a:latin typeface="Georgia" panose="02040502050405020303" pitchFamily="18" charset="0"/>
              </a:rPr>
              <a:t>, </a:t>
            </a:r>
            <a:r>
              <a:rPr lang="it-IT" sz="2000" dirty="0" err="1">
                <a:solidFill>
                  <a:schemeClr val="bg1"/>
                </a:solidFill>
                <a:latin typeface="Georgia" panose="02040502050405020303" pitchFamily="18" charset="0"/>
              </a:rPr>
              <a:t>postepay</a:t>
            </a:r>
            <a:r>
              <a:rPr lang="it-IT" sz="2000" dirty="0">
                <a:solidFill>
                  <a:schemeClr val="bg1"/>
                </a:solidFill>
                <a:latin typeface="Georgia" panose="02040502050405020303" pitchFamily="18" charset="0"/>
              </a:rPr>
              <a:t> o altro).</a:t>
            </a: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2363289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3" y="365760"/>
            <a:ext cx="8928561" cy="3785652"/>
          </a:xfrm>
          <a:prstGeom prst="rect">
            <a:avLst/>
          </a:prstGeom>
          <a:noFill/>
        </p:spPr>
        <p:txBody>
          <a:bodyPr wrap="square" rtlCol="0">
            <a:spAutoFit/>
          </a:bodyPr>
          <a:lstStyle/>
          <a:p>
            <a:pPr algn="ctr"/>
            <a:endParaRPr lang="it-IT" dirty="0">
              <a:solidFill>
                <a:schemeClr val="accent6"/>
              </a:solidFill>
              <a:latin typeface="Georgia" panose="02040502050405020303" pitchFamily="18" charset="0"/>
            </a:endParaRPr>
          </a:p>
          <a:p>
            <a:pPr algn="ctr"/>
            <a:r>
              <a:rPr lang="it-IT" b="1" dirty="0">
                <a:solidFill>
                  <a:schemeClr val="accent6"/>
                </a:solidFill>
                <a:latin typeface="Georgia" panose="02040502050405020303" pitchFamily="18" charset="0"/>
              </a:rPr>
              <a:t>Come capire se si è incappati in un truffatore? </a:t>
            </a:r>
          </a:p>
          <a:p>
            <a:pPr algn="ctr"/>
            <a:r>
              <a:rPr lang="it-IT" b="1" dirty="0">
                <a:solidFill>
                  <a:schemeClr val="accent6"/>
                </a:solidFill>
                <a:latin typeface="Georgia" panose="02040502050405020303" pitchFamily="18" charset="0"/>
              </a:rPr>
              <a:t>La prima cosa da fare è…</a:t>
            </a:r>
            <a:br>
              <a:rPr lang="it-IT" b="1" dirty="0">
                <a:solidFill>
                  <a:srgbClr val="FF6600"/>
                </a:solidFill>
                <a:latin typeface="Georgia" panose="02040502050405020303" pitchFamily="18" charset="0"/>
              </a:rPr>
            </a:br>
            <a:endParaRPr lang="it-IT" b="1" dirty="0">
              <a:solidFill>
                <a:srgbClr val="333333"/>
              </a:solidFill>
              <a:latin typeface="Georgia" panose="02040502050405020303" pitchFamily="18" charset="0"/>
            </a:endParaRPr>
          </a:p>
          <a:p>
            <a:pPr algn="just"/>
            <a:r>
              <a:rPr lang="it-IT" sz="1600" dirty="0">
                <a:solidFill>
                  <a:schemeClr val="bg1"/>
                </a:solidFill>
                <a:latin typeface="Georgia" panose="02040502050405020303" pitchFamily="18" charset="0"/>
              </a:rPr>
              <a:t>In primis occorre cercare su vari motori di ricerca (uno su tutti </a:t>
            </a:r>
            <a:r>
              <a:rPr lang="it-IT" sz="1600" dirty="0" err="1">
                <a:solidFill>
                  <a:schemeClr val="bg1"/>
                </a:solidFill>
                <a:latin typeface="Georgia" panose="02040502050405020303" pitchFamily="18" charset="0"/>
              </a:rPr>
              <a:t>google</a:t>
            </a:r>
            <a:r>
              <a:rPr lang="it-IT" sz="1600" dirty="0">
                <a:solidFill>
                  <a:schemeClr val="bg1"/>
                </a:solidFill>
                <a:latin typeface="Georgia" panose="02040502050405020303" pitchFamily="18" charset="0"/>
              </a:rPr>
              <a:t>) il nome del fantomatico venditore, il numero di telefono, controllare su Google Earth l’indirizzo. Occorre quindi svolgere </a:t>
            </a:r>
            <a:r>
              <a:rPr lang="it-IT" sz="1600" b="1" dirty="0">
                <a:solidFill>
                  <a:schemeClr val="bg1"/>
                </a:solidFill>
                <a:latin typeface="Georgia" panose="02040502050405020303" pitchFamily="18" charset="0"/>
              </a:rPr>
              <a:t>una approfondita indagine online</a:t>
            </a:r>
            <a:r>
              <a:rPr lang="it-IT" sz="1600" dirty="0">
                <a:solidFill>
                  <a:schemeClr val="bg1"/>
                </a:solidFill>
                <a:latin typeface="Georgia" panose="02040502050405020303" pitchFamily="18" charset="0"/>
              </a:rPr>
              <a:t> per vedere se è già stato segnalato da qualcuno. </a:t>
            </a:r>
          </a:p>
          <a:p>
            <a:pPr algn="just"/>
            <a:r>
              <a:rPr lang="it-IT" sz="1600" dirty="0">
                <a:solidFill>
                  <a:schemeClr val="bg1"/>
                </a:solidFill>
                <a:latin typeface="Georgia" panose="02040502050405020303" pitchFamily="18" charset="0"/>
              </a:rPr>
              <a:t>a tale proposito:</a:t>
            </a:r>
          </a:p>
          <a:p>
            <a:pPr algn="just"/>
            <a:endParaRPr lang="it-IT" sz="1600" dirty="0">
              <a:solidFill>
                <a:schemeClr val="bg1"/>
              </a:solidFill>
              <a:latin typeface="Georgia" panose="02040502050405020303" pitchFamily="18" charset="0"/>
            </a:endParaRPr>
          </a:p>
          <a:p>
            <a:pPr marL="342900" indent="-342900" algn="just">
              <a:buAutoNum type="alphaLcParenR"/>
            </a:pPr>
            <a:r>
              <a:rPr lang="it-IT" sz="1600" dirty="0">
                <a:solidFill>
                  <a:schemeClr val="bg1"/>
                </a:solidFill>
                <a:latin typeface="Georgia" panose="02040502050405020303" pitchFamily="18" charset="0"/>
              </a:rPr>
              <a:t>trovare il nome di qualcuno e un commento in stile “Mi aveva detto che l’oggetto era rosa, invece è fucsia! E’ un truffatore!” è diverso da “mi ha rubato 1000 euro e lo stesso ha fatto con altre trenta persone in tutta Italia”. Il primo può essere un fraintendimento, il secondo no. </a:t>
            </a:r>
          </a:p>
          <a:p>
            <a:pPr marL="342900" indent="-342900" algn="just">
              <a:buAutoNum type="alphaLcParenR"/>
            </a:pPr>
            <a:r>
              <a:rPr lang="it-IT" sz="1600" b="1" dirty="0">
                <a:solidFill>
                  <a:schemeClr val="bg1"/>
                </a:solidFill>
                <a:latin typeface="Georgia" panose="02040502050405020303" pitchFamily="18" charset="0"/>
              </a:rPr>
              <a:t>l’assenza di menzioni negative online non è prova di onestà</a:t>
            </a:r>
            <a:r>
              <a:rPr lang="it-IT" sz="1600" dirty="0">
                <a:solidFill>
                  <a:schemeClr val="bg1"/>
                </a:solidFill>
                <a:latin typeface="Georgia" panose="02040502050405020303" pitchFamily="18" charset="0"/>
              </a:rPr>
              <a:t>!</a:t>
            </a:r>
          </a:p>
          <a:p>
            <a:pPr algn="ctr"/>
            <a:endParaRPr lang="it-IT" sz="2400" b="1" dirty="0">
              <a:solidFill>
                <a:schemeClr val="accent3"/>
              </a:solidFill>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Freccia in giù 7">
            <a:extLst>
              <a:ext uri="{FF2B5EF4-FFF2-40B4-BE49-F238E27FC236}">
                <a16:creationId xmlns:a16="http://schemas.microsoft.com/office/drawing/2014/main" id="{94A89684-4476-44F4-9E9C-6EB35C14C67D}"/>
              </a:ext>
            </a:extLst>
          </p:cNvPr>
          <p:cNvSpPr/>
          <p:nvPr/>
        </p:nvSpPr>
        <p:spPr>
          <a:xfrm>
            <a:off x="5181405" y="4389120"/>
            <a:ext cx="428137" cy="5713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CasellaDiTesto 1"/>
          <p:cNvSpPr txBox="1"/>
          <p:nvPr/>
        </p:nvSpPr>
        <p:spPr>
          <a:xfrm>
            <a:off x="1854926" y="4901970"/>
            <a:ext cx="7093131" cy="646331"/>
          </a:xfrm>
          <a:prstGeom prst="rect">
            <a:avLst/>
          </a:prstGeom>
          <a:noFill/>
        </p:spPr>
        <p:txBody>
          <a:bodyPr wrap="square" rtlCol="0">
            <a:spAutoFit/>
          </a:bodyPr>
          <a:lstStyle/>
          <a:p>
            <a:r>
              <a:rPr lang="it-IT" dirty="0">
                <a:solidFill>
                  <a:schemeClr val="bg1"/>
                </a:solidFill>
                <a:latin typeface="Georgia" panose="02040502050405020303" pitchFamily="18" charset="0"/>
              </a:rPr>
              <a:t>La persona non spunta ma qualcosa continua a non quadrarti? Veniamo ai casi più palesi per capire se è un truffatore:</a:t>
            </a:r>
          </a:p>
        </p:txBody>
      </p:sp>
    </p:spTree>
    <p:extLst>
      <p:ext uri="{BB962C8B-B14F-4D97-AF65-F5344CB8AC3E}">
        <p14:creationId xmlns:p14="http://schemas.microsoft.com/office/powerpoint/2010/main" val="17676282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3" y="365760"/>
            <a:ext cx="8928561" cy="5078313"/>
          </a:xfrm>
          <a:prstGeom prst="rect">
            <a:avLst/>
          </a:prstGeom>
          <a:noFill/>
        </p:spPr>
        <p:txBody>
          <a:bodyPr wrap="square" rtlCol="0">
            <a:spAutoFit/>
          </a:bodyPr>
          <a:lstStyle/>
          <a:p>
            <a:pPr lvl="0" algn="just" eaLnBrk="0" fontAlgn="base" hangingPunct="0">
              <a:spcBef>
                <a:spcPct val="0"/>
              </a:spcBef>
              <a:spcAft>
                <a:spcPct val="0"/>
              </a:spcAft>
            </a:pPr>
            <a:r>
              <a:rPr lang="it-IT" altLang="it-IT" sz="2000" b="1" u="sng" dirty="0">
                <a:solidFill>
                  <a:schemeClr val="bg1"/>
                </a:solidFill>
                <a:latin typeface="Georgia" panose="02040502050405020303" pitchFamily="18" charset="0"/>
              </a:rPr>
              <a:t>1. Pagare moneta, vedere cammello</a:t>
            </a:r>
          </a:p>
          <a:p>
            <a:pPr lvl="0" algn="just" eaLnBrk="0" fontAlgn="base" hangingPunct="0">
              <a:spcBef>
                <a:spcPct val="0"/>
              </a:spcBef>
              <a:spcAft>
                <a:spcPct val="0"/>
              </a:spcAft>
            </a:pPr>
            <a:endParaRPr lang="it-IT" altLang="it-IT" sz="2000" dirty="0">
              <a:solidFill>
                <a:schemeClr val="bg1"/>
              </a:solidFill>
              <a:latin typeface="Georgia" panose="02040502050405020303" pitchFamily="18" charset="0"/>
            </a:endParaRPr>
          </a:p>
          <a:p>
            <a:pPr lvl="0" algn="just" eaLnBrk="0" fontAlgn="base" hangingPunct="0">
              <a:spcBef>
                <a:spcPct val="0"/>
              </a:spcBef>
              <a:spcAft>
                <a:spcPct val="0"/>
              </a:spcAft>
            </a:pPr>
            <a:r>
              <a:rPr lang="it-IT" altLang="it-IT" sz="2000" b="1" dirty="0">
                <a:solidFill>
                  <a:schemeClr val="bg1"/>
                </a:solidFill>
                <a:latin typeface="Georgia" panose="02040502050405020303" pitchFamily="18" charset="0"/>
              </a:rPr>
              <a:t>Chi dice di effettuare un pagamento a una carta intestata a un’altra persona lo fa nel 99% dei casi in modo tutt’altro che lecito</a:t>
            </a:r>
            <a:r>
              <a:rPr lang="it-IT" altLang="it-IT" sz="2000" dirty="0">
                <a:solidFill>
                  <a:schemeClr val="bg1"/>
                </a:solidFill>
                <a:latin typeface="Georgia" panose="02040502050405020303" pitchFamily="18" charset="0"/>
              </a:rPr>
              <a:t>. Non avete idea del numero di documenti clonati o delle carte intestate a persone perfettamente ignare che girano. Tanto se vengono “bruciate”, si passa alla successiva. è il sano detto “</a:t>
            </a:r>
            <a:r>
              <a:rPr lang="it-IT" altLang="it-IT" sz="2000" b="1" dirty="0">
                <a:solidFill>
                  <a:schemeClr val="bg1"/>
                </a:solidFill>
                <a:latin typeface="Georgia" panose="02040502050405020303" pitchFamily="18" charset="0"/>
              </a:rPr>
              <a:t>pagare moneta, vedere cammello</a:t>
            </a:r>
            <a:r>
              <a:rPr lang="it-IT" altLang="it-IT" sz="2000" dirty="0">
                <a:solidFill>
                  <a:schemeClr val="bg1"/>
                </a:solidFill>
                <a:latin typeface="Georgia" panose="02040502050405020303" pitchFamily="18" charset="0"/>
              </a:rPr>
              <a:t>“.</a:t>
            </a:r>
          </a:p>
          <a:p>
            <a:pPr lvl="0" algn="just" eaLnBrk="0" fontAlgn="base" hangingPunct="0">
              <a:spcBef>
                <a:spcPct val="0"/>
              </a:spcBef>
              <a:spcAft>
                <a:spcPct val="0"/>
              </a:spcAft>
            </a:pPr>
            <a:endParaRPr lang="it-IT" altLang="it-IT" sz="2000" dirty="0">
              <a:solidFill>
                <a:schemeClr val="bg1"/>
              </a:solidFill>
              <a:latin typeface="Georgia" panose="02040502050405020303" pitchFamily="18" charset="0"/>
            </a:endParaRPr>
          </a:p>
          <a:p>
            <a:pPr lvl="0" algn="just" eaLnBrk="0" fontAlgn="base" hangingPunct="0">
              <a:spcBef>
                <a:spcPct val="0"/>
              </a:spcBef>
              <a:spcAft>
                <a:spcPct val="0"/>
              </a:spcAft>
            </a:pPr>
            <a:r>
              <a:rPr lang="it-IT" altLang="it-IT" sz="2000" dirty="0">
                <a:solidFill>
                  <a:schemeClr val="bg1"/>
                </a:solidFill>
                <a:latin typeface="Georgia" panose="02040502050405020303" pitchFamily="18" charset="0"/>
              </a:rPr>
              <a:t>Quindi: </a:t>
            </a:r>
          </a:p>
          <a:p>
            <a:pPr lvl="0" algn="just" eaLnBrk="0" fontAlgn="base" hangingPunct="0">
              <a:spcBef>
                <a:spcPct val="0"/>
              </a:spcBef>
              <a:spcAft>
                <a:spcPct val="0"/>
              </a:spcAft>
            </a:pPr>
            <a:r>
              <a:rPr lang="it-IT" altLang="it-IT" sz="2000" dirty="0">
                <a:solidFill>
                  <a:schemeClr val="bg1"/>
                </a:solidFill>
                <a:latin typeface="Georgia" panose="02040502050405020303" pitchFamily="18" charset="0"/>
              </a:rPr>
              <a:t>a) non effettuate per quanto possibile mai un pagamento a una persona (nei vari siti è diverso, per ovvie ragioni) con </a:t>
            </a:r>
            <a:r>
              <a:rPr lang="it-IT" altLang="it-IT" sz="2000" dirty="0" err="1">
                <a:solidFill>
                  <a:schemeClr val="bg1"/>
                </a:solidFill>
                <a:latin typeface="Georgia" panose="02040502050405020303" pitchFamily="18" charset="0"/>
              </a:rPr>
              <a:t>Postepay</a:t>
            </a:r>
            <a:r>
              <a:rPr lang="it-IT" altLang="it-IT" sz="2000" dirty="0">
                <a:solidFill>
                  <a:schemeClr val="bg1"/>
                </a:solidFill>
                <a:latin typeface="Georgia" panose="02040502050405020303" pitchFamily="18" charset="0"/>
              </a:rPr>
              <a:t>.</a:t>
            </a:r>
          </a:p>
          <a:p>
            <a:pPr lvl="0" algn="just" eaLnBrk="0" fontAlgn="base" hangingPunct="0">
              <a:spcBef>
                <a:spcPct val="0"/>
              </a:spcBef>
              <a:spcAft>
                <a:spcPct val="0"/>
              </a:spcAft>
            </a:pPr>
            <a:r>
              <a:rPr lang="it-IT" altLang="it-IT" sz="2000" dirty="0">
                <a:solidFill>
                  <a:schemeClr val="bg1"/>
                </a:solidFill>
                <a:latin typeface="Georgia" panose="02040502050405020303" pitchFamily="18" charset="0"/>
              </a:rPr>
              <a:t>b) </a:t>
            </a:r>
            <a:r>
              <a:rPr lang="it-IT" altLang="it-IT" sz="2000" b="1" dirty="0">
                <a:solidFill>
                  <a:schemeClr val="bg1"/>
                </a:solidFill>
                <a:latin typeface="Georgia" panose="02040502050405020303" pitchFamily="18" charset="0"/>
              </a:rPr>
              <a:t>non effettuate MAI un pagamento a una persona con </a:t>
            </a:r>
            <a:r>
              <a:rPr lang="it-IT" altLang="it-IT" sz="2000" b="1" dirty="0" err="1">
                <a:solidFill>
                  <a:schemeClr val="bg1"/>
                </a:solidFill>
                <a:latin typeface="Georgia" panose="02040502050405020303" pitchFamily="18" charset="0"/>
              </a:rPr>
              <a:t>Postepay</a:t>
            </a:r>
            <a:r>
              <a:rPr lang="it-IT" altLang="it-IT" sz="2000" b="1" dirty="0">
                <a:solidFill>
                  <a:schemeClr val="bg1"/>
                </a:solidFill>
                <a:latin typeface="Georgia" panose="02040502050405020303" pitchFamily="18" charset="0"/>
              </a:rPr>
              <a:t> intestata a qualcun altro.</a:t>
            </a:r>
            <a:endParaRPr lang="it-IT" altLang="it-IT" sz="2000" dirty="0">
              <a:solidFill>
                <a:schemeClr val="bg1"/>
              </a:solidFill>
              <a:latin typeface="Georgia" panose="02040502050405020303" pitchFamily="18" charset="0"/>
            </a:endParaRPr>
          </a:p>
          <a:p>
            <a:pPr lvl="0" algn="just" eaLnBrk="0" fontAlgn="base" hangingPunct="0">
              <a:spcBef>
                <a:spcPct val="0"/>
              </a:spcBef>
              <a:spcAft>
                <a:spcPct val="0"/>
              </a:spcAft>
            </a:pPr>
            <a:r>
              <a:rPr lang="it-IT" altLang="it-IT" sz="2000" dirty="0">
                <a:solidFill>
                  <a:schemeClr val="bg1"/>
                </a:solidFill>
                <a:latin typeface="Georgia" panose="02040502050405020303" pitchFamily="18" charset="0"/>
              </a:rPr>
              <a:t>c) non effettuate MAI E POI MAI E POI MAI un pagamento a una persona con </a:t>
            </a:r>
            <a:r>
              <a:rPr lang="it-IT" altLang="it-IT" sz="2000" dirty="0" err="1">
                <a:solidFill>
                  <a:schemeClr val="bg1"/>
                </a:solidFill>
                <a:latin typeface="Georgia" panose="02040502050405020303" pitchFamily="18" charset="0"/>
              </a:rPr>
              <a:t>Postepay</a:t>
            </a:r>
            <a:r>
              <a:rPr lang="it-IT" altLang="it-IT" sz="2000" dirty="0">
                <a:solidFill>
                  <a:schemeClr val="bg1"/>
                </a:solidFill>
                <a:latin typeface="Georgia" panose="02040502050405020303" pitchFamily="18" charset="0"/>
              </a:rPr>
              <a:t> intestata a qualcun altro che </a:t>
            </a:r>
            <a:r>
              <a:rPr lang="it-IT" altLang="it-IT" sz="2000" b="1" dirty="0">
                <a:solidFill>
                  <a:schemeClr val="bg1"/>
                </a:solidFill>
                <a:latin typeface="Georgia" panose="02040502050405020303" pitchFamily="18" charset="0"/>
              </a:rPr>
              <a:t>è pure di un’altra nazionalità.</a:t>
            </a:r>
            <a:endParaRPr lang="it-IT" altLang="it-IT" sz="2000" dirty="0">
              <a:solidFill>
                <a:schemeClr val="bg1"/>
              </a:solidFill>
              <a:latin typeface="Georgia" panose="02040502050405020303" pitchFamily="18" charset="0"/>
            </a:endParaRPr>
          </a:p>
          <a:p>
            <a:pPr algn="ctr"/>
            <a:endParaRPr lang="it-IT" sz="2400" b="1" dirty="0">
              <a:solidFill>
                <a:schemeClr val="accent3"/>
              </a:solidFill>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1005986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706582" y="124159"/>
            <a:ext cx="8228412" cy="3211906"/>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843148" y="311399"/>
            <a:ext cx="7955280" cy="3247043"/>
          </a:xfrm>
          <a:prstGeom prst="rect">
            <a:avLst/>
          </a:prstGeom>
          <a:noFill/>
        </p:spPr>
        <p:txBody>
          <a:bodyPr wrap="square" rtlCol="0">
            <a:spAutoFit/>
          </a:bodyPr>
          <a:lstStyle/>
          <a:p>
            <a:pPr lvl="0" eaLnBrk="0" fontAlgn="base" hangingPunct="0">
              <a:spcBef>
                <a:spcPct val="0"/>
              </a:spcBef>
              <a:spcAft>
                <a:spcPct val="0"/>
              </a:spcAft>
            </a:pPr>
            <a:r>
              <a:rPr lang="it-IT" altLang="it-IT" sz="1600" b="1" u="sng" dirty="0">
                <a:solidFill>
                  <a:schemeClr val="bg1"/>
                </a:solidFill>
                <a:latin typeface="Georgia" panose="02040502050405020303" pitchFamily="18" charset="0"/>
              </a:rPr>
              <a:t>2. “Purtroppo non posso consegnarti l’oggetto di persona perché…»</a:t>
            </a:r>
            <a:br>
              <a:rPr lang="it-IT" altLang="it-IT" sz="1500" dirty="0">
                <a:solidFill>
                  <a:schemeClr val="bg1"/>
                </a:solidFill>
              </a:rPr>
            </a:br>
            <a:endParaRPr lang="it-IT" altLang="it-IT" sz="1500" dirty="0">
              <a:solidFill>
                <a:schemeClr val="bg1"/>
              </a:solidFill>
            </a:endParaRPr>
          </a:p>
          <a:p>
            <a:pPr lvl="0" algn="just" eaLnBrk="0" fontAlgn="base" hangingPunct="0">
              <a:spcBef>
                <a:spcPct val="0"/>
              </a:spcBef>
              <a:spcAft>
                <a:spcPct val="0"/>
              </a:spcAft>
            </a:pPr>
            <a:r>
              <a:rPr lang="it-IT" altLang="it-IT" sz="1500" dirty="0">
                <a:solidFill>
                  <a:schemeClr val="bg1"/>
                </a:solidFill>
                <a:latin typeface="Georgia" panose="02040502050405020303" pitchFamily="18" charset="0"/>
              </a:rPr>
              <a:t>Ovviamente </a:t>
            </a:r>
            <a:r>
              <a:rPr lang="it-IT" altLang="it-IT" sz="1500" b="1" dirty="0">
                <a:solidFill>
                  <a:schemeClr val="bg1"/>
                </a:solidFill>
                <a:latin typeface="Georgia" panose="02040502050405020303" pitchFamily="18" charset="0"/>
              </a:rPr>
              <a:t>si rinuncia all’incontro di persona perché l’oggetto non esiste</a:t>
            </a:r>
            <a:r>
              <a:rPr lang="it-IT" altLang="it-IT" sz="1500" dirty="0">
                <a:solidFill>
                  <a:schemeClr val="bg1"/>
                </a:solidFill>
                <a:latin typeface="Georgia" panose="02040502050405020303" pitchFamily="18" charset="0"/>
              </a:rPr>
              <a:t>.  Subito.it, andrebbe utilizzata solo per le vendite di persona, </a:t>
            </a:r>
            <a:r>
              <a:rPr lang="it-IT" altLang="it-IT" sz="1500" b="1" dirty="0">
                <a:solidFill>
                  <a:schemeClr val="bg1"/>
                </a:solidFill>
                <a:latin typeface="Georgia" panose="02040502050405020303" pitchFamily="18" charset="0"/>
              </a:rPr>
              <a:t>mai e poi mai come </a:t>
            </a:r>
            <a:r>
              <a:rPr lang="it-IT" altLang="it-IT" sz="1500" b="1" dirty="0" err="1">
                <a:solidFill>
                  <a:schemeClr val="bg1"/>
                </a:solidFill>
                <a:latin typeface="Georgia" panose="02040502050405020303" pitchFamily="18" charset="0"/>
              </a:rPr>
              <a:t>eBay</a:t>
            </a:r>
            <a:r>
              <a:rPr lang="it-IT" altLang="it-IT" sz="1500" dirty="0">
                <a:solidFill>
                  <a:schemeClr val="bg1"/>
                </a:solidFill>
                <a:latin typeface="Georgia" panose="02040502050405020303" pitchFamily="18" charset="0"/>
              </a:rPr>
              <a:t> (prima pago, poi mandi) perché:</a:t>
            </a:r>
          </a:p>
          <a:p>
            <a:pPr lvl="0" algn="just" eaLnBrk="0" fontAlgn="base" hangingPunct="0">
              <a:spcBef>
                <a:spcPct val="0"/>
              </a:spcBef>
              <a:spcAft>
                <a:spcPct val="0"/>
              </a:spcAft>
            </a:pPr>
            <a:r>
              <a:rPr lang="it-IT" altLang="it-IT" sz="1500" dirty="0">
                <a:solidFill>
                  <a:schemeClr val="bg1"/>
                </a:solidFill>
                <a:latin typeface="Georgia" panose="02040502050405020303" pitchFamily="18" charset="0"/>
              </a:rPr>
              <a:t>a) </a:t>
            </a:r>
            <a:r>
              <a:rPr lang="it-IT" altLang="it-IT" sz="1500" b="1" dirty="0">
                <a:solidFill>
                  <a:schemeClr val="bg1"/>
                </a:solidFill>
                <a:latin typeface="Georgia" panose="02040502050405020303" pitchFamily="18" charset="0"/>
              </a:rPr>
              <a:t>non offre un meccanismo di feedback</a:t>
            </a:r>
            <a:r>
              <a:rPr lang="it-IT" altLang="it-IT" sz="1500" dirty="0">
                <a:solidFill>
                  <a:schemeClr val="bg1"/>
                </a:solidFill>
                <a:latin typeface="Georgia" panose="02040502050405020303" pitchFamily="18" charset="0"/>
              </a:rPr>
              <a:t> per capire se il venditore ha trascorsi più o meno buoni</a:t>
            </a:r>
          </a:p>
          <a:p>
            <a:pPr lvl="0" algn="just" eaLnBrk="0" fontAlgn="base" hangingPunct="0">
              <a:spcBef>
                <a:spcPct val="0"/>
              </a:spcBef>
              <a:spcAft>
                <a:spcPct val="0"/>
              </a:spcAft>
            </a:pPr>
            <a:r>
              <a:rPr lang="it-IT" altLang="it-IT" sz="1500" dirty="0">
                <a:solidFill>
                  <a:schemeClr val="bg1"/>
                </a:solidFill>
                <a:latin typeface="Georgia" panose="02040502050405020303" pitchFamily="18" charset="0"/>
              </a:rPr>
              <a:t>b) </a:t>
            </a:r>
            <a:r>
              <a:rPr lang="it-IT" altLang="it-IT" sz="1500" b="1" dirty="0">
                <a:solidFill>
                  <a:schemeClr val="bg1"/>
                </a:solidFill>
                <a:latin typeface="Georgia" panose="02040502050405020303" pitchFamily="18" charset="0"/>
              </a:rPr>
              <a:t>non offre un sistema di pagamento con un minimo di tutela</a:t>
            </a:r>
            <a:r>
              <a:rPr lang="it-IT" altLang="it-IT" sz="1500" dirty="0">
                <a:solidFill>
                  <a:schemeClr val="bg1"/>
                </a:solidFill>
                <a:latin typeface="Georgia" panose="02040502050405020303" pitchFamily="18" charset="0"/>
              </a:rPr>
              <a:t> verso chi paga</a:t>
            </a:r>
          </a:p>
          <a:p>
            <a:pPr lvl="0" algn="just" eaLnBrk="0" fontAlgn="base" hangingPunct="0">
              <a:spcBef>
                <a:spcPct val="0"/>
              </a:spcBef>
              <a:spcAft>
                <a:spcPct val="0"/>
              </a:spcAft>
            </a:pPr>
            <a:r>
              <a:rPr lang="it-IT" altLang="it-IT" sz="1500" dirty="0">
                <a:solidFill>
                  <a:schemeClr val="bg1"/>
                </a:solidFill>
                <a:latin typeface="Georgia" panose="02040502050405020303" pitchFamily="18" charset="0"/>
              </a:rPr>
              <a:t>Non importa se le foto sembrano autentiche (nella loro “</a:t>
            </a:r>
            <a:r>
              <a:rPr lang="it-IT" altLang="it-IT" sz="1500" dirty="0" err="1">
                <a:solidFill>
                  <a:schemeClr val="bg1"/>
                </a:solidFill>
                <a:latin typeface="Georgia" panose="02040502050405020303" pitchFamily="18" charset="0"/>
              </a:rPr>
              <a:t>amatorialità</a:t>
            </a:r>
            <a:r>
              <a:rPr lang="it-IT" altLang="it-IT" sz="1500" dirty="0">
                <a:solidFill>
                  <a:schemeClr val="bg1"/>
                </a:solidFill>
                <a:latin typeface="Georgia" panose="02040502050405020303" pitchFamily="18" charset="0"/>
              </a:rPr>
              <a:t>”, magari), non importa addirittura se avete avuto un contatto telefonico con una persona che sembrava squisita, onesta, alla mano…</a:t>
            </a:r>
            <a:r>
              <a:rPr lang="it-IT" altLang="it-IT" sz="1500" b="1" dirty="0">
                <a:solidFill>
                  <a:schemeClr val="bg1"/>
                </a:solidFill>
                <a:latin typeface="Georgia" panose="02040502050405020303" pitchFamily="18" charset="0"/>
              </a:rPr>
              <a:t>Se di fronte alla proposta “Possiamo vederci di persona per la consegna?” ottenete un rifiuto di qualunque natura, lasciate perdere</a:t>
            </a:r>
            <a:r>
              <a:rPr lang="it-IT" altLang="it-IT" sz="1500" dirty="0">
                <a:solidFill>
                  <a:schemeClr val="bg1"/>
                </a:solidFill>
              </a:rPr>
              <a:t>. </a:t>
            </a:r>
          </a:p>
          <a:p>
            <a:pPr algn="ctr"/>
            <a:endParaRPr lang="it-IT" sz="2400" b="1" dirty="0">
              <a:solidFill>
                <a:schemeClr val="accent3"/>
              </a:solidFill>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Rettangolo 7" title="Sfondo semitrasparente scuro">
            <a:extLst>
              <a:ext uri="{FF2B5EF4-FFF2-40B4-BE49-F238E27FC236}">
                <a16:creationId xmlns:a16="http://schemas.microsoft.com/office/drawing/2014/main" id="{E93CFE69-79B0-440B-949E-DA17AD834A10}"/>
              </a:ext>
            </a:extLst>
          </p:cNvPr>
          <p:cNvSpPr/>
          <p:nvPr/>
        </p:nvSpPr>
        <p:spPr>
          <a:xfrm>
            <a:off x="2259874" y="3429489"/>
            <a:ext cx="9070409" cy="2267934"/>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CasellaDiTesto 8"/>
          <p:cNvSpPr txBox="1"/>
          <p:nvPr/>
        </p:nvSpPr>
        <p:spPr>
          <a:xfrm>
            <a:off x="2359355" y="3502321"/>
            <a:ext cx="8928561" cy="2539157"/>
          </a:xfrm>
          <a:prstGeom prst="rect">
            <a:avLst/>
          </a:prstGeom>
          <a:noFill/>
        </p:spPr>
        <p:txBody>
          <a:bodyPr wrap="square" rtlCol="0">
            <a:spAutoFit/>
          </a:bodyPr>
          <a:lstStyle/>
          <a:p>
            <a:pPr lvl="0" eaLnBrk="0" fontAlgn="base" hangingPunct="0">
              <a:spcBef>
                <a:spcPct val="0"/>
              </a:spcBef>
              <a:spcAft>
                <a:spcPct val="0"/>
              </a:spcAft>
            </a:pPr>
            <a:r>
              <a:rPr lang="it-IT" altLang="it-IT" sz="1500" b="1" u="sng" dirty="0">
                <a:solidFill>
                  <a:schemeClr val="bg1"/>
                </a:solidFill>
                <a:latin typeface="Georgia" panose="02040502050405020303" pitchFamily="18" charset="0"/>
              </a:rPr>
              <a:t>3. “Per pagarti/spedirti la merce, devi mandarmi il tuo documento. Ecco il mio…”</a:t>
            </a:r>
            <a:br>
              <a:rPr lang="it-IT" altLang="it-IT" sz="1500" dirty="0">
                <a:solidFill>
                  <a:schemeClr val="bg1"/>
                </a:solidFill>
                <a:latin typeface="Georgia" panose="02040502050405020303" pitchFamily="18" charset="0"/>
              </a:rPr>
            </a:br>
            <a:endParaRPr lang="it-IT" altLang="it-IT" sz="1500" dirty="0">
              <a:solidFill>
                <a:schemeClr val="bg1"/>
              </a:solidFill>
              <a:latin typeface="Georgia" panose="02040502050405020303" pitchFamily="18" charset="0"/>
            </a:endParaRPr>
          </a:p>
          <a:p>
            <a:pPr lvl="0" algn="just" eaLnBrk="0" fontAlgn="base" hangingPunct="0">
              <a:spcBef>
                <a:spcPct val="0"/>
              </a:spcBef>
              <a:spcAft>
                <a:spcPct val="0"/>
              </a:spcAft>
            </a:pPr>
            <a:r>
              <a:rPr lang="it-IT" altLang="it-IT" sz="1500" dirty="0">
                <a:solidFill>
                  <a:schemeClr val="bg1"/>
                </a:solidFill>
                <a:latin typeface="Georgia" panose="02040502050405020303" pitchFamily="18" charset="0"/>
              </a:rPr>
              <a:t>L’inganno si basa su un principio di reciprocità: se lui mi manda il suo io gli mando il mio. </a:t>
            </a:r>
            <a:r>
              <a:rPr lang="it-IT" altLang="it-IT" sz="1500" b="1" dirty="0">
                <a:solidFill>
                  <a:schemeClr val="bg1"/>
                </a:solidFill>
                <a:latin typeface="Georgia" panose="02040502050405020303" pitchFamily="18" charset="0"/>
              </a:rPr>
              <a:t>Peccato che il tuo sia certamente reale, il suo no</a:t>
            </a:r>
            <a:r>
              <a:rPr lang="it-IT" altLang="it-IT" sz="1500" dirty="0">
                <a:solidFill>
                  <a:schemeClr val="bg1"/>
                </a:solidFill>
                <a:latin typeface="Georgia" panose="02040502050405020303" pitchFamily="18" charset="0"/>
              </a:rPr>
              <a:t>. </a:t>
            </a:r>
          </a:p>
          <a:p>
            <a:pPr lvl="0" algn="just" eaLnBrk="0" fontAlgn="base" hangingPunct="0">
              <a:spcBef>
                <a:spcPct val="0"/>
              </a:spcBef>
              <a:spcAft>
                <a:spcPct val="0"/>
              </a:spcAft>
            </a:pPr>
            <a:r>
              <a:rPr lang="it-IT" altLang="it-IT" sz="1500" b="1" dirty="0">
                <a:solidFill>
                  <a:schemeClr val="bg1"/>
                </a:solidFill>
                <a:latin typeface="Georgia" panose="02040502050405020303" pitchFamily="18" charset="0"/>
              </a:rPr>
              <a:t>se il documento è di una persona della tua stessa nazionalità</a:t>
            </a:r>
            <a:r>
              <a:rPr lang="it-IT" altLang="it-IT" sz="1500" dirty="0">
                <a:solidFill>
                  <a:schemeClr val="bg1"/>
                </a:solidFill>
                <a:latin typeface="Georgia" panose="02040502050405020303" pitchFamily="18" charset="0"/>
              </a:rPr>
              <a:t>, che magari millanta di essersi trasferita in Costa d’Avorio o altra parte del mondo,</a:t>
            </a:r>
            <a:r>
              <a:rPr lang="it-IT" altLang="it-IT" sz="1500" b="1" dirty="0">
                <a:solidFill>
                  <a:schemeClr val="bg1"/>
                </a:solidFill>
                <a:latin typeface="Georgia" panose="02040502050405020303" pitchFamily="18" charset="0"/>
              </a:rPr>
              <a:t> ci si fida ancora di più</a:t>
            </a:r>
            <a:r>
              <a:rPr lang="it-IT" altLang="it-IT" sz="1500" dirty="0">
                <a:solidFill>
                  <a:schemeClr val="bg1"/>
                </a:solidFill>
                <a:latin typeface="Georgia" panose="02040502050405020303" pitchFamily="18" charset="0"/>
              </a:rPr>
              <a:t> perché con essa si crede di condividere valori, tradizioni e quant’altro. Ecco perché </a:t>
            </a:r>
            <a:r>
              <a:rPr lang="it-IT" altLang="it-IT" sz="1500" b="1" dirty="0">
                <a:solidFill>
                  <a:schemeClr val="bg1"/>
                </a:solidFill>
                <a:latin typeface="Georgia" panose="02040502050405020303" pitchFamily="18" charset="0"/>
              </a:rPr>
              <a:t>moltissimi truffatori si fanno mandare i documenti delle persone truffate</a:t>
            </a:r>
            <a:r>
              <a:rPr lang="it-IT" altLang="it-IT" sz="1500" dirty="0">
                <a:solidFill>
                  <a:schemeClr val="bg1"/>
                </a:solidFill>
                <a:latin typeface="Georgia" panose="02040502050405020303" pitchFamily="18" charset="0"/>
              </a:rPr>
              <a:t> (prima che esse capiscano di esserlo, è chiaro), creandosi un bel database a cui attingere al momento giusto…</a:t>
            </a:r>
          </a:p>
          <a:p>
            <a:pPr algn="ctr"/>
            <a:endParaRPr lang="it-IT" sz="2400" b="1" dirty="0">
              <a:solidFill>
                <a:schemeClr val="accent3"/>
              </a:solidFill>
            </a:endParaRPr>
          </a:p>
        </p:txBody>
      </p:sp>
    </p:spTree>
    <p:extLst>
      <p:ext uri="{BB962C8B-B14F-4D97-AF65-F5344CB8AC3E}">
        <p14:creationId xmlns:p14="http://schemas.microsoft.com/office/powerpoint/2010/main" val="1648035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862149" y="124159"/>
            <a:ext cx="5316582" cy="264225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5094515" cy="2769989"/>
          </a:xfrm>
          <a:prstGeom prst="rect">
            <a:avLst/>
          </a:prstGeom>
          <a:noFill/>
        </p:spPr>
        <p:txBody>
          <a:bodyPr wrap="square" rtlCol="0">
            <a:spAutoFit/>
          </a:bodyPr>
          <a:lstStyle/>
          <a:p>
            <a:pPr lvl="0" algn="just" eaLnBrk="0" fontAlgn="base" hangingPunct="0">
              <a:spcBef>
                <a:spcPct val="0"/>
              </a:spcBef>
              <a:spcAft>
                <a:spcPct val="0"/>
              </a:spcAft>
            </a:pPr>
            <a:r>
              <a:rPr lang="it-IT" altLang="it-IT" sz="1500" b="1" u="sng" dirty="0">
                <a:solidFill>
                  <a:schemeClr val="bg1"/>
                </a:solidFill>
                <a:latin typeface="Georgia" panose="02040502050405020303" pitchFamily="18" charset="0"/>
              </a:rPr>
              <a:t>4. “Non posso farti un’altra foto dell’oggetto perché» </a:t>
            </a:r>
          </a:p>
          <a:p>
            <a:pPr lvl="0" algn="just" eaLnBrk="0" fontAlgn="base" hangingPunct="0">
              <a:spcBef>
                <a:spcPct val="0"/>
              </a:spcBef>
              <a:spcAft>
                <a:spcPct val="0"/>
              </a:spcAft>
            </a:pPr>
            <a:endParaRPr lang="it-IT" altLang="it-IT" sz="1500" dirty="0">
              <a:solidFill>
                <a:schemeClr val="bg1"/>
              </a:solidFill>
              <a:latin typeface="Georgia" panose="02040502050405020303" pitchFamily="18" charset="0"/>
            </a:endParaRPr>
          </a:p>
          <a:p>
            <a:pPr lvl="0" algn="just" eaLnBrk="0" fontAlgn="base" hangingPunct="0">
              <a:spcBef>
                <a:spcPct val="0"/>
              </a:spcBef>
              <a:spcAft>
                <a:spcPct val="0"/>
              </a:spcAft>
            </a:pPr>
            <a:r>
              <a:rPr lang="it-IT" altLang="it-IT" sz="1500" dirty="0">
                <a:solidFill>
                  <a:schemeClr val="bg1"/>
                </a:solidFill>
                <a:latin typeface="Georgia" panose="02040502050405020303" pitchFamily="18" charset="0"/>
              </a:rPr>
              <a:t>Avete dubbi sull’acquisto di un oggetto? </a:t>
            </a:r>
            <a:r>
              <a:rPr lang="it-IT" altLang="it-IT" sz="1500" b="1" dirty="0">
                <a:solidFill>
                  <a:schemeClr val="bg1"/>
                </a:solidFill>
                <a:latin typeface="Georgia" panose="02040502050405020303" pitchFamily="18" charset="0"/>
              </a:rPr>
              <a:t>Chiedetegli una foto</a:t>
            </a:r>
            <a:r>
              <a:rPr lang="it-IT" altLang="it-IT" sz="1500" dirty="0">
                <a:solidFill>
                  <a:schemeClr val="bg1"/>
                </a:solidFill>
                <a:latin typeface="Georgia" panose="02040502050405020303" pitchFamily="18" charset="0"/>
              </a:rPr>
              <a:t>. Un dettaglio qualunque, anche insignificante. </a:t>
            </a:r>
          </a:p>
          <a:p>
            <a:pPr lvl="0" algn="just" eaLnBrk="0" fontAlgn="base" hangingPunct="0">
              <a:spcBef>
                <a:spcPct val="0"/>
              </a:spcBef>
              <a:spcAft>
                <a:spcPct val="0"/>
              </a:spcAft>
            </a:pPr>
            <a:endParaRPr lang="it-IT" altLang="it-IT" sz="1500" dirty="0">
              <a:solidFill>
                <a:schemeClr val="bg1"/>
              </a:solidFill>
              <a:latin typeface="Georgia" panose="02040502050405020303" pitchFamily="18" charset="0"/>
            </a:endParaRPr>
          </a:p>
          <a:p>
            <a:pPr lvl="0" algn="just" eaLnBrk="0" fontAlgn="base" hangingPunct="0">
              <a:spcBef>
                <a:spcPct val="0"/>
              </a:spcBef>
              <a:spcAft>
                <a:spcPct val="0"/>
              </a:spcAft>
            </a:pPr>
            <a:r>
              <a:rPr lang="it-IT" altLang="it-IT" sz="1500" dirty="0">
                <a:solidFill>
                  <a:schemeClr val="bg1"/>
                </a:solidFill>
                <a:latin typeface="Georgia" panose="02040502050405020303" pitchFamily="18" charset="0"/>
              </a:rPr>
              <a:t>Se all’inizio il venditore non risponde. Poi lo fa, ma temporeggia. Un giorno, cinque giorni, una settimana. : o non ha tutto questo interesse per vendere o c’è qualcosa sotto. La fregatura e/o la frustrazione sono dietro l’angolo.</a:t>
            </a:r>
          </a:p>
          <a:p>
            <a:pPr algn="ctr"/>
            <a:endParaRPr lang="it-IT" sz="2400" b="1" dirty="0">
              <a:solidFill>
                <a:schemeClr val="accent3"/>
              </a:solidFill>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Rettangolo 7" title="Sfondo semitrasparente scuro">
            <a:extLst>
              <a:ext uri="{FF2B5EF4-FFF2-40B4-BE49-F238E27FC236}">
                <a16:creationId xmlns:a16="http://schemas.microsoft.com/office/drawing/2014/main" id="{E93CFE69-79B0-440B-949E-DA17AD834A10}"/>
              </a:ext>
            </a:extLst>
          </p:cNvPr>
          <p:cNvSpPr/>
          <p:nvPr/>
        </p:nvSpPr>
        <p:spPr>
          <a:xfrm>
            <a:off x="243558" y="3081452"/>
            <a:ext cx="5637178" cy="2176345"/>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9" name="CasellaDiTesto 8"/>
          <p:cNvSpPr txBox="1"/>
          <p:nvPr/>
        </p:nvSpPr>
        <p:spPr>
          <a:xfrm>
            <a:off x="514889" y="3272902"/>
            <a:ext cx="5094515" cy="2077492"/>
          </a:xfrm>
          <a:prstGeom prst="rect">
            <a:avLst/>
          </a:prstGeom>
          <a:noFill/>
        </p:spPr>
        <p:txBody>
          <a:bodyPr wrap="square" rtlCol="0">
            <a:spAutoFit/>
          </a:bodyPr>
          <a:lstStyle/>
          <a:p>
            <a:pPr lvl="0" algn="just" eaLnBrk="0" fontAlgn="base" hangingPunct="0">
              <a:spcBef>
                <a:spcPct val="0"/>
              </a:spcBef>
              <a:spcAft>
                <a:spcPct val="0"/>
              </a:spcAft>
            </a:pPr>
            <a:r>
              <a:rPr lang="it-IT" altLang="it-IT" sz="1500" b="1" u="sng" dirty="0">
                <a:solidFill>
                  <a:schemeClr val="bg1"/>
                </a:solidFill>
                <a:latin typeface="Georgia" panose="02040502050405020303" pitchFamily="18" charset="0"/>
              </a:rPr>
              <a:t>6. “L’oggetto è disponibile! Sia per te, che per te, che per te…per tutti!”</a:t>
            </a:r>
          </a:p>
          <a:p>
            <a:pPr lvl="0" algn="just" eaLnBrk="0" fontAlgn="base" hangingPunct="0">
              <a:spcBef>
                <a:spcPct val="0"/>
              </a:spcBef>
              <a:spcAft>
                <a:spcPct val="0"/>
              </a:spcAft>
            </a:pPr>
            <a:endParaRPr lang="it-IT" altLang="it-IT" sz="1500" b="1" u="sng" dirty="0">
              <a:solidFill>
                <a:schemeClr val="bg1"/>
              </a:solidFill>
              <a:latin typeface="Georgia" panose="02040502050405020303" pitchFamily="18" charset="0"/>
            </a:endParaRPr>
          </a:p>
          <a:p>
            <a:pPr lvl="0" algn="just" eaLnBrk="0" fontAlgn="base" hangingPunct="0">
              <a:spcBef>
                <a:spcPct val="0"/>
              </a:spcBef>
              <a:spcAft>
                <a:spcPct val="0"/>
              </a:spcAft>
            </a:pPr>
            <a:r>
              <a:rPr lang="it-IT" altLang="it-IT" sz="1500" dirty="0">
                <a:solidFill>
                  <a:schemeClr val="bg1"/>
                </a:solidFill>
                <a:latin typeface="Georgia" panose="02040502050405020303" pitchFamily="18" charset="0"/>
              </a:rPr>
              <a:t>Se un oggetto è disponibile per te e stai già definendo la transazione ma poi, magari inviando una seconda email da un altro account, </a:t>
            </a:r>
            <a:r>
              <a:rPr lang="it-IT" altLang="it-IT" sz="1500" b="1" dirty="0">
                <a:solidFill>
                  <a:schemeClr val="bg1"/>
                </a:solidFill>
                <a:latin typeface="Georgia" panose="02040502050405020303" pitchFamily="18" charset="0"/>
              </a:rPr>
              <a:t>è ancora disponibile</a:t>
            </a:r>
            <a:r>
              <a:rPr lang="it-IT" altLang="it-IT" sz="1500" dirty="0">
                <a:solidFill>
                  <a:schemeClr val="bg1"/>
                </a:solidFill>
                <a:latin typeface="Georgia" panose="02040502050405020303" pitchFamily="18" charset="0"/>
              </a:rPr>
              <a:t>, è meglio toglierci mano.</a:t>
            </a:r>
          </a:p>
          <a:p>
            <a:pPr algn="ctr"/>
            <a:endParaRPr lang="it-IT" sz="2400" b="1" dirty="0">
              <a:solidFill>
                <a:schemeClr val="accent3"/>
              </a:solidFill>
            </a:endParaRPr>
          </a:p>
        </p:txBody>
      </p:sp>
      <p:sp>
        <p:nvSpPr>
          <p:cNvPr id="12" name="Rettangolo 11" title="Sfondo semitrasparente scuro">
            <a:extLst>
              <a:ext uri="{FF2B5EF4-FFF2-40B4-BE49-F238E27FC236}">
                <a16:creationId xmlns:a16="http://schemas.microsoft.com/office/drawing/2014/main" id="{E93CFE69-79B0-440B-949E-DA17AD834A10}"/>
              </a:ext>
            </a:extLst>
          </p:cNvPr>
          <p:cNvSpPr/>
          <p:nvPr/>
        </p:nvSpPr>
        <p:spPr>
          <a:xfrm>
            <a:off x="6367558" y="1403816"/>
            <a:ext cx="5848240" cy="286773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1" name="CasellaDiTesto 10"/>
          <p:cNvSpPr txBox="1"/>
          <p:nvPr/>
        </p:nvSpPr>
        <p:spPr>
          <a:xfrm>
            <a:off x="6573757" y="1645417"/>
            <a:ext cx="5435842" cy="2769989"/>
          </a:xfrm>
          <a:prstGeom prst="rect">
            <a:avLst/>
          </a:prstGeom>
          <a:noFill/>
        </p:spPr>
        <p:txBody>
          <a:bodyPr wrap="square" rtlCol="0">
            <a:spAutoFit/>
          </a:bodyPr>
          <a:lstStyle/>
          <a:p>
            <a:pPr lvl="0" algn="just" eaLnBrk="0" fontAlgn="base" hangingPunct="0">
              <a:spcBef>
                <a:spcPct val="0"/>
              </a:spcBef>
              <a:spcAft>
                <a:spcPct val="0"/>
              </a:spcAft>
            </a:pPr>
            <a:r>
              <a:rPr lang="it-IT" altLang="it-IT" sz="1500" b="1" u="sng" dirty="0">
                <a:solidFill>
                  <a:schemeClr val="bg1"/>
                </a:solidFill>
                <a:latin typeface="Georgia" panose="02040502050405020303" pitchFamily="18" charset="0"/>
              </a:rPr>
              <a:t>5. “Ecco l’IBAN, pagami con bonifico, è sicuro per tutti e due!”</a:t>
            </a:r>
            <a:br>
              <a:rPr lang="it-IT" altLang="it-IT" sz="1500" b="1" u="sng" dirty="0">
                <a:solidFill>
                  <a:schemeClr val="bg1"/>
                </a:solidFill>
                <a:latin typeface="Georgia" panose="02040502050405020303" pitchFamily="18" charset="0"/>
              </a:rPr>
            </a:br>
            <a:endParaRPr lang="it-IT" altLang="it-IT" sz="1500" b="1" u="sng" dirty="0">
              <a:solidFill>
                <a:schemeClr val="bg1"/>
              </a:solidFill>
              <a:latin typeface="Georgia" panose="02040502050405020303" pitchFamily="18" charset="0"/>
            </a:endParaRPr>
          </a:p>
          <a:p>
            <a:pPr lvl="0" algn="just" eaLnBrk="0" fontAlgn="base" hangingPunct="0">
              <a:spcBef>
                <a:spcPct val="0"/>
              </a:spcBef>
              <a:spcAft>
                <a:spcPct val="0"/>
              </a:spcAft>
            </a:pPr>
            <a:r>
              <a:rPr lang="it-IT" altLang="it-IT" sz="1500" dirty="0">
                <a:solidFill>
                  <a:schemeClr val="bg1"/>
                </a:solidFill>
                <a:latin typeface="Georgia" panose="02040502050405020303" pitchFamily="18" charset="0"/>
              </a:rPr>
              <a:t>Certo…una volta. In passato IBAN = conto in banca = intestatario reale = se succede qualcosa so con chi prendermela. Oggi invece </a:t>
            </a:r>
            <a:r>
              <a:rPr lang="it-IT" altLang="it-IT" sz="1500" b="1" dirty="0">
                <a:solidFill>
                  <a:schemeClr val="bg1"/>
                </a:solidFill>
                <a:latin typeface="Georgia" panose="02040502050405020303" pitchFamily="18" charset="0"/>
              </a:rPr>
              <a:t>anche le carte prepagate hanno un IBAN</a:t>
            </a:r>
            <a:r>
              <a:rPr lang="it-IT" altLang="it-IT" sz="1500" dirty="0">
                <a:solidFill>
                  <a:schemeClr val="bg1"/>
                </a:solidFill>
                <a:latin typeface="Georgia" panose="02040502050405020303" pitchFamily="18" charset="0"/>
              </a:rPr>
              <a:t> da utilizzare per ricevere bonifici, quindi </a:t>
            </a:r>
            <a:r>
              <a:rPr lang="it-IT" altLang="it-IT" sz="1500" b="1" dirty="0">
                <a:solidFill>
                  <a:schemeClr val="bg1"/>
                </a:solidFill>
                <a:latin typeface="Georgia" panose="02040502050405020303" pitchFamily="18" charset="0"/>
              </a:rPr>
              <a:t>è facile far credere che esso si riferisca a un conto corrente quando non lo è affatto</a:t>
            </a:r>
            <a:r>
              <a:rPr lang="it-IT" altLang="it-IT" sz="1500" dirty="0">
                <a:solidFill>
                  <a:schemeClr val="bg1"/>
                </a:solidFill>
                <a:latin typeface="Georgia" panose="02040502050405020303" pitchFamily="18" charset="0"/>
              </a:rPr>
              <a:t>, mentre magari si riferisce a una carta </a:t>
            </a:r>
            <a:r>
              <a:rPr lang="it-IT" altLang="it-IT" sz="1500" dirty="0" err="1">
                <a:solidFill>
                  <a:schemeClr val="bg1"/>
                </a:solidFill>
                <a:latin typeface="Georgia" panose="02040502050405020303" pitchFamily="18" charset="0"/>
              </a:rPr>
              <a:t>farlocca</a:t>
            </a:r>
            <a:r>
              <a:rPr lang="it-IT" altLang="it-IT" sz="1500" dirty="0">
                <a:solidFill>
                  <a:schemeClr val="bg1"/>
                </a:solidFill>
                <a:latin typeface="Georgia" panose="02040502050405020303" pitchFamily="18" charset="0"/>
              </a:rPr>
              <a:t> e/o intestata a qualcun altro.</a:t>
            </a:r>
          </a:p>
          <a:p>
            <a:pPr algn="ctr"/>
            <a:endParaRPr lang="it-IT" sz="2400" b="1" dirty="0">
              <a:solidFill>
                <a:schemeClr val="accent3"/>
              </a:solidFill>
            </a:endParaRPr>
          </a:p>
        </p:txBody>
      </p:sp>
    </p:spTree>
    <p:extLst>
      <p:ext uri="{BB962C8B-B14F-4D97-AF65-F5344CB8AC3E}">
        <p14:creationId xmlns:p14="http://schemas.microsoft.com/office/powerpoint/2010/main" val="17507324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5601533"/>
          </a:xfrm>
          <a:prstGeom prst="rect">
            <a:avLst/>
          </a:prstGeom>
          <a:noFill/>
        </p:spPr>
        <p:txBody>
          <a:bodyPr wrap="square" rtlCol="0">
            <a:spAutoFit/>
          </a:bodyPr>
          <a:lstStyle/>
          <a:p>
            <a:r>
              <a:rPr lang="it-IT" sz="2400" b="1" dirty="0">
                <a:solidFill>
                  <a:schemeClr val="accent3"/>
                </a:solidFill>
                <a:effectLst>
                  <a:outerShdw blurRad="38100" dist="38100" dir="2700000" algn="tl">
                    <a:srgbClr val="000000">
                      <a:alpha val="43137"/>
                    </a:srgbClr>
                  </a:outerShdw>
                </a:effectLst>
                <a:latin typeface="+mj-lt"/>
              </a:rPr>
              <a:t>4. IL BUSINESS SULL’USATO: </a:t>
            </a:r>
          </a:p>
          <a:p>
            <a:r>
              <a:rPr lang="it-IT" sz="2400" b="1" dirty="0">
                <a:solidFill>
                  <a:schemeClr val="accent3"/>
                </a:solidFill>
                <a:effectLst>
                  <a:outerShdw blurRad="38100" dist="38100" dir="2700000" algn="tl">
                    <a:srgbClr val="000000">
                      <a:alpha val="43137"/>
                    </a:srgbClr>
                  </a:outerShdw>
                </a:effectLst>
                <a:latin typeface="+mj-lt"/>
              </a:rPr>
              <a:t>LE TRUFFE SUL MARKETPLACE DI FACEBOOK</a:t>
            </a:r>
          </a:p>
          <a:p>
            <a:endParaRPr lang="it-IT" altLang="it-IT" sz="2800" dirty="0">
              <a:solidFill>
                <a:schemeClr val="bg1"/>
              </a:solidFill>
              <a:latin typeface="Georgia" panose="02040502050405020303" pitchFamily="18" charset="0"/>
            </a:endParaRPr>
          </a:p>
          <a:p>
            <a:pPr algn="just"/>
            <a:endParaRPr lang="it-IT" sz="1400" dirty="0">
              <a:solidFill>
                <a:schemeClr val="bg1"/>
              </a:solidFill>
              <a:latin typeface="Georgia" panose="02040502050405020303" pitchFamily="18" charset="0"/>
            </a:endParaRPr>
          </a:p>
          <a:p>
            <a:pPr algn="just"/>
            <a:endParaRPr lang="it-IT" sz="1400" dirty="0">
              <a:solidFill>
                <a:schemeClr val="bg1"/>
              </a:solidFill>
              <a:latin typeface="Georgia" panose="02040502050405020303" pitchFamily="18" charset="0"/>
            </a:endParaRPr>
          </a:p>
          <a:p>
            <a:pPr algn="just"/>
            <a:endParaRPr lang="it-IT" sz="1400" dirty="0">
              <a:solidFill>
                <a:schemeClr val="bg1"/>
              </a:solidFill>
              <a:latin typeface="Georgia" panose="02040502050405020303" pitchFamily="18" charset="0"/>
            </a:endParaRPr>
          </a:p>
          <a:p>
            <a:pPr algn="just"/>
            <a:endParaRPr lang="it-IT" sz="1400" dirty="0">
              <a:solidFill>
                <a:schemeClr val="bg1"/>
              </a:solidFill>
              <a:latin typeface="Georgia" panose="02040502050405020303" pitchFamily="18" charset="0"/>
            </a:endParaRPr>
          </a:p>
          <a:p>
            <a:pPr algn="just"/>
            <a:endParaRPr lang="it-IT" sz="1400" dirty="0">
              <a:solidFill>
                <a:schemeClr val="bg1"/>
              </a:solidFill>
              <a:latin typeface="Georgia" panose="02040502050405020303" pitchFamily="18" charset="0"/>
            </a:endParaRPr>
          </a:p>
          <a:p>
            <a:pPr algn="just"/>
            <a:endParaRPr lang="it-IT" sz="1400" dirty="0">
              <a:solidFill>
                <a:schemeClr val="bg1"/>
              </a:solidFill>
              <a:latin typeface="Georgia" panose="02040502050405020303" pitchFamily="18" charset="0"/>
            </a:endParaRPr>
          </a:p>
          <a:p>
            <a:pPr algn="just"/>
            <a:r>
              <a:rPr lang="it-IT" sz="1400" dirty="0">
                <a:solidFill>
                  <a:schemeClr val="bg1"/>
                </a:solidFill>
                <a:latin typeface="Georgia" panose="02040502050405020303" pitchFamily="18" charset="0"/>
              </a:rPr>
              <a:t>Sulla piattaforma compravendita del social network si trova qualsiasi cosa: dall’abbigliamento, i telefoni e le auto, fino alle case in affitto. Ormai </a:t>
            </a:r>
            <a:r>
              <a:rPr lang="it-IT" sz="1400" dirty="0" err="1">
                <a:solidFill>
                  <a:schemeClr val="bg1"/>
                </a:solidFill>
                <a:latin typeface="Georgia" panose="02040502050405020303" pitchFamily="18" charset="0"/>
              </a:rPr>
              <a:t>Facebook</a:t>
            </a:r>
            <a:r>
              <a:rPr lang="it-IT" sz="1400" dirty="0">
                <a:solidFill>
                  <a:schemeClr val="bg1"/>
                </a:solidFill>
                <a:latin typeface="Georgia" panose="02040502050405020303" pitchFamily="18" charset="0"/>
              </a:rPr>
              <a:t> Marketplace fa concorrenza ai più popolari siti di annunci, pertanto sono in molti a chiedersi se l’e-commerce di </a:t>
            </a:r>
            <a:r>
              <a:rPr lang="it-IT" sz="1400" dirty="0" err="1">
                <a:solidFill>
                  <a:schemeClr val="bg1"/>
                </a:solidFill>
                <a:latin typeface="Georgia" panose="02040502050405020303" pitchFamily="18" charset="0"/>
              </a:rPr>
              <a:t>Fb</a:t>
            </a:r>
            <a:r>
              <a:rPr lang="it-IT" sz="1400" dirty="0">
                <a:solidFill>
                  <a:schemeClr val="bg1"/>
                </a:solidFill>
                <a:latin typeface="Georgia" panose="02040502050405020303" pitchFamily="18" charset="0"/>
              </a:rPr>
              <a:t> sia sicuro e affidabile.</a:t>
            </a:r>
          </a:p>
          <a:p>
            <a:pPr algn="just"/>
            <a:r>
              <a:rPr lang="it-IT" sz="1400" dirty="0">
                <a:solidFill>
                  <a:schemeClr val="bg1"/>
                </a:solidFill>
                <a:latin typeface="Georgia" panose="02040502050405020303" pitchFamily="18" charset="0"/>
              </a:rPr>
              <a:t>In questo caso si tratta di scambi o vendite tra privati e si presume che certi scambi avvengano in buona fede. Ma non è sempre così. Diversi sono i casi di persone raggirate, persone che hanno inviato denaro, con il famoso metodo di ricarica su carte prepagate, e che non hanno mai ricevuto la merce.</a:t>
            </a:r>
          </a:p>
          <a:p>
            <a:pPr algn="just"/>
            <a:endParaRPr lang="it-IT" sz="1400" dirty="0">
              <a:solidFill>
                <a:schemeClr val="bg1"/>
              </a:solidFill>
              <a:latin typeface="Georgia" panose="02040502050405020303" pitchFamily="18" charset="0"/>
            </a:endParaRPr>
          </a:p>
          <a:p>
            <a:pPr algn="just"/>
            <a:r>
              <a:rPr lang="it-IT" sz="1400" dirty="0">
                <a:solidFill>
                  <a:schemeClr val="bg1"/>
                </a:solidFill>
                <a:latin typeface="Georgia" panose="02040502050405020303" pitchFamily="18" charset="0"/>
              </a:rPr>
              <a:t>Un caso esemplificativo è accaduto a San Vito dei Normanni, in provincia di Brindisi, dove un ragazzo di venticinque anni è stato truffato da un gruppo di quattro persone residenti a Napoli. Il giovane avrebbe acquistato su </a:t>
            </a:r>
            <a:r>
              <a:rPr lang="it-IT" sz="1400" dirty="0" err="1">
                <a:solidFill>
                  <a:schemeClr val="bg1"/>
                </a:solidFill>
                <a:latin typeface="Georgia" panose="02040502050405020303" pitchFamily="18" charset="0"/>
              </a:rPr>
              <a:t>Facebook</a:t>
            </a:r>
            <a:r>
              <a:rPr lang="it-IT" sz="1400" dirty="0">
                <a:solidFill>
                  <a:schemeClr val="bg1"/>
                </a:solidFill>
                <a:latin typeface="Georgia" panose="02040502050405020303" pitchFamily="18" charset="0"/>
              </a:rPr>
              <a:t> Marketplace degli elettrodomestici per un costo di </a:t>
            </a:r>
            <a:r>
              <a:rPr lang="it-IT" sz="1400" b="1" dirty="0">
                <a:solidFill>
                  <a:schemeClr val="bg1"/>
                </a:solidFill>
                <a:latin typeface="Georgia" panose="02040502050405020303" pitchFamily="18" charset="0"/>
              </a:rPr>
              <a:t>150 euro</a:t>
            </a:r>
            <a:r>
              <a:rPr lang="it-IT" sz="1400" dirty="0">
                <a:solidFill>
                  <a:schemeClr val="bg1"/>
                </a:solidFill>
                <a:latin typeface="Georgia" panose="02040502050405020303" pitchFamily="18" charset="0"/>
              </a:rPr>
              <a:t>. Nonostante il pagamento effettuato, l’acquirente non si è visto recapitare la merce.</a:t>
            </a:r>
          </a:p>
          <a:p>
            <a:pPr algn="just"/>
            <a:r>
              <a:rPr lang="it-IT" sz="1400" dirty="0">
                <a:solidFill>
                  <a:schemeClr val="bg1"/>
                </a:solidFill>
                <a:latin typeface="Georgia" panose="02040502050405020303" pitchFamily="18" charset="0"/>
              </a:rPr>
              <a:t>Si tratta di una truffa online molto comune, ma difendersi è possibile. Ecco </a:t>
            </a:r>
            <a:r>
              <a:rPr lang="it-IT" sz="1400" b="1" dirty="0">
                <a:solidFill>
                  <a:schemeClr val="bg1"/>
                </a:solidFill>
                <a:latin typeface="Georgia" panose="02040502050405020303" pitchFamily="18" charset="0"/>
              </a:rPr>
              <a:t>come riconoscere le truffe su </a:t>
            </a:r>
            <a:r>
              <a:rPr lang="it-IT" sz="1400" b="1" dirty="0" err="1">
                <a:solidFill>
                  <a:schemeClr val="bg1"/>
                </a:solidFill>
                <a:latin typeface="Georgia" panose="02040502050405020303" pitchFamily="18" charset="0"/>
              </a:rPr>
              <a:t>Facebook</a:t>
            </a:r>
            <a:r>
              <a:rPr lang="it-IT" sz="1400" b="1" dirty="0">
                <a:solidFill>
                  <a:schemeClr val="bg1"/>
                </a:solidFill>
                <a:latin typeface="Georgia" panose="02040502050405020303" pitchFamily="18" charset="0"/>
              </a:rPr>
              <a:t> Marketplace e non cascarci</a:t>
            </a:r>
            <a:r>
              <a:rPr lang="it-IT" sz="1400" dirty="0">
                <a:solidFill>
                  <a:schemeClr val="bg1"/>
                </a:solidFill>
                <a:latin typeface="Georgia" panose="02040502050405020303" pitchFamily="18" charset="0"/>
              </a:rPr>
              <a:t>.</a:t>
            </a:r>
          </a:p>
          <a:p>
            <a:pPr algn="just"/>
            <a:endParaRPr lang="it-IT" sz="1600" dirty="0">
              <a:solidFill>
                <a:schemeClr val="bg1"/>
              </a:solidFill>
              <a:latin typeface="Georgia" panose="02040502050405020303" pitchFamily="18" charset="0"/>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pic>
        <p:nvPicPr>
          <p:cNvPr id="11" name="Picture 2" descr="Facebook, disponibili nuove funzionalità per gli annunci video - Brand News">
            <a:extLst>
              <a:ext uri="{FF2B5EF4-FFF2-40B4-BE49-F238E27FC236}">
                <a16:creationId xmlns:a16="http://schemas.microsoft.com/office/drawing/2014/main" id="{65BEF5BA-2ADB-433E-B74F-4E791A30188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6337" t="17598" r="6924" b="18925"/>
          <a:stretch/>
        </p:blipFill>
        <p:spPr bwMode="auto">
          <a:xfrm>
            <a:off x="3275237" y="1306286"/>
            <a:ext cx="3775954" cy="1409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352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5370701"/>
          </a:xfrm>
          <a:prstGeom prst="rect">
            <a:avLst/>
          </a:prstGeom>
          <a:noFill/>
        </p:spPr>
        <p:txBody>
          <a:bodyPr wrap="square" rtlCol="0">
            <a:spAutoFit/>
          </a:bodyPr>
          <a:lstStyle/>
          <a:p>
            <a:r>
              <a:rPr lang="it-IT" sz="2400" b="1" dirty="0" err="1">
                <a:solidFill>
                  <a:schemeClr val="accent3"/>
                </a:solidFill>
                <a:latin typeface="+mj-lt"/>
              </a:rPr>
              <a:t>Facebook</a:t>
            </a:r>
            <a:r>
              <a:rPr lang="it-IT" sz="2400" b="1" dirty="0">
                <a:solidFill>
                  <a:schemeClr val="accent3"/>
                </a:solidFill>
                <a:latin typeface="+mj-lt"/>
              </a:rPr>
              <a:t> </a:t>
            </a:r>
            <a:r>
              <a:rPr lang="it-IT" sz="2400" b="1" dirty="0" err="1">
                <a:solidFill>
                  <a:schemeClr val="accent3"/>
                </a:solidFill>
                <a:latin typeface="+mj-lt"/>
              </a:rPr>
              <a:t>marketplace</a:t>
            </a:r>
            <a:r>
              <a:rPr lang="it-IT" sz="2400" b="1" dirty="0">
                <a:solidFill>
                  <a:schemeClr val="accent3"/>
                </a:solidFill>
                <a:latin typeface="+mj-lt"/>
              </a:rPr>
              <a:t>: le truffe più comuni</a:t>
            </a:r>
          </a:p>
          <a:p>
            <a:endParaRPr lang="it-IT" sz="2400" b="1" dirty="0">
              <a:solidFill>
                <a:schemeClr val="accent3"/>
              </a:solidFill>
              <a:latin typeface="+mj-lt"/>
            </a:endParaRPr>
          </a:p>
          <a:p>
            <a:pPr algn="just"/>
            <a:r>
              <a:rPr lang="it-IT" sz="1700" dirty="0">
                <a:solidFill>
                  <a:schemeClr val="bg1"/>
                </a:solidFill>
                <a:latin typeface="Georgia" panose="02040502050405020303" pitchFamily="18" charset="0"/>
              </a:rPr>
              <a:t>Un antico detto recita «fidarsi è bene, ma non fidarsi è meglio» ecco perché per riconoscere i potenziali truffatori su Marketplace però, ci si può attenere a delle </a:t>
            </a:r>
            <a:r>
              <a:rPr lang="it-IT" sz="1700" b="1" dirty="0">
                <a:solidFill>
                  <a:schemeClr val="bg1"/>
                </a:solidFill>
                <a:latin typeface="Georgia" panose="02040502050405020303" pitchFamily="18" charset="0"/>
              </a:rPr>
              <a:t>semplici regole</a:t>
            </a:r>
            <a:r>
              <a:rPr lang="it-IT" sz="1700" dirty="0">
                <a:solidFill>
                  <a:schemeClr val="bg1"/>
                </a:solidFill>
                <a:latin typeface="Georgia" panose="02040502050405020303" pitchFamily="18" charset="0"/>
              </a:rPr>
              <a:t> che permettono di identificare al meglio il nostro interlocutore.</a:t>
            </a:r>
          </a:p>
          <a:p>
            <a:pPr algn="just"/>
            <a:endParaRPr lang="it-IT" sz="1700" dirty="0">
              <a:solidFill>
                <a:schemeClr val="bg1"/>
              </a:solidFill>
              <a:latin typeface="Georgia" panose="02040502050405020303" pitchFamily="18" charset="0"/>
            </a:endParaRPr>
          </a:p>
          <a:p>
            <a:pPr algn="just"/>
            <a:endParaRPr lang="it-IT" sz="1700" dirty="0">
              <a:solidFill>
                <a:schemeClr val="bg1"/>
              </a:solidFill>
              <a:latin typeface="Georgia" panose="02040502050405020303" pitchFamily="18" charset="0"/>
            </a:endParaRPr>
          </a:p>
          <a:p>
            <a:pPr algn="just"/>
            <a:r>
              <a:rPr lang="it-IT" sz="1700" dirty="0">
                <a:solidFill>
                  <a:schemeClr val="bg1"/>
                </a:solidFill>
                <a:latin typeface="Georgia" panose="02040502050405020303" pitchFamily="18" charset="0"/>
              </a:rPr>
              <a:t>Si riconosce una truffa su Marketplace se:</a:t>
            </a:r>
          </a:p>
          <a:p>
            <a:pPr algn="just">
              <a:buFont typeface="Arial" panose="020B0604020202020204" pitchFamily="34" charset="0"/>
              <a:buChar char="•"/>
            </a:pPr>
            <a:r>
              <a:rPr lang="it-IT" sz="1700" dirty="0">
                <a:solidFill>
                  <a:schemeClr val="bg1"/>
                </a:solidFill>
                <a:latin typeface="Georgia" panose="02040502050405020303" pitchFamily="18" charset="0"/>
              </a:rPr>
              <a:t> l’interlocutore chiede di completare la transazione con </a:t>
            </a:r>
            <a:r>
              <a:rPr lang="it-IT" sz="1700" b="1" dirty="0">
                <a:solidFill>
                  <a:schemeClr val="bg1"/>
                </a:solidFill>
                <a:latin typeface="Georgia" panose="02040502050405020303" pitchFamily="18" charset="0"/>
              </a:rPr>
              <a:t>modalità di pagamento</a:t>
            </a:r>
            <a:r>
              <a:rPr lang="it-IT" sz="1700" dirty="0">
                <a:solidFill>
                  <a:schemeClr val="bg1"/>
                </a:solidFill>
                <a:latin typeface="Georgia" panose="02040502050405020303" pitchFamily="18" charset="0"/>
              </a:rPr>
              <a:t> non autorizzate o non tracciabili, che proteggono meno l’acquirente e il venditore da potenziali truffe. I truffatori spesso preferiscono pagamenti in contanti o anticipati.</a:t>
            </a:r>
          </a:p>
          <a:p>
            <a:pPr algn="just">
              <a:buFont typeface="Arial" panose="020B0604020202020204" pitchFamily="34" charset="0"/>
              <a:buChar char="•"/>
            </a:pPr>
            <a:r>
              <a:rPr lang="it-IT" sz="1700" dirty="0">
                <a:solidFill>
                  <a:schemeClr val="bg1"/>
                </a:solidFill>
                <a:latin typeface="Georgia" panose="02040502050405020303" pitchFamily="18" charset="0"/>
              </a:rPr>
              <a:t> l’interlocutore ha un </a:t>
            </a:r>
            <a:r>
              <a:rPr lang="it-IT" sz="1700" b="1" dirty="0">
                <a:solidFill>
                  <a:schemeClr val="bg1"/>
                </a:solidFill>
                <a:latin typeface="Georgia" panose="02040502050405020303" pitchFamily="18" charset="0"/>
              </a:rPr>
              <a:t>profilo </a:t>
            </a:r>
            <a:r>
              <a:rPr lang="it-IT" sz="1700" b="1" dirty="0" err="1">
                <a:solidFill>
                  <a:schemeClr val="bg1"/>
                </a:solidFill>
                <a:latin typeface="Georgia" panose="02040502050405020303" pitchFamily="18" charset="0"/>
              </a:rPr>
              <a:t>Facebook</a:t>
            </a:r>
            <a:r>
              <a:rPr lang="it-IT" sz="1700" b="1" dirty="0">
                <a:solidFill>
                  <a:schemeClr val="bg1"/>
                </a:solidFill>
                <a:latin typeface="Georgia" panose="02040502050405020303" pitchFamily="18" charset="0"/>
              </a:rPr>
              <a:t> con pochi amici</a:t>
            </a:r>
            <a:r>
              <a:rPr lang="it-IT" sz="1700" dirty="0">
                <a:solidFill>
                  <a:schemeClr val="bg1"/>
                </a:solidFill>
                <a:latin typeface="Georgia" panose="02040502050405020303" pitchFamily="18" charset="0"/>
              </a:rPr>
              <a:t>, o con foto che non lo ritraggono. Per esempio, se ha creato il profilo </a:t>
            </a:r>
            <a:r>
              <a:rPr lang="it-IT" sz="1700" dirty="0" err="1">
                <a:solidFill>
                  <a:schemeClr val="bg1"/>
                </a:solidFill>
                <a:latin typeface="Georgia" panose="02040502050405020303" pitchFamily="18" charset="0"/>
              </a:rPr>
              <a:t>Facebook</a:t>
            </a:r>
            <a:r>
              <a:rPr lang="it-IT" sz="1700" dirty="0">
                <a:solidFill>
                  <a:schemeClr val="bg1"/>
                </a:solidFill>
                <a:latin typeface="Georgia" panose="02040502050405020303" pitchFamily="18" charset="0"/>
              </a:rPr>
              <a:t> pochi giorni prima dell’annuncio, bisogna stare attenti alla sua credibilità.</a:t>
            </a:r>
          </a:p>
          <a:p>
            <a:pPr algn="just">
              <a:buFont typeface="Arial" panose="020B0604020202020204" pitchFamily="34" charset="0"/>
              <a:buChar char="•"/>
            </a:pPr>
            <a:r>
              <a:rPr lang="it-IT" sz="1700" dirty="0">
                <a:solidFill>
                  <a:schemeClr val="bg1"/>
                </a:solidFill>
                <a:latin typeface="Georgia" panose="02040502050405020303" pitchFamily="18" charset="0"/>
              </a:rPr>
              <a:t> il potenziale truffatore </a:t>
            </a:r>
            <a:r>
              <a:rPr lang="it-IT" sz="1700" b="1" dirty="0">
                <a:solidFill>
                  <a:schemeClr val="bg1"/>
                </a:solidFill>
                <a:latin typeface="Georgia" panose="02040502050405020303" pitchFamily="18" charset="0"/>
              </a:rPr>
              <a:t>non è della tua zona</a:t>
            </a:r>
            <a:r>
              <a:rPr lang="it-IT" sz="1700" dirty="0">
                <a:solidFill>
                  <a:schemeClr val="bg1"/>
                </a:solidFill>
                <a:latin typeface="Georgia" panose="02040502050405020303" pitchFamily="18" charset="0"/>
              </a:rPr>
              <a:t>, o anche facendo finta che lo sia, evita di darti indicazioni precise. In genere preferisce che l’acquisto venga spedito piuttosto che incontrarsi di persona.</a:t>
            </a:r>
          </a:p>
          <a:p>
            <a:endParaRPr lang="it-IT" sz="2400" b="1" dirty="0">
              <a:solidFill>
                <a:schemeClr val="accent3"/>
              </a:solidFill>
              <a:latin typeface="+mj-lt"/>
            </a:endParaRPr>
          </a:p>
          <a:p>
            <a:pPr algn="just"/>
            <a:endParaRPr lang="it-IT" sz="1600" dirty="0">
              <a:solidFill>
                <a:schemeClr val="bg1"/>
              </a:solidFill>
              <a:latin typeface="Georgia" panose="02040502050405020303" pitchFamily="18" charset="0"/>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31895756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4093428"/>
          </a:xfrm>
          <a:prstGeom prst="rect">
            <a:avLst/>
          </a:prstGeom>
          <a:noFill/>
        </p:spPr>
        <p:txBody>
          <a:bodyPr wrap="square" rtlCol="0">
            <a:spAutoFit/>
          </a:bodyPr>
          <a:lstStyle/>
          <a:p>
            <a:r>
              <a:rPr lang="it-IT" sz="2400" b="1" dirty="0">
                <a:solidFill>
                  <a:schemeClr val="accent3"/>
                </a:solidFill>
                <a:latin typeface="+mj-lt"/>
              </a:rPr>
              <a:t>Truffe su Marketplace: come non caderci</a:t>
            </a:r>
          </a:p>
          <a:p>
            <a:endParaRPr lang="it-IT" sz="2000" b="1" dirty="0">
              <a:solidFill>
                <a:schemeClr val="bg1"/>
              </a:solidFill>
              <a:latin typeface="Georgia" panose="02040502050405020303" pitchFamily="18" charset="0"/>
            </a:endParaRPr>
          </a:p>
          <a:p>
            <a:pPr algn="just"/>
            <a:r>
              <a:rPr lang="it-IT" sz="2000" dirty="0">
                <a:solidFill>
                  <a:schemeClr val="bg1"/>
                </a:solidFill>
                <a:latin typeface="Georgia" panose="02040502050405020303" pitchFamily="18" charset="0"/>
              </a:rPr>
              <a:t>Se si vuole procedere con la compra-vendita online bisogna stare quindi molto attenti, onde evitare di cadere in truffe o peggio, ritrovarsi in situazioni pericolose che possono compromettere la sicurezza personale. Per evitare di cadere in truffe escogitate tramite Marketplace, occorre seguire </a:t>
            </a:r>
            <a:r>
              <a:rPr lang="it-IT" sz="2000" b="1" dirty="0">
                <a:solidFill>
                  <a:schemeClr val="bg1"/>
                </a:solidFill>
                <a:latin typeface="Georgia" panose="02040502050405020303" pitchFamily="18" charset="0"/>
              </a:rPr>
              <a:t>due semplici consigli</a:t>
            </a:r>
            <a:r>
              <a:rPr lang="it-IT" sz="2000" dirty="0">
                <a:solidFill>
                  <a:schemeClr val="bg1"/>
                </a:solidFill>
                <a:latin typeface="Georgia" panose="02040502050405020303" pitchFamily="18" charset="0"/>
              </a:rPr>
              <a:t>, ossia:</a:t>
            </a:r>
          </a:p>
          <a:p>
            <a:pPr algn="just"/>
            <a:endParaRPr lang="it-IT" sz="2000" dirty="0">
              <a:solidFill>
                <a:schemeClr val="bg1"/>
              </a:solidFill>
              <a:latin typeface="Georgia" panose="02040502050405020303" pitchFamily="18" charset="0"/>
            </a:endParaRPr>
          </a:p>
          <a:p>
            <a:pPr algn="just">
              <a:buFont typeface="Arial" panose="020B0604020202020204" pitchFamily="34" charset="0"/>
              <a:buChar char="•"/>
            </a:pPr>
            <a:r>
              <a:rPr lang="it-IT" sz="2000" dirty="0">
                <a:solidFill>
                  <a:schemeClr val="bg1"/>
                </a:solidFill>
                <a:latin typeface="Georgia" panose="02040502050405020303" pitchFamily="18" charset="0"/>
              </a:rPr>
              <a:t> pagare solo con </a:t>
            </a:r>
            <a:r>
              <a:rPr lang="it-IT" sz="2000" b="1" dirty="0">
                <a:solidFill>
                  <a:schemeClr val="bg1"/>
                </a:solidFill>
                <a:latin typeface="Georgia" panose="02040502050405020303" pitchFamily="18" charset="0"/>
              </a:rPr>
              <a:t>sistemi sicuri</a:t>
            </a:r>
            <a:r>
              <a:rPr lang="it-IT" sz="2000" dirty="0">
                <a:solidFill>
                  <a:schemeClr val="bg1"/>
                </a:solidFill>
                <a:latin typeface="Georgia" panose="02040502050405020303" pitchFamily="18" charset="0"/>
              </a:rPr>
              <a:t>;</a:t>
            </a:r>
          </a:p>
          <a:p>
            <a:pPr algn="just">
              <a:buFont typeface="Arial" panose="020B0604020202020204" pitchFamily="34" charset="0"/>
              <a:buChar char="•"/>
            </a:pPr>
            <a:r>
              <a:rPr lang="it-IT" sz="2000" dirty="0">
                <a:solidFill>
                  <a:schemeClr val="bg1"/>
                </a:solidFill>
                <a:latin typeface="Georgia" panose="02040502050405020303" pitchFamily="18" charset="0"/>
              </a:rPr>
              <a:t> incontrare gli interlocutori in </a:t>
            </a:r>
            <a:r>
              <a:rPr lang="it-IT" sz="2000" b="1" dirty="0">
                <a:solidFill>
                  <a:schemeClr val="bg1"/>
                </a:solidFill>
                <a:latin typeface="Georgia" panose="02040502050405020303" pitchFamily="18" charset="0"/>
              </a:rPr>
              <a:t>luoghi affollati e illuminati</a:t>
            </a:r>
            <a:r>
              <a:rPr lang="it-IT" sz="2000" dirty="0">
                <a:solidFill>
                  <a:schemeClr val="bg1"/>
                </a:solidFill>
                <a:latin typeface="Georgia" panose="02040502050405020303" pitchFamily="18" charset="0"/>
              </a:rPr>
              <a:t>;</a:t>
            </a:r>
          </a:p>
          <a:p>
            <a:pPr algn="just">
              <a:buFont typeface="Arial" panose="020B0604020202020204" pitchFamily="34" charset="0"/>
              <a:buChar char="•"/>
            </a:pPr>
            <a:r>
              <a:rPr lang="it-IT" sz="2000" b="1" dirty="0">
                <a:solidFill>
                  <a:schemeClr val="bg1"/>
                </a:solidFill>
                <a:latin typeface="Georgia" panose="02040502050405020303" pitchFamily="18" charset="0"/>
              </a:rPr>
              <a:t> visionare la merce</a:t>
            </a:r>
            <a:r>
              <a:rPr lang="it-IT" sz="2000" dirty="0">
                <a:solidFill>
                  <a:schemeClr val="bg1"/>
                </a:solidFill>
                <a:latin typeface="Georgia" panose="02040502050405020303" pitchFamily="18" charset="0"/>
              </a:rPr>
              <a:t> e assicurarsi del suo funzionamento prima di pagare</a:t>
            </a:r>
            <a:endParaRPr lang="it-IT" sz="2000" b="1" dirty="0">
              <a:solidFill>
                <a:schemeClr val="bg1"/>
              </a:solidFill>
              <a:latin typeface="Georgia" panose="02040502050405020303" pitchFamily="18" charset="0"/>
            </a:endParaRPr>
          </a:p>
          <a:p>
            <a:pPr algn="just"/>
            <a:endParaRPr lang="it-IT" sz="1600" dirty="0">
              <a:solidFill>
                <a:schemeClr val="bg1"/>
              </a:solidFill>
              <a:latin typeface="Georgia" panose="02040502050405020303" pitchFamily="18" charset="0"/>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386387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6294031"/>
          </a:xfrm>
          <a:prstGeom prst="rect">
            <a:avLst/>
          </a:prstGeom>
          <a:noFill/>
        </p:spPr>
        <p:txBody>
          <a:bodyPr wrap="square" rtlCol="0">
            <a:spAutoFit/>
          </a:bodyPr>
          <a:lstStyle/>
          <a:p>
            <a:pPr algn="just"/>
            <a:r>
              <a:rPr lang="it-IT" sz="1500" b="1" i="1" dirty="0">
                <a:solidFill>
                  <a:schemeClr val="bg1"/>
                </a:solidFill>
                <a:latin typeface="Georgia" panose="02040502050405020303" pitchFamily="18" charset="0"/>
              </a:rPr>
              <a:t>1) Non perché conosciamo qualcuno on-line questo significa che sia affidabile.</a:t>
            </a:r>
            <a:endParaRPr lang="it-IT" sz="1500" dirty="0">
              <a:solidFill>
                <a:schemeClr val="bg1"/>
              </a:solidFill>
              <a:latin typeface="Georgia" panose="02040502050405020303" pitchFamily="18" charset="0"/>
            </a:endParaRPr>
          </a:p>
          <a:p>
            <a:pPr algn="just"/>
            <a:r>
              <a:rPr lang="it-IT" sz="1500" dirty="0">
                <a:solidFill>
                  <a:schemeClr val="bg1"/>
                </a:solidFill>
                <a:latin typeface="Georgia" panose="02040502050405020303" pitchFamily="18" charset="0"/>
              </a:rPr>
              <a:t>Bisogna essere cauti quando si tratta di vendite che riguardano computer, </a:t>
            </a:r>
            <a:r>
              <a:rPr lang="it-IT" sz="1500" dirty="0" err="1">
                <a:solidFill>
                  <a:schemeClr val="bg1"/>
                </a:solidFill>
                <a:latin typeface="Georgia" panose="02040502050405020303" pitchFamily="18" charset="0"/>
              </a:rPr>
              <a:t>smartphone</a:t>
            </a:r>
            <a:r>
              <a:rPr lang="it-IT" sz="1500" dirty="0">
                <a:solidFill>
                  <a:schemeClr val="bg1"/>
                </a:solidFill>
                <a:latin typeface="Georgia" panose="02040502050405020303" pitchFamily="18" charset="0"/>
              </a:rPr>
              <a:t>, gioielli e altri oggetti che possono essere facilmente rivenduti. Non abbassare mai la guardia. Se l’articolo si trova in una pagina di vendita locale ma il venditore non vive vicino a noi, meglio acquistare altrove. Per sgamare pro li falsi può essere utile fare una ricerca per immagine su Google utilizzando la foto del pro lo del venditore.</a:t>
            </a:r>
          </a:p>
          <a:p>
            <a:pPr algn="just"/>
            <a:endParaRPr lang="it-IT" sz="1500" dirty="0">
              <a:solidFill>
                <a:schemeClr val="bg1"/>
              </a:solidFill>
              <a:latin typeface="Georgia" panose="02040502050405020303" pitchFamily="18" charset="0"/>
            </a:endParaRPr>
          </a:p>
          <a:p>
            <a:pPr algn="just"/>
            <a:r>
              <a:rPr lang="it-IT" sz="1500" b="1" i="1" dirty="0">
                <a:solidFill>
                  <a:schemeClr val="bg1"/>
                </a:solidFill>
                <a:latin typeface="Georgia" panose="02040502050405020303" pitchFamily="18" charset="0"/>
              </a:rPr>
              <a:t>2) Attenti alle informazioni personali.</a:t>
            </a:r>
            <a:endParaRPr lang="it-IT" sz="1500" dirty="0">
              <a:solidFill>
                <a:schemeClr val="bg1"/>
              </a:solidFill>
              <a:latin typeface="Georgia" panose="02040502050405020303" pitchFamily="18" charset="0"/>
            </a:endParaRPr>
          </a:p>
          <a:p>
            <a:pPr algn="just"/>
            <a:r>
              <a:rPr lang="it-IT" sz="1500" dirty="0">
                <a:solidFill>
                  <a:schemeClr val="bg1"/>
                </a:solidFill>
                <a:latin typeface="Georgia" panose="02040502050405020303" pitchFamily="18" charset="0"/>
              </a:rPr>
              <a:t>Alcuni venditori o acquirenti fanno domande su dettagli personali come le ore in cui si è in casa o se c’è qualcun altro con noi. A volte queste domande servono al furfante di turno per scoprire eventuali vulnerabilità. Ci sono domande che dovrebbero farci insospettire come “Sei solo a casa?”. Un criminale usa queste domande per conoscere le nostre abitudini e dove abitiamo per i suoi loschi piani.</a:t>
            </a:r>
          </a:p>
          <a:p>
            <a:pPr algn="just"/>
            <a:endParaRPr lang="it-IT" sz="1500" dirty="0">
              <a:solidFill>
                <a:schemeClr val="bg1"/>
              </a:solidFill>
              <a:latin typeface="Georgia" panose="02040502050405020303" pitchFamily="18" charset="0"/>
            </a:endParaRPr>
          </a:p>
          <a:p>
            <a:pPr algn="just"/>
            <a:r>
              <a:rPr lang="it-IT" sz="1500" b="1" i="1" dirty="0">
                <a:solidFill>
                  <a:schemeClr val="bg1"/>
                </a:solidFill>
                <a:latin typeface="Georgia" panose="02040502050405020303" pitchFamily="18" charset="0"/>
              </a:rPr>
              <a:t>3) Fornire pochi dettagli							</a:t>
            </a:r>
            <a:br>
              <a:rPr lang="it-IT" sz="1500" dirty="0">
                <a:solidFill>
                  <a:schemeClr val="bg1"/>
                </a:solidFill>
                <a:latin typeface="Georgia" panose="02040502050405020303" pitchFamily="18" charset="0"/>
              </a:rPr>
            </a:br>
            <a:r>
              <a:rPr lang="it-IT" sz="1500" dirty="0">
                <a:solidFill>
                  <a:schemeClr val="bg1"/>
                </a:solidFill>
                <a:latin typeface="Georgia" panose="02040502050405020303" pitchFamily="18" charset="0"/>
              </a:rPr>
              <a:t>Meglio non fornire il proprio nome completo e le informazioni. Evitare di andare a casa di qualcuno o far venire a casa propria l’altro. Meglio annullare l’incontro se si hanno dubbi o sospetti.</a:t>
            </a:r>
          </a:p>
          <a:p>
            <a:pPr algn="just"/>
            <a:endParaRPr lang="it-IT" sz="1500" dirty="0">
              <a:solidFill>
                <a:schemeClr val="bg1"/>
              </a:solidFill>
              <a:latin typeface="Georgia" panose="02040502050405020303" pitchFamily="18" charset="0"/>
            </a:endParaRPr>
          </a:p>
          <a:p>
            <a:pPr algn="just"/>
            <a:r>
              <a:rPr lang="it-IT" sz="1500" b="1" i="1" dirty="0">
                <a:solidFill>
                  <a:schemeClr val="bg1"/>
                </a:solidFill>
                <a:latin typeface="Georgia" panose="02040502050405020303" pitchFamily="18" charset="0"/>
              </a:rPr>
              <a:t>4) Raccogliere informazioni.						 </a:t>
            </a:r>
            <a:br>
              <a:rPr lang="it-IT" sz="1500" dirty="0">
                <a:solidFill>
                  <a:schemeClr val="bg1"/>
                </a:solidFill>
                <a:latin typeface="Georgia" panose="02040502050405020303" pitchFamily="18" charset="0"/>
              </a:rPr>
            </a:br>
            <a:r>
              <a:rPr lang="it-IT" sz="1500" dirty="0">
                <a:solidFill>
                  <a:schemeClr val="bg1"/>
                </a:solidFill>
                <a:latin typeface="Georgia" panose="02040502050405020303" pitchFamily="18" charset="0"/>
              </a:rPr>
              <a:t>È importante raccogliere quante più informazioni possibili sull’altra persona inclusa una descrizione prima della compra/vendita. Possiamo servirci dei social network per trovare altre informazioni. Per scoraggiare eventuali </a:t>
            </a:r>
            <a:r>
              <a:rPr lang="it-IT" sz="1500" dirty="0" err="1">
                <a:solidFill>
                  <a:schemeClr val="bg1"/>
                </a:solidFill>
                <a:latin typeface="Georgia" panose="02040502050405020303" pitchFamily="18" charset="0"/>
              </a:rPr>
              <a:t>tru</a:t>
            </a:r>
            <a:r>
              <a:rPr lang="it-IT" sz="1500" dirty="0">
                <a:solidFill>
                  <a:schemeClr val="bg1"/>
                </a:solidFill>
                <a:latin typeface="Georgia" panose="02040502050405020303" pitchFamily="18" charset="0"/>
              </a:rPr>
              <a:t> </a:t>
            </a:r>
            <a:r>
              <a:rPr lang="it-IT" sz="1500" dirty="0" err="1">
                <a:solidFill>
                  <a:schemeClr val="bg1"/>
                </a:solidFill>
                <a:latin typeface="Georgia" panose="02040502050405020303" pitchFamily="18" charset="0"/>
              </a:rPr>
              <a:t>atori</a:t>
            </a:r>
            <a:r>
              <a:rPr lang="it-IT" sz="1500" dirty="0">
                <a:solidFill>
                  <a:schemeClr val="bg1"/>
                </a:solidFill>
                <a:latin typeface="Georgia" panose="02040502050405020303" pitchFamily="18" charset="0"/>
              </a:rPr>
              <a:t> o criminali, gli si può far credere che si ha un fratello poliziotto o che all’incontro per la compra/vendita ci porteremo altre persone.</a:t>
            </a:r>
          </a:p>
          <a:p>
            <a:endParaRPr lang="it-IT" sz="1500" dirty="0">
              <a:solidFill>
                <a:schemeClr val="bg1"/>
              </a:solidFill>
              <a:latin typeface="Georgia" panose="02040502050405020303" pitchFamily="18" charset="0"/>
            </a:endParaRPr>
          </a:p>
          <a:p>
            <a:endParaRPr lang="it-IT" sz="1400" dirty="0">
              <a:solidFill>
                <a:schemeClr val="bg1"/>
              </a:solidFill>
              <a:latin typeface="Georgia" panose="02040502050405020303" pitchFamily="18" charset="0"/>
            </a:endParaRPr>
          </a:p>
          <a:p>
            <a:endParaRPr lang="it-IT" sz="1400" dirty="0">
              <a:solidFill>
                <a:schemeClr val="bg1"/>
              </a:solidFill>
              <a:latin typeface="Georgia" panose="02040502050405020303" pitchFamily="18" charset="0"/>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2917210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5463034"/>
          </a:xfrm>
          <a:prstGeom prst="rect">
            <a:avLst/>
          </a:prstGeom>
          <a:noFill/>
        </p:spPr>
        <p:txBody>
          <a:bodyPr wrap="square" rtlCol="0">
            <a:spAutoFit/>
          </a:bodyPr>
          <a:lstStyle/>
          <a:p>
            <a:pPr algn="just"/>
            <a:r>
              <a:rPr lang="it-IT" sz="1500" b="1" i="1" dirty="0">
                <a:solidFill>
                  <a:schemeClr val="bg1"/>
                </a:solidFill>
                <a:latin typeface="Georgia" panose="02040502050405020303" pitchFamily="18" charset="0"/>
              </a:rPr>
              <a:t>5) Coinvolgere un amico.							</a:t>
            </a:r>
            <a:br>
              <a:rPr lang="it-IT" sz="1500" dirty="0">
                <a:solidFill>
                  <a:schemeClr val="bg1"/>
                </a:solidFill>
                <a:latin typeface="Georgia" panose="02040502050405020303" pitchFamily="18" charset="0"/>
              </a:rPr>
            </a:br>
            <a:r>
              <a:rPr lang="it-IT" sz="1500" dirty="0">
                <a:solidFill>
                  <a:schemeClr val="bg1"/>
                </a:solidFill>
                <a:latin typeface="Georgia" panose="02040502050405020303" pitchFamily="18" charset="0"/>
              </a:rPr>
              <a:t>Se possibile, non presentarsi all’incontro per la transazione da soli, ma portare con sé un coniuge, un amico o un parente. Non indossare gioielli o abiti costosi. Prima dell’incontro mettere al corrente altre persone della compra/vendita su Marketplace.</a:t>
            </a:r>
          </a:p>
          <a:p>
            <a:pPr algn="just"/>
            <a:endParaRPr lang="it-IT" sz="1500" b="1" i="1" dirty="0">
              <a:solidFill>
                <a:schemeClr val="bg1"/>
              </a:solidFill>
              <a:latin typeface="Georgia" panose="02040502050405020303" pitchFamily="18" charset="0"/>
            </a:endParaRPr>
          </a:p>
          <a:p>
            <a:pPr algn="just"/>
            <a:r>
              <a:rPr lang="it-IT" sz="1500" b="1" i="1" dirty="0">
                <a:solidFill>
                  <a:schemeClr val="bg1"/>
                </a:solidFill>
                <a:latin typeface="Georgia" panose="02040502050405020303" pitchFamily="18" charset="0"/>
              </a:rPr>
              <a:t>6) Confrontare i prezzi.							</a:t>
            </a:r>
            <a:br>
              <a:rPr lang="it-IT" sz="1500" dirty="0">
                <a:solidFill>
                  <a:schemeClr val="bg1"/>
                </a:solidFill>
                <a:latin typeface="Georgia" panose="02040502050405020303" pitchFamily="18" charset="0"/>
              </a:rPr>
            </a:br>
            <a:r>
              <a:rPr lang="it-IT" sz="1500" dirty="0">
                <a:solidFill>
                  <a:schemeClr val="bg1"/>
                </a:solidFill>
                <a:latin typeface="Georgia" panose="02040502050405020303" pitchFamily="18" charset="0"/>
              </a:rPr>
              <a:t>Fai la tua ricerca prima di acquistare. Controlla quali oggetti simili, nuovi o usati, sono venduti altrove come ad esempio </a:t>
            </a:r>
            <a:r>
              <a:rPr lang="it-IT" sz="1500" dirty="0" err="1">
                <a:solidFill>
                  <a:schemeClr val="bg1"/>
                </a:solidFill>
                <a:latin typeface="Georgia" panose="02040502050405020303" pitchFamily="18" charset="0"/>
              </a:rPr>
              <a:t>eBay</a:t>
            </a:r>
            <a:r>
              <a:rPr lang="it-IT" sz="1500" dirty="0">
                <a:solidFill>
                  <a:schemeClr val="bg1"/>
                </a:solidFill>
                <a:latin typeface="Georgia" panose="02040502050405020303" pitchFamily="18" charset="0"/>
              </a:rPr>
              <a:t>, Subito.it o Amazon. Così puoi renderti conto se il prezzo è davvero conveniente. Nel caso fosse troppo alto, provare a trattare un ribasso portando come supporto i prezzi di altri venditori.</a:t>
            </a:r>
          </a:p>
          <a:p>
            <a:pPr algn="just"/>
            <a:endParaRPr lang="it-IT" sz="1500" dirty="0">
              <a:solidFill>
                <a:schemeClr val="bg1"/>
              </a:solidFill>
              <a:latin typeface="Georgia" panose="02040502050405020303" pitchFamily="18" charset="0"/>
            </a:endParaRPr>
          </a:p>
          <a:p>
            <a:pPr algn="just"/>
            <a:r>
              <a:rPr lang="it-IT" sz="1500" b="1" i="1" dirty="0">
                <a:solidFill>
                  <a:schemeClr val="bg1"/>
                </a:solidFill>
                <a:latin typeface="Georgia" panose="02040502050405020303" pitchFamily="18" charset="0"/>
              </a:rPr>
              <a:t>7) Attenzione ai prezzi troppo bassi.						</a:t>
            </a:r>
            <a:br>
              <a:rPr lang="it-IT" sz="1500" dirty="0">
                <a:solidFill>
                  <a:schemeClr val="bg1"/>
                </a:solidFill>
                <a:latin typeface="Georgia" panose="02040502050405020303" pitchFamily="18" charset="0"/>
              </a:rPr>
            </a:br>
            <a:r>
              <a:rPr lang="it-IT" sz="1500" dirty="0">
                <a:solidFill>
                  <a:schemeClr val="bg1"/>
                </a:solidFill>
                <a:latin typeface="Georgia" panose="02040502050405020303" pitchFamily="18" charset="0"/>
              </a:rPr>
              <a:t>Un vecchio detto recita: “se è troppo bello per essere vero probabilmente è una truffa”. Non sempre si applica ma spesso ci azzecca. Di dare quando un prodotto viene messo in vendita a un prezzo molto più basso di quello normale: potrebbe essere difettato o rubato.</a:t>
            </a:r>
          </a:p>
          <a:p>
            <a:pPr algn="just"/>
            <a:endParaRPr lang="it-IT" sz="1500" dirty="0">
              <a:solidFill>
                <a:schemeClr val="bg1"/>
              </a:solidFill>
              <a:latin typeface="Georgia" panose="02040502050405020303" pitchFamily="18" charset="0"/>
            </a:endParaRPr>
          </a:p>
          <a:p>
            <a:pPr algn="just"/>
            <a:r>
              <a:rPr lang="it-IT" sz="1500" b="1" i="1" dirty="0">
                <a:solidFill>
                  <a:schemeClr val="bg1"/>
                </a:solidFill>
                <a:latin typeface="Georgia" panose="02040502050405020303" pitchFamily="18" charset="0"/>
              </a:rPr>
              <a:t>8) Pagamento sicuro.</a:t>
            </a:r>
            <a:r>
              <a:rPr lang="it-IT" sz="1500" b="1" dirty="0">
                <a:solidFill>
                  <a:schemeClr val="bg1"/>
                </a:solidFill>
                <a:latin typeface="Georgia" panose="02040502050405020303" pitchFamily="18" charset="0"/>
              </a:rPr>
              <a:t>							</a:t>
            </a:r>
            <a:br>
              <a:rPr lang="it-IT" sz="1500" dirty="0">
                <a:solidFill>
                  <a:schemeClr val="bg1"/>
                </a:solidFill>
                <a:latin typeface="Georgia" panose="02040502050405020303" pitchFamily="18" charset="0"/>
              </a:rPr>
            </a:br>
            <a:r>
              <a:rPr lang="it-IT" sz="1500" dirty="0">
                <a:solidFill>
                  <a:schemeClr val="bg1"/>
                </a:solidFill>
                <a:latin typeface="Georgia" panose="02040502050405020303" pitchFamily="18" charset="0"/>
              </a:rPr>
              <a:t>Se si acquista un prodotto che verrà spedito e che non si potrà scambiare di persona, meglio pagare tramite </a:t>
            </a:r>
            <a:r>
              <a:rPr lang="it-IT" sz="1500" dirty="0" err="1">
                <a:solidFill>
                  <a:schemeClr val="bg1"/>
                </a:solidFill>
                <a:latin typeface="Georgia" panose="02040502050405020303" pitchFamily="18" charset="0"/>
              </a:rPr>
              <a:t>PayPal</a:t>
            </a:r>
            <a:r>
              <a:rPr lang="it-IT" sz="1500" dirty="0">
                <a:solidFill>
                  <a:schemeClr val="bg1"/>
                </a:solidFill>
                <a:latin typeface="Georgia" panose="02040502050405020303" pitchFamily="18" charset="0"/>
              </a:rPr>
              <a:t> beni e servizi, può darci una certa protezione nel caso in cui non arrivi.</a:t>
            </a: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2378901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1130451" y="953588"/>
            <a:ext cx="8530046" cy="5404556"/>
          </a:xfrm>
          <a:prstGeom prst="rect">
            <a:avLst/>
          </a:prstGeom>
          <a:noFill/>
        </p:spPr>
        <p:txBody>
          <a:bodyPr wrap="square" rtlCol="0">
            <a:spAutoFit/>
          </a:bodyPr>
          <a:lstStyle/>
          <a:p>
            <a:pPr>
              <a:lnSpc>
                <a:spcPct val="90000"/>
              </a:lnSpc>
              <a:spcAft>
                <a:spcPts val="600"/>
              </a:spcAft>
            </a:pPr>
            <a:r>
              <a:rPr lang="en-US" sz="2200" dirty="0">
                <a:solidFill>
                  <a:schemeClr val="bg1"/>
                </a:solidFill>
                <a:latin typeface="Georgia" panose="02040502050405020303" pitchFamily="18" charset="0"/>
              </a:rPr>
              <a:t>Le </a:t>
            </a:r>
            <a:r>
              <a:rPr lang="en-US" sz="2200" dirty="0" err="1">
                <a:solidFill>
                  <a:schemeClr val="bg1"/>
                </a:solidFill>
                <a:latin typeface="Georgia" panose="02040502050405020303" pitchFamily="18" charset="0"/>
              </a:rPr>
              <a:t>truffe</a:t>
            </a:r>
            <a:r>
              <a:rPr lang="en-US" sz="2200" dirty="0">
                <a:solidFill>
                  <a:schemeClr val="bg1"/>
                </a:solidFill>
                <a:latin typeface="Georgia" panose="02040502050405020303" pitchFamily="18" charset="0"/>
              </a:rPr>
              <a:t> on-line </a:t>
            </a:r>
            <a:r>
              <a:rPr lang="en-US" sz="2200" dirty="0" err="1">
                <a:solidFill>
                  <a:schemeClr val="bg1"/>
                </a:solidFill>
                <a:latin typeface="Georgia" panose="02040502050405020303" pitchFamily="18" charset="0"/>
              </a:rPr>
              <a:t>sono</a:t>
            </a:r>
            <a:r>
              <a:rPr lang="en-US" sz="2200" dirty="0">
                <a:solidFill>
                  <a:schemeClr val="bg1"/>
                </a:solidFill>
                <a:latin typeface="Georgia" panose="02040502050405020303" pitchFamily="18" charset="0"/>
              </a:rPr>
              <a:t> in continuo </a:t>
            </a:r>
            <a:r>
              <a:rPr lang="en-US" sz="2200" dirty="0" err="1">
                <a:solidFill>
                  <a:schemeClr val="bg1"/>
                </a:solidFill>
                <a:latin typeface="Georgia" panose="02040502050405020303" pitchFamily="18" charset="0"/>
              </a:rPr>
              <a:t>aumento</a:t>
            </a:r>
            <a:r>
              <a:rPr lang="en-US" sz="2200" dirty="0">
                <a:solidFill>
                  <a:schemeClr val="bg1"/>
                </a:solidFill>
                <a:latin typeface="Georgia" panose="02040502050405020303" pitchFamily="18" charset="0"/>
              </a:rPr>
              <a:t> e </a:t>
            </a:r>
            <a:r>
              <a:rPr lang="en-US" sz="2200" dirty="0" err="1">
                <a:solidFill>
                  <a:schemeClr val="bg1"/>
                </a:solidFill>
                <a:latin typeface="Georgia" panose="02040502050405020303" pitchFamily="18" charset="0"/>
              </a:rPr>
              <a:t>utilizzano</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sistemi</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sempre</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più</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sofisticati</a:t>
            </a:r>
            <a:r>
              <a:rPr lang="en-US" sz="2200" dirty="0">
                <a:solidFill>
                  <a:schemeClr val="bg1"/>
                </a:solidFill>
                <a:latin typeface="Georgia" panose="02040502050405020303" pitchFamily="18" charset="0"/>
              </a:rPr>
              <a:t>. I </a:t>
            </a:r>
            <a:r>
              <a:rPr lang="en-US" sz="2200" dirty="0" err="1">
                <a:solidFill>
                  <a:schemeClr val="bg1"/>
                </a:solidFill>
                <a:latin typeface="Georgia" panose="02040502050405020303" pitchFamily="18" charset="0"/>
              </a:rPr>
              <a:t>truffatori</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conquistano</a:t>
            </a:r>
            <a:r>
              <a:rPr lang="en-US" sz="2200" dirty="0">
                <a:solidFill>
                  <a:schemeClr val="bg1"/>
                </a:solidFill>
                <a:latin typeface="Georgia" panose="02040502050405020303" pitchFamily="18" charset="0"/>
              </a:rPr>
              <a:t> la </a:t>
            </a:r>
            <a:r>
              <a:rPr lang="en-US" sz="2200" dirty="0" err="1">
                <a:solidFill>
                  <a:schemeClr val="bg1"/>
                </a:solidFill>
                <a:latin typeface="Georgia" panose="02040502050405020303" pitchFamily="18" charset="0"/>
              </a:rPr>
              <a:t>tua</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fiducia</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introducendosi</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nei</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siti</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che</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frequenti</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abitualmente</a:t>
            </a:r>
            <a:r>
              <a:rPr lang="en-US" sz="2200" dirty="0">
                <a:solidFill>
                  <a:schemeClr val="bg1"/>
                </a:solidFill>
                <a:latin typeface="Georgia" panose="02040502050405020303" pitchFamily="18" charset="0"/>
              </a:rPr>
              <a:t> e </a:t>
            </a:r>
            <a:r>
              <a:rPr lang="en-US" sz="2200" dirty="0" err="1">
                <a:solidFill>
                  <a:schemeClr val="bg1"/>
                </a:solidFill>
                <a:latin typeface="Georgia" panose="02040502050405020303" pitchFamily="18" charset="0"/>
              </a:rPr>
              <a:t>attraverso</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proposte</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allettanti</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tentano</a:t>
            </a:r>
            <a:r>
              <a:rPr lang="en-US" sz="2200" dirty="0">
                <a:solidFill>
                  <a:schemeClr val="bg1"/>
                </a:solidFill>
                <a:latin typeface="Georgia" panose="02040502050405020303" pitchFamily="18" charset="0"/>
              </a:rPr>
              <a:t> di </a:t>
            </a:r>
            <a:r>
              <a:rPr lang="en-US" sz="2200" dirty="0" err="1">
                <a:solidFill>
                  <a:schemeClr val="bg1"/>
                </a:solidFill>
                <a:latin typeface="Georgia" panose="02040502050405020303" pitchFamily="18" charset="0"/>
              </a:rPr>
              <a:t>truffarti</a:t>
            </a:r>
            <a:r>
              <a:rPr lang="en-US" sz="2200" dirty="0">
                <a:solidFill>
                  <a:schemeClr val="bg1"/>
                </a:solidFill>
                <a:latin typeface="Georgia" panose="02040502050405020303" pitchFamily="18" charset="0"/>
              </a:rPr>
              <a:t>.</a:t>
            </a:r>
          </a:p>
          <a:p>
            <a:pPr>
              <a:lnSpc>
                <a:spcPct val="90000"/>
              </a:lnSpc>
              <a:spcAft>
                <a:spcPts val="600"/>
              </a:spcAft>
            </a:pPr>
            <a:endParaRPr lang="en-US" sz="2200" dirty="0">
              <a:solidFill>
                <a:schemeClr val="bg1"/>
              </a:solidFill>
              <a:latin typeface="Georgia" panose="02040502050405020303" pitchFamily="18" charset="0"/>
            </a:endParaRPr>
          </a:p>
          <a:p>
            <a:pPr>
              <a:lnSpc>
                <a:spcPct val="90000"/>
              </a:lnSpc>
              <a:spcAft>
                <a:spcPts val="600"/>
              </a:spcAft>
            </a:pPr>
            <a:endParaRPr lang="en-US" sz="2200" dirty="0">
              <a:solidFill>
                <a:schemeClr val="bg1"/>
              </a:solidFill>
              <a:latin typeface="Georgia" panose="02040502050405020303" pitchFamily="18" charset="0"/>
            </a:endParaRPr>
          </a:p>
          <a:p>
            <a:pPr>
              <a:lnSpc>
                <a:spcPct val="90000"/>
              </a:lnSpc>
              <a:spcAft>
                <a:spcPts val="600"/>
              </a:spcAft>
            </a:pPr>
            <a:r>
              <a:rPr lang="en-US" sz="2200" dirty="0" err="1">
                <a:solidFill>
                  <a:schemeClr val="bg1"/>
                </a:solidFill>
                <a:latin typeface="Georgia" panose="02040502050405020303" pitchFamily="18" charset="0"/>
              </a:rPr>
              <a:t>Oggi</a:t>
            </a:r>
            <a:r>
              <a:rPr lang="en-US" sz="2200" dirty="0">
                <a:solidFill>
                  <a:schemeClr val="bg1"/>
                </a:solidFill>
                <a:latin typeface="Georgia" panose="02040502050405020303" pitchFamily="18" charset="0"/>
              </a:rPr>
              <a:t> ci </a:t>
            </a:r>
            <a:r>
              <a:rPr lang="en-US" sz="2200" dirty="0" err="1">
                <a:solidFill>
                  <a:schemeClr val="bg1"/>
                </a:solidFill>
                <a:latin typeface="Georgia" panose="02040502050405020303" pitchFamily="18" charset="0"/>
              </a:rPr>
              <a:t>soffermeremo</a:t>
            </a:r>
            <a:r>
              <a:rPr lang="en-US" sz="2200" dirty="0">
                <a:solidFill>
                  <a:schemeClr val="bg1"/>
                </a:solidFill>
                <a:latin typeface="Georgia" panose="02040502050405020303" pitchFamily="18" charset="0"/>
              </a:rPr>
              <a:t> in </a:t>
            </a:r>
            <a:r>
              <a:rPr lang="en-US" sz="2200" dirty="0" err="1">
                <a:solidFill>
                  <a:schemeClr val="bg1"/>
                </a:solidFill>
                <a:latin typeface="Georgia" panose="02040502050405020303" pitchFamily="18" charset="0"/>
              </a:rPr>
              <a:t>particolare</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su</a:t>
            </a:r>
            <a:r>
              <a:rPr lang="en-US" sz="2200" dirty="0">
                <a:solidFill>
                  <a:schemeClr val="bg1"/>
                </a:solidFill>
                <a:latin typeface="Georgia" panose="02040502050405020303" pitchFamily="18" charset="0"/>
              </a:rPr>
              <a:t> due </a:t>
            </a:r>
            <a:r>
              <a:rPr lang="en-US" sz="2200" dirty="0" err="1">
                <a:solidFill>
                  <a:schemeClr val="bg1"/>
                </a:solidFill>
                <a:latin typeface="Georgia" panose="02040502050405020303" pitchFamily="18" charset="0"/>
              </a:rPr>
              <a:t>truffe</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che</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si</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sono</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particolarmente</a:t>
            </a:r>
            <a:r>
              <a:rPr lang="en-US" sz="2200" dirty="0">
                <a:solidFill>
                  <a:schemeClr val="bg1"/>
                </a:solidFill>
                <a:latin typeface="Georgia" panose="02040502050405020303" pitchFamily="18" charset="0"/>
              </a:rPr>
              <a:t> diffuse </a:t>
            </a:r>
            <a:r>
              <a:rPr lang="en-US" sz="2200" dirty="0" err="1">
                <a:solidFill>
                  <a:schemeClr val="bg1"/>
                </a:solidFill>
                <a:latin typeface="Georgia" panose="02040502050405020303" pitchFamily="18" charset="0"/>
              </a:rPr>
              <a:t>nell’ultimo</a:t>
            </a:r>
            <a:r>
              <a:rPr lang="en-US" sz="2200" dirty="0">
                <a:solidFill>
                  <a:schemeClr val="bg1"/>
                </a:solidFill>
                <a:latin typeface="Georgia" panose="02040502050405020303" pitchFamily="18" charset="0"/>
              </a:rPr>
              <a:t> </a:t>
            </a:r>
            <a:r>
              <a:rPr lang="en-US" sz="2200" dirty="0" err="1">
                <a:solidFill>
                  <a:schemeClr val="bg1"/>
                </a:solidFill>
                <a:latin typeface="Georgia" panose="02040502050405020303" pitchFamily="18" charset="0"/>
              </a:rPr>
              <a:t>periodo</a:t>
            </a:r>
            <a:r>
              <a:rPr lang="en-US" sz="2200" dirty="0">
                <a:solidFill>
                  <a:schemeClr val="bg1"/>
                </a:solidFill>
                <a:latin typeface="Georgia" panose="02040502050405020303" pitchFamily="18" charset="0"/>
              </a:rPr>
              <a:t>:</a:t>
            </a:r>
          </a:p>
          <a:p>
            <a:pPr indent="-228600">
              <a:lnSpc>
                <a:spcPct val="90000"/>
              </a:lnSpc>
              <a:spcAft>
                <a:spcPts val="600"/>
              </a:spcAft>
              <a:buFont typeface="Arial" panose="020B0604020202020204" pitchFamily="34" charset="0"/>
              <a:buChar char="•"/>
            </a:pPr>
            <a:endParaRPr lang="en-US" sz="2200" dirty="0">
              <a:solidFill>
                <a:schemeClr val="bg1"/>
              </a:solidFill>
              <a:latin typeface="+mj-lt"/>
            </a:endParaRPr>
          </a:p>
          <a:p>
            <a:pPr marL="285750" indent="-228600">
              <a:lnSpc>
                <a:spcPct val="90000"/>
              </a:lnSpc>
              <a:spcAft>
                <a:spcPts val="600"/>
              </a:spcAft>
              <a:buFont typeface="Arial" panose="020B0604020202020204" pitchFamily="34" charset="0"/>
              <a:buChar char="•"/>
            </a:pPr>
            <a:r>
              <a:rPr lang="en-US" sz="2200" b="1" dirty="0">
                <a:solidFill>
                  <a:schemeClr val="bg1"/>
                </a:solidFill>
                <a:latin typeface="Georgia" panose="02040502050405020303" pitchFamily="18" charset="0"/>
              </a:rPr>
              <a:t> La </a:t>
            </a:r>
            <a:r>
              <a:rPr lang="en-US" sz="2200" b="1" dirty="0" err="1">
                <a:solidFill>
                  <a:schemeClr val="bg1"/>
                </a:solidFill>
                <a:latin typeface="Georgia" panose="02040502050405020303" pitchFamily="18" charset="0"/>
              </a:rPr>
              <a:t>truffa</a:t>
            </a:r>
            <a:r>
              <a:rPr lang="en-US" sz="2200" b="1" dirty="0">
                <a:solidFill>
                  <a:schemeClr val="bg1"/>
                </a:solidFill>
                <a:latin typeface="Georgia" panose="02040502050405020303" pitchFamily="18" charset="0"/>
              </a:rPr>
              <a:t> </a:t>
            </a:r>
            <a:r>
              <a:rPr lang="en-US" sz="2200" b="1" dirty="0" err="1">
                <a:solidFill>
                  <a:schemeClr val="bg1"/>
                </a:solidFill>
                <a:latin typeface="Georgia" panose="02040502050405020303" pitchFamily="18" charset="0"/>
              </a:rPr>
              <a:t>sulle</a:t>
            </a:r>
            <a:r>
              <a:rPr lang="en-US" sz="2200" b="1" dirty="0">
                <a:solidFill>
                  <a:schemeClr val="bg1"/>
                </a:solidFill>
                <a:latin typeface="Georgia" panose="02040502050405020303" pitchFamily="18" charset="0"/>
              </a:rPr>
              <a:t> </a:t>
            </a:r>
            <a:r>
              <a:rPr lang="en-US" sz="2200" b="1" dirty="0" err="1">
                <a:solidFill>
                  <a:schemeClr val="bg1"/>
                </a:solidFill>
                <a:latin typeface="Georgia" panose="02040502050405020303" pitchFamily="18" charset="0"/>
              </a:rPr>
              <a:t>piattaforme</a:t>
            </a:r>
            <a:r>
              <a:rPr lang="en-US" sz="2200" b="1" dirty="0">
                <a:solidFill>
                  <a:schemeClr val="bg1"/>
                </a:solidFill>
                <a:latin typeface="Georgia" panose="02040502050405020303" pitchFamily="18" charset="0"/>
              </a:rPr>
              <a:t> di e-commerce per </a:t>
            </a:r>
            <a:r>
              <a:rPr lang="en-US" sz="2200" b="1" dirty="0" err="1">
                <a:solidFill>
                  <a:schemeClr val="bg1"/>
                </a:solidFill>
                <a:latin typeface="Georgia" panose="02040502050405020303" pitchFamily="18" charset="0"/>
              </a:rPr>
              <a:t>gli</a:t>
            </a:r>
            <a:r>
              <a:rPr lang="en-US" sz="2200" b="1" dirty="0">
                <a:solidFill>
                  <a:schemeClr val="bg1"/>
                </a:solidFill>
                <a:latin typeface="Georgia" panose="02040502050405020303" pitchFamily="18" charset="0"/>
              </a:rPr>
              <a:t> </a:t>
            </a:r>
            <a:r>
              <a:rPr lang="en-US" sz="2200" b="1" dirty="0" err="1">
                <a:solidFill>
                  <a:schemeClr val="bg1"/>
                </a:solidFill>
                <a:latin typeface="Georgia" panose="02040502050405020303" pitchFamily="18" charset="0"/>
              </a:rPr>
              <a:t>acquisti</a:t>
            </a:r>
            <a:r>
              <a:rPr lang="en-US" sz="2200" b="1" dirty="0">
                <a:solidFill>
                  <a:schemeClr val="bg1"/>
                </a:solidFill>
                <a:latin typeface="Georgia" panose="02040502050405020303" pitchFamily="18" charset="0"/>
              </a:rPr>
              <a:t> online</a:t>
            </a:r>
          </a:p>
          <a:p>
            <a:pPr marL="285750" indent="-228600">
              <a:lnSpc>
                <a:spcPct val="90000"/>
              </a:lnSpc>
              <a:spcAft>
                <a:spcPts val="600"/>
              </a:spcAft>
              <a:buFont typeface="Arial" panose="020B0604020202020204" pitchFamily="34" charset="0"/>
              <a:buChar char="•"/>
            </a:pPr>
            <a:r>
              <a:rPr lang="en-US" sz="2200" b="1" dirty="0">
                <a:solidFill>
                  <a:schemeClr val="bg1"/>
                </a:solidFill>
                <a:latin typeface="Georgia" panose="02040502050405020303" pitchFamily="18" charset="0"/>
              </a:rPr>
              <a:t> La </a:t>
            </a:r>
            <a:r>
              <a:rPr lang="en-US" sz="2200" b="1" dirty="0" err="1">
                <a:solidFill>
                  <a:schemeClr val="bg1"/>
                </a:solidFill>
                <a:latin typeface="Georgia" panose="02040502050405020303" pitchFamily="18" charset="0"/>
              </a:rPr>
              <a:t>truffa</a:t>
            </a:r>
            <a:r>
              <a:rPr lang="en-US" sz="2200" b="1" dirty="0">
                <a:solidFill>
                  <a:schemeClr val="bg1"/>
                </a:solidFill>
                <a:latin typeface="Georgia" panose="02040502050405020303" pitchFamily="18" charset="0"/>
              </a:rPr>
              <a:t> </a:t>
            </a:r>
            <a:r>
              <a:rPr lang="en-US" sz="2200" b="1" dirty="0" err="1">
                <a:solidFill>
                  <a:schemeClr val="bg1"/>
                </a:solidFill>
                <a:latin typeface="Georgia" panose="02040502050405020303" pitchFamily="18" charset="0"/>
              </a:rPr>
              <a:t>della</a:t>
            </a:r>
            <a:r>
              <a:rPr lang="en-US" sz="2200" b="1" dirty="0">
                <a:solidFill>
                  <a:schemeClr val="bg1"/>
                </a:solidFill>
                <a:latin typeface="Georgia" panose="02040502050405020303" pitchFamily="18" charset="0"/>
              </a:rPr>
              <a:t> false </a:t>
            </a:r>
            <a:r>
              <a:rPr lang="en-US" sz="2200" b="1" dirty="0" err="1">
                <a:solidFill>
                  <a:schemeClr val="bg1"/>
                </a:solidFill>
                <a:latin typeface="Georgia" panose="02040502050405020303" pitchFamily="18" charset="0"/>
              </a:rPr>
              <a:t>lotterie</a:t>
            </a:r>
            <a:r>
              <a:rPr lang="en-US" sz="2200" b="1" dirty="0">
                <a:solidFill>
                  <a:schemeClr val="bg1"/>
                </a:solidFill>
                <a:latin typeface="Georgia" panose="02040502050405020303" pitchFamily="18" charset="0"/>
              </a:rPr>
              <a:t> e falsa </a:t>
            </a:r>
            <a:r>
              <a:rPr lang="en-US" sz="2200" b="1" dirty="0" err="1">
                <a:solidFill>
                  <a:schemeClr val="bg1"/>
                </a:solidFill>
                <a:latin typeface="Georgia" panose="02040502050405020303" pitchFamily="18" charset="0"/>
              </a:rPr>
              <a:t>beneficenza</a:t>
            </a:r>
            <a:r>
              <a:rPr lang="en-US" sz="2200" b="1" dirty="0">
                <a:solidFill>
                  <a:schemeClr val="bg1"/>
                </a:solidFill>
                <a:latin typeface="Georgia" panose="02040502050405020303" pitchFamily="18" charset="0"/>
              </a:rPr>
              <a:t> -&gt; LOTTERY SCAM</a:t>
            </a:r>
          </a:p>
          <a:p>
            <a:pPr>
              <a:lnSpc>
                <a:spcPct val="90000"/>
              </a:lnSpc>
              <a:spcAft>
                <a:spcPts val="600"/>
              </a:spcAft>
            </a:pPr>
            <a:endParaRPr lang="en-US" sz="2200" dirty="0">
              <a:solidFill>
                <a:schemeClr val="bg1"/>
              </a:solidFill>
              <a:latin typeface="+mj-lt"/>
            </a:endParaRPr>
          </a:p>
          <a:p>
            <a:pPr algn="ctr"/>
            <a:endParaRPr lang="it-IT" sz="2800" dirty="0">
              <a:solidFill>
                <a:schemeClr val="bg1"/>
              </a:solidFill>
              <a:latin typeface="+mj-lt"/>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9258230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2710486" y="3308210"/>
            <a:ext cx="5369975" cy="1708160"/>
          </a:xfrm>
          <a:prstGeom prst="rect">
            <a:avLst/>
          </a:prstGeom>
          <a:noFill/>
        </p:spPr>
        <p:txBody>
          <a:bodyPr wrap="square" rtlCol="0">
            <a:spAutoFit/>
          </a:bodyPr>
          <a:lstStyle/>
          <a:p>
            <a:pPr>
              <a:lnSpc>
                <a:spcPct val="90000"/>
              </a:lnSpc>
              <a:spcAft>
                <a:spcPts val="600"/>
              </a:spcAft>
            </a:pPr>
            <a:r>
              <a:rPr lang="en-US" sz="2000" dirty="0" err="1">
                <a:solidFill>
                  <a:schemeClr val="bg1"/>
                </a:solidFill>
                <a:latin typeface="Georgia" panose="02040502050405020303" pitchFamily="18" charset="0"/>
              </a:rPr>
              <a:t>Invece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qualora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rimanesse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vittima</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truffa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tramite</a:t>
            </a:r>
            <a:r>
              <a:rPr lang="en-US" sz="2000" dirty="0">
                <a:solidFill>
                  <a:schemeClr val="bg1"/>
                </a:solidFill>
                <a:latin typeface="Georgia" panose="02040502050405020303" pitchFamily="18" charset="0"/>
              </a:rPr>
              <a:t> Marketplace, </a:t>
            </a:r>
            <a:r>
              <a:rPr lang="en-US" sz="2000" dirty="0" err="1">
                <a:solidFill>
                  <a:schemeClr val="bg1"/>
                </a:solidFill>
                <a:latin typeface="Georgia" panose="02040502050405020303" pitchFamily="18" charset="0"/>
              </a:rPr>
              <a:t>occorre</a:t>
            </a:r>
            <a:r>
              <a:rPr lang="en-US" sz="2000" dirty="0">
                <a:solidFill>
                  <a:schemeClr val="bg1"/>
                </a:solidFill>
                <a:latin typeface="Georgia" panose="02040502050405020303" pitchFamily="18" charset="0"/>
              </a:rPr>
              <a:t>:</a:t>
            </a:r>
          </a:p>
          <a:p>
            <a:pPr indent="-228600">
              <a:lnSpc>
                <a:spcPct val="90000"/>
              </a:lnSpc>
              <a:spcAft>
                <a:spcPts val="600"/>
              </a:spcAft>
              <a:buFont typeface="Arial" panose="020B0604020202020204" pitchFamily="34" charset="0"/>
              <a:buChar char="•"/>
            </a:pPr>
            <a:r>
              <a:rPr lang="en-US" sz="2000" dirty="0" err="1">
                <a:solidFill>
                  <a:schemeClr val="bg1"/>
                </a:solidFill>
                <a:latin typeface="Georgia" panose="02040502050405020303" pitchFamily="18" charset="0"/>
              </a:rPr>
              <a:t>segnalare</a:t>
            </a:r>
            <a:r>
              <a:rPr lang="en-US" sz="2000" b="1" dirty="0">
                <a:solidFill>
                  <a:schemeClr val="bg1"/>
                </a:solidFill>
                <a:latin typeface="Georgia" panose="02040502050405020303" pitchFamily="18" charset="0"/>
              </a:rPr>
              <a:t> </a:t>
            </a:r>
            <a:r>
              <a:rPr lang="en-US" sz="2000" b="1" dirty="0" err="1">
                <a:solidFill>
                  <a:schemeClr val="bg1"/>
                </a:solidFill>
                <a:latin typeface="Georgia" panose="02040502050405020303" pitchFamily="18" charset="0"/>
              </a:rPr>
              <a:t>l’articolo</a:t>
            </a:r>
            <a:r>
              <a:rPr lang="en-US" sz="2000" b="1" dirty="0">
                <a:solidFill>
                  <a:schemeClr val="bg1"/>
                </a:solidFill>
                <a:latin typeface="Georgia" panose="02040502050405020303" pitchFamily="18" charset="0"/>
              </a:rPr>
              <a:t> a Facebook</a:t>
            </a:r>
            <a:r>
              <a:rPr lang="en-US" sz="2000" dirty="0">
                <a:solidFill>
                  <a:schemeClr val="bg1"/>
                </a:solidFill>
                <a:latin typeface="Georgia" panose="02040502050405020303" pitchFamily="18" charset="0"/>
              </a:rPr>
              <a:t>;</a:t>
            </a:r>
          </a:p>
          <a:p>
            <a:pPr indent="-228600">
              <a:lnSpc>
                <a:spcPct val="90000"/>
              </a:lnSpc>
              <a:spcAft>
                <a:spcPts val="600"/>
              </a:spcAft>
              <a:buFont typeface="Arial" panose="020B0604020202020204" pitchFamily="34" charset="0"/>
              <a:buChar char="•"/>
            </a:pPr>
            <a:r>
              <a:rPr lang="en-US" sz="2000" dirty="0" err="1">
                <a:solidFill>
                  <a:schemeClr val="bg1"/>
                </a:solidFill>
                <a:latin typeface="Georgia" panose="02040502050405020303" pitchFamily="18" charset="0"/>
              </a:rPr>
              <a:t>segnalare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b="1" dirty="0">
                <a:solidFill>
                  <a:schemeClr val="bg1"/>
                </a:solidFill>
                <a:latin typeface="Georgia" panose="02040502050405020303" pitchFamily="18" charset="0"/>
              </a:rPr>
              <a:t> </a:t>
            </a:r>
            <a:r>
              <a:rPr lang="en-US" sz="2000" b="1" dirty="0" err="1">
                <a:solidFill>
                  <a:schemeClr val="bg1"/>
                </a:solidFill>
                <a:latin typeface="Georgia" panose="02040502050405020303" pitchFamily="18" charset="0"/>
              </a:rPr>
              <a:t>truffatore</a:t>
            </a:r>
            <a:r>
              <a:rPr lang="en-US" sz="2000" b="1" dirty="0">
                <a:solidFill>
                  <a:schemeClr val="bg1"/>
                </a:solidFill>
                <a:latin typeface="Georgia" panose="02040502050405020303" pitchFamily="18" charset="0"/>
              </a:rPr>
              <a:t> a Facebook</a:t>
            </a:r>
            <a:r>
              <a:rPr lang="en-US" sz="2000" dirty="0">
                <a:solidFill>
                  <a:schemeClr val="bg1"/>
                </a:solidFill>
                <a:latin typeface="Georgia" panose="02040502050405020303" pitchFamily="18" charset="0"/>
              </a:rPr>
              <a:t>;</a:t>
            </a:r>
          </a:p>
          <a:p>
            <a:pPr indent="-228600">
              <a:lnSpc>
                <a:spcPct val="90000"/>
              </a:lnSpc>
              <a:spcAft>
                <a:spcPts val="600"/>
              </a:spcAft>
              <a:buFont typeface="Arial" panose="020B0604020202020204" pitchFamily="34" charset="0"/>
              <a:buChar char="•"/>
            </a:pPr>
            <a:r>
              <a:rPr lang="en-US" sz="2000" dirty="0" err="1">
                <a:solidFill>
                  <a:schemeClr val="bg1"/>
                </a:solidFill>
                <a:latin typeface="Georgia" panose="02040502050405020303" pitchFamily="18" charset="0"/>
              </a:rPr>
              <a:t>segnalare</a:t>
            </a:r>
            <a:r>
              <a:rPr lang="en-US" sz="2000" dirty="0">
                <a:solidFill>
                  <a:schemeClr val="bg1"/>
                </a:solidFill>
                <a:latin typeface="Georgia" panose="02040502050405020303" pitchFamily="18" charset="0"/>
              </a:rPr>
              <a:t> la </a:t>
            </a:r>
            <a:r>
              <a:rPr lang="en-US" sz="2000" b="1" dirty="0" err="1">
                <a:solidFill>
                  <a:schemeClr val="bg1"/>
                </a:solidFill>
                <a:latin typeface="Georgia" panose="02040502050405020303" pitchFamily="18" charset="0"/>
              </a:rPr>
              <a:t>truffa</a:t>
            </a:r>
            <a:r>
              <a:rPr lang="en-US" sz="2000" b="1" dirty="0">
                <a:solidFill>
                  <a:schemeClr val="bg1"/>
                </a:solidFill>
                <a:latin typeface="Georgia" panose="02040502050405020303" pitchFamily="18" charset="0"/>
              </a:rPr>
              <a:t> </a:t>
            </a:r>
            <a:r>
              <a:rPr lang="en-US" sz="2000" b="1" dirty="0" err="1">
                <a:solidFill>
                  <a:schemeClr val="bg1"/>
                </a:solidFill>
                <a:latin typeface="Georgia" panose="02040502050405020303" pitchFamily="18" charset="0"/>
              </a:rPr>
              <a:t>alla</a:t>
            </a:r>
            <a:r>
              <a:rPr lang="en-US" sz="2000" b="1" dirty="0">
                <a:solidFill>
                  <a:schemeClr val="bg1"/>
                </a:solidFill>
                <a:latin typeface="Georgia" panose="02040502050405020303" pitchFamily="18" charset="0"/>
              </a:rPr>
              <a:t> </a:t>
            </a:r>
            <a:r>
              <a:rPr lang="en-US" sz="2000" b="1" dirty="0" err="1">
                <a:solidFill>
                  <a:schemeClr val="bg1"/>
                </a:solidFill>
                <a:latin typeface="Georgia" panose="02040502050405020303" pitchFamily="18" charset="0"/>
              </a:rPr>
              <a:t>polizia</a:t>
            </a:r>
            <a:r>
              <a:rPr lang="en-US" sz="2000" b="1" dirty="0">
                <a:solidFill>
                  <a:schemeClr val="bg1"/>
                </a:solidFill>
                <a:latin typeface="Georgia" panose="02040502050405020303" pitchFamily="18" charset="0"/>
              </a:rPr>
              <a:t> </a:t>
            </a:r>
            <a:r>
              <a:rPr lang="en-US" sz="2000" b="1" dirty="0" err="1">
                <a:solidFill>
                  <a:schemeClr val="bg1"/>
                </a:solidFill>
                <a:latin typeface="Georgia" panose="02040502050405020303" pitchFamily="18" charset="0"/>
              </a:rPr>
              <a:t>postale</a:t>
            </a:r>
            <a:r>
              <a:rPr lang="en-US" sz="2000" dirty="0">
                <a:solidFill>
                  <a:schemeClr val="bg1"/>
                </a:solidFill>
                <a:latin typeface="Georgia" panose="02040502050405020303" pitchFamily="18" charset="0"/>
              </a:rPr>
              <a:t>.</a:t>
            </a: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pic>
        <p:nvPicPr>
          <p:cNvPr id="11" name="Picture 4" descr="Truffa online ai danni di Nestlé: la Polizia Postale lancia l'allarme -  Sardegna Reporter">
            <a:extLst>
              <a:ext uri="{FF2B5EF4-FFF2-40B4-BE49-F238E27FC236}">
                <a16:creationId xmlns:a16="http://schemas.microsoft.com/office/drawing/2014/main" id="{8E5A1392-A1ED-4715-98AE-3A7D135B148C}"/>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l="29906" r="-2" b="-2"/>
          <a:stretch/>
        </p:blipFill>
        <p:spPr bwMode="auto">
          <a:xfrm rot="21600000">
            <a:off x="1187136" y="365760"/>
            <a:ext cx="3462101" cy="248194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2" name="Picture 2" descr="Unicredit, BNL e SanPaolo: le truffe si aggiornano, conti correnti a rischio">
            <a:extLst>
              <a:ext uri="{FF2B5EF4-FFF2-40B4-BE49-F238E27FC236}">
                <a16:creationId xmlns:a16="http://schemas.microsoft.com/office/drawing/2014/main" id="{E7DE9472-D1E1-40F6-828A-8E7A07CD109C}"/>
              </a:ext>
            </a:extLst>
          </p:cNvPr>
          <p:cNvPicPr>
            <a:picLocks noChangeAspect="1" noChangeArrowheads="1"/>
          </p:cNvPicPr>
          <p:nvPr/>
        </p:nvPicPr>
        <p:blipFill rotWithShape="1">
          <a:blip r:embed="rId7">
            <a:alphaModFix/>
            <a:extLst>
              <a:ext uri="{28A0092B-C50C-407E-A947-70E740481C1C}">
                <a14:useLocalDpi xmlns:a14="http://schemas.microsoft.com/office/drawing/2010/main" val="0"/>
              </a:ext>
            </a:extLst>
          </a:blip>
          <a:srcRect l="4010" r="2" b="2"/>
          <a:stretch/>
        </p:blipFill>
        <p:spPr bwMode="auto">
          <a:xfrm>
            <a:off x="5649406" y="365759"/>
            <a:ext cx="3462102" cy="248194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3243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0"/>
          </p:nvPr>
        </p:nvSpPr>
        <p:spPr/>
      </p:sp>
      <p:sp>
        <p:nvSpPr>
          <p:cNvPr id="3" name="Titolo 2"/>
          <p:cNvSpPr>
            <a:spLocks noGrp="1"/>
          </p:cNvSpPr>
          <p:nvPr>
            <p:ph type="ctrTitle"/>
          </p:nvPr>
        </p:nvSpPr>
        <p:spPr>
          <a:xfrm>
            <a:off x="624000" y="2101755"/>
            <a:ext cx="5472000" cy="4211707"/>
          </a:xfrm>
        </p:spPr>
        <p:txBody>
          <a:bodyPr/>
          <a:lstStyle/>
          <a:p>
            <a:pPr>
              <a:spcAft>
                <a:spcPts val="600"/>
              </a:spcAft>
            </a:pPr>
            <a:r>
              <a:rPr lang="it-IT" sz="4000" b="1" dirty="0">
                <a:solidFill>
                  <a:schemeClr val="accent3"/>
                </a:solidFill>
              </a:rPr>
              <a:t>GRUPPI FACEBOOK SORTI A TUTELA DEI CONSUMATORI</a:t>
            </a:r>
            <a:br>
              <a:rPr lang="it-IT" sz="4000" b="1" dirty="0">
                <a:solidFill>
                  <a:schemeClr val="accent3"/>
                </a:solidFill>
              </a:rPr>
            </a:br>
            <a:br>
              <a:rPr lang="it-IT" sz="4000" b="1" u="sng" dirty="0">
                <a:solidFill>
                  <a:srgbClr val="FF0000"/>
                </a:solidFill>
              </a:rPr>
            </a:br>
            <a:br>
              <a:rPr lang="en-US" sz="4400" u="sng" cap="all" dirty="0">
                <a:solidFill>
                  <a:srgbClr val="FF0000"/>
                </a:solidFill>
              </a:rPr>
            </a:br>
            <a:endParaRPr lang="it-IT" dirty="0"/>
          </a:p>
        </p:txBody>
      </p:sp>
      <p:sp>
        <p:nvSpPr>
          <p:cNvPr id="5" name="CasellaDiTesto 4"/>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pic>
        <p:nvPicPr>
          <p:cNvPr id="6" name="Immagine 5">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103043" y="5257797"/>
            <a:ext cx="1619250" cy="1733919"/>
          </a:xfrm>
          <a:prstGeom prst="rect">
            <a:avLst/>
          </a:prstGeom>
        </p:spPr>
      </p:pic>
      <p:sp>
        <p:nvSpPr>
          <p:cNvPr id="7" name="CasellaDiTesto 6"/>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spTree>
    <p:extLst>
      <p:ext uri="{BB962C8B-B14F-4D97-AF65-F5344CB8AC3E}">
        <p14:creationId xmlns:p14="http://schemas.microsoft.com/office/powerpoint/2010/main" val="382871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5438783" y="205187"/>
            <a:ext cx="4480560" cy="5509200"/>
          </a:xfrm>
          <a:prstGeom prst="rect">
            <a:avLst/>
          </a:prstGeom>
          <a:noFill/>
        </p:spPr>
        <p:txBody>
          <a:bodyPr wrap="square" rtlCol="0">
            <a:spAutoFit/>
          </a:bodyPr>
          <a:lstStyle/>
          <a:p>
            <a:endParaRPr lang="it-IT" sz="2400" b="1" dirty="0">
              <a:solidFill>
                <a:schemeClr val="accent3"/>
              </a:solidFill>
              <a:latin typeface="+mj-lt"/>
            </a:endParaRPr>
          </a:p>
          <a:p>
            <a:pPr algn="just"/>
            <a:r>
              <a:rPr lang="it-IT" dirty="0">
                <a:solidFill>
                  <a:schemeClr val="bg1"/>
                </a:solidFill>
                <a:latin typeface="Georgia" panose="02040502050405020303" pitchFamily="18" charset="0"/>
              </a:rPr>
              <a:t>Da oramai parecchio tempo, i consumatori si sono riuniti in vari gruppi </a:t>
            </a:r>
            <a:r>
              <a:rPr lang="it-IT" dirty="0" err="1">
                <a:solidFill>
                  <a:schemeClr val="bg1"/>
                </a:solidFill>
                <a:latin typeface="Georgia" panose="02040502050405020303" pitchFamily="18" charset="0"/>
              </a:rPr>
              <a:t>facebook</a:t>
            </a:r>
            <a:r>
              <a:rPr lang="it-IT" dirty="0">
                <a:solidFill>
                  <a:schemeClr val="bg1"/>
                </a:solidFill>
                <a:latin typeface="Georgia" panose="02040502050405020303" pitchFamily="18" charset="0"/>
              </a:rPr>
              <a:t> con lo scopo di limitare ed arginare le truffe che corrono sul web, soprattutto, sul fronte della privacy, della sicurezza e del commercio elettronico, con un numero di denunce in continuo aumento.</a:t>
            </a:r>
          </a:p>
          <a:p>
            <a:pPr algn="just"/>
            <a:endParaRPr lang="it-IT" dirty="0">
              <a:solidFill>
                <a:schemeClr val="bg1"/>
              </a:solidFill>
              <a:latin typeface="Georgia" panose="02040502050405020303" pitchFamily="18" charset="0"/>
            </a:endParaRPr>
          </a:p>
          <a:p>
            <a:pPr algn="just"/>
            <a:r>
              <a:rPr lang="it-IT" dirty="0">
                <a:solidFill>
                  <a:schemeClr val="bg1"/>
                </a:solidFill>
                <a:latin typeface="Georgia" panose="02040502050405020303" pitchFamily="18" charset="0"/>
              </a:rPr>
              <a:t>E’ fondamentale informare il pubblico, in modo da creare un certa "cultura della sicurezza", la più valida difesa contro le frodi telematiche. Non bisogna scoraggiare le persone dall'usare internet come mezzo di transazione o per l'online banking, ma educarla a proteggersi.</a:t>
            </a:r>
          </a:p>
          <a:p>
            <a:endParaRPr lang="it-IT" sz="2400" b="1" dirty="0">
              <a:solidFill>
                <a:schemeClr val="accent3"/>
              </a:solidFill>
              <a:latin typeface="+mj-lt"/>
            </a:endParaRPr>
          </a:p>
          <a:p>
            <a:pPr algn="just"/>
            <a:endParaRPr lang="it-IT" sz="1600" dirty="0">
              <a:solidFill>
                <a:schemeClr val="bg1"/>
              </a:solidFill>
              <a:latin typeface="Georgia" panose="02040502050405020303" pitchFamily="18" charset="0"/>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pic>
        <p:nvPicPr>
          <p:cNvPr id="11" name="Immagine 10">
            <a:extLst>
              <a:ext uri="{FF2B5EF4-FFF2-40B4-BE49-F238E27FC236}">
                <a16:creationId xmlns:a16="http://schemas.microsoft.com/office/drawing/2014/main" id="{D09481C2-9BC5-4FD7-8445-AA189D761FA6}"/>
              </a:ext>
            </a:extLst>
          </p:cNvPr>
          <p:cNvPicPr>
            <a:picLocks noChangeAspect="1"/>
          </p:cNvPicPr>
          <p:nvPr/>
        </p:nvPicPr>
        <p:blipFill rotWithShape="1">
          <a:blip r:embed="rId6"/>
          <a:srcRect l="24167" t="21149" r="24405" b="36078"/>
          <a:stretch/>
        </p:blipFill>
        <p:spPr>
          <a:xfrm>
            <a:off x="1343890" y="2093053"/>
            <a:ext cx="3473805" cy="1624325"/>
          </a:xfrm>
          <a:prstGeom prst="rect">
            <a:avLst/>
          </a:prstGeom>
        </p:spPr>
      </p:pic>
      <p:pic>
        <p:nvPicPr>
          <p:cNvPr id="12" name="Immagine 11">
            <a:extLst>
              <a:ext uri="{FF2B5EF4-FFF2-40B4-BE49-F238E27FC236}">
                <a16:creationId xmlns:a16="http://schemas.microsoft.com/office/drawing/2014/main" id="{75D03C91-1E5C-47FD-B75E-7559F66E09CB}"/>
              </a:ext>
            </a:extLst>
          </p:cNvPr>
          <p:cNvPicPr>
            <a:picLocks noChangeAspect="1"/>
          </p:cNvPicPr>
          <p:nvPr/>
        </p:nvPicPr>
        <p:blipFill rotWithShape="1">
          <a:blip r:embed="rId7"/>
          <a:srcRect l="23095" t="17444" r="25477" b="37337"/>
          <a:stretch/>
        </p:blipFill>
        <p:spPr>
          <a:xfrm>
            <a:off x="1343890" y="239817"/>
            <a:ext cx="3473805" cy="1717233"/>
          </a:xfrm>
          <a:prstGeom prst="rect">
            <a:avLst/>
          </a:prstGeom>
        </p:spPr>
      </p:pic>
      <p:pic>
        <p:nvPicPr>
          <p:cNvPr id="13" name="Immagine 12">
            <a:extLst>
              <a:ext uri="{FF2B5EF4-FFF2-40B4-BE49-F238E27FC236}">
                <a16:creationId xmlns:a16="http://schemas.microsoft.com/office/drawing/2014/main" id="{E09BAD92-070A-4D96-8FF0-F3AA551A4D5C}"/>
              </a:ext>
            </a:extLst>
          </p:cNvPr>
          <p:cNvPicPr>
            <a:picLocks noChangeAspect="1"/>
          </p:cNvPicPr>
          <p:nvPr/>
        </p:nvPicPr>
        <p:blipFill rotWithShape="1">
          <a:blip r:embed="rId8"/>
          <a:srcRect l="23214" t="18069" r="25357" b="36713"/>
          <a:stretch/>
        </p:blipFill>
        <p:spPr>
          <a:xfrm>
            <a:off x="1349711" y="3863871"/>
            <a:ext cx="3473805" cy="1717233"/>
          </a:xfrm>
          <a:prstGeom prst="rect">
            <a:avLst/>
          </a:prstGeom>
        </p:spPr>
      </p:pic>
    </p:spTree>
    <p:extLst>
      <p:ext uri="{BB962C8B-B14F-4D97-AF65-F5344CB8AC3E}">
        <p14:creationId xmlns:p14="http://schemas.microsoft.com/office/powerpoint/2010/main" val="36835077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0"/>
          </p:nvPr>
        </p:nvSpPr>
        <p:spPr/>
      </p:sp>
      <p:sp>
        <p:nvSpPr>
          <p:cNvPr id="3" name="Titolo 2"/>
          <p:cNvSpPr>
            <a:spLocks noGrp="1"/>
          </p:cNvSpPr>
          <p:nvPr>
            <p:ph type="ctrTitle"/>
          </p:nvPr>
        </p:nvSpPr>
        <p:spPr>
          <a:xfrm>
            <a:off x="706582" y="2677432"/>
            <a:ext cx="5472000" cy="4211707"/>
          </a:xfrm>
        </p:spPr>
        <p:txBody>
          <a:bodyPr/>
          <a:lstStyle/>
          <a:p>
            <a:pPr>
              <a:spcAft>
                <a:spcPts val="600"/>
              </a:spcAft>
            </a:pPr>
            <a:r>
              <a:rPr lang="it-IT" sz="4000" dirty="0">
                <a:solidFill>
                  <a:schemeClr val="accent3"/>
                </a:solidFill>
                <a:ea typeface="Calibri" panose="020F0502020204030204" pitchFamily="34" charset="0"/>
                <a:cs typeface="Times New Roman" panose="02020603050405020304" pitchFamily="18" charset="0"/>
              </a:rPr>
              <a:t>CONSIGLI UTILI PER NON CADERE NELLA TRUFFA</a:t>
            </a:r>
            <a:br>
              <a:rPr lang="it-IT" sz="4000" dirty="0">
                <a:latin typeface="Calibri" panose="020F0502020204030204" pitchFamily="34" charset="0"/>
                <a:ea typeface="Calibri" panose="020F0502020204030204" pitchFamily="34" charset="0"/>
                <a:cs typeface="Times New Roman" panose="02020603050405020304" pitchFamily="18" charset="0"/>
              </a:rPr>
            </a:br>
            <a:br>
              <a:rPr lang="it-IT" sz="4000" b="1" dirty="0">
                <a:solidFill>
                  <a:schemeClr val="accent3"/>
                </a:solidFill>
              </a:rPr>
            </a:br>
            <a:br>
              <a:rPr lang="it-IT" sz="4000" b="1" u="sng" dirty="0">
                <a:solidFill>
                  <a:srgbClr val="FF0000"/>
                </a:solidFill>
              </a:rPr>
            </a:br>
            <a:br>
              <a:rPr lang="en-US" sz="4400" u="sng" cap="all" dirty="0">
                <a:solidFill>
                  <a:srgbClr val="FF0000"/>
                </a:solidFill>
              </a:rPr>
            </a:br>
            <a:endParaRPr lang="it-IT" dirty="0"/>
          </a:p>
        </p:txBody>
      </p:sp>
      <p:sp>
        <p:nvSpPr>
          <p:cNvPr id="5" name="CasellaDiTesto 4"/>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pic>
        <p:nvPicPr>
          <p:cNvPr id="6" name="Immagine 5">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103043" y="5257797"/>
            <a:ext cx="1619250" cy="1733919"/>
          </a:xfrm>
          <a:prstGeom prst="rect">
            <a:avLst/>
          </a:prstGeom>
        </p:spPr>
      </p:pic>
      <p:sp>
        <p:nvSpPr>
          <p:cNvPr id="7" name="CasellaDiTesto 6"/>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spTree>
    <p:extLst>
      <p:ext uri="{BB962C8B-B14F-4D97-AF65-F5344CB8AC3E}">
        <p14:creationId xmlns:p14="http://schemas.microsoft.com/office/powerpoint/2010/main" val="9623096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pic>
        <p:nvPicPr>
          <p:cNvPr id="14" name="Immagine 13">
            <a:extLst>
              <a:ext uri="{FF2B5EF4-FFF2-40B4-BE49-F238E27FC236}">
                <a16:creationId xmlns:a16="http://schemas.microsoft.com/office/drawing/2014/main" id="{E23691BC-FA2B-4DC8-B0ED-6DD732BBFEF3}"/>
              </a:ext>
            </a:extLst>
          </p:cNvPr>
          <p:cNvPicPr>
            <a:picLocks noChangeAspect="1"/>
          </p:cNvPicPr>
          <p:nvPr/>
        </p:nvPicPr>
        <p:blipFill rotWithShape="1">
          <a:blip r:embed="rId6"/>
          <a:srcRect l="9732" t="14755" r="10644" b="11210"/>
          <a:stretch/>
        </p:blipFill>
        <p:spPr>
          <a:xfrm>
            <a:off x="679271" y="376469"/>
            <a:ext cx="9432408" cy="4964626"/>
          </a:xfrm>
          <a:prstGeom prst="rect">
            <a:avLst/>
          </a:prstGeom>
        </p:spPr>
      </p:pic>
    </p:spTree>
    <p:extLst>
      <p:ext uri="{BB962C8B-B14F-4D97-AF65-F5344CB8AC3E}">
        <p14:creationId xmlns:p14="http://schemas.microsoft.com/office/powerpoint/2010/main" val="1784330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rtl="0"/>
            <a:r>
              <a:rPr lang="it-IT" noProof="0" dirty="0"/>
              <a:t> </a:t>
            </a:r>
          </a:p>
        </p:txBody>
      </p:sp>
      <p:sp>
        <p:nvSpPr>
          <p:cNvPr id="3" name="Titolo 2"/>
          <p:cNvSpPr>
            <a:spLocks noGrp="1"/>
          </p:cNvSpPr>
          <p:nvPr>
            <p:ph type="title"/>
          </p:nvPr>
        </p:nvSpPr>
        <p:spPr>
          <a:xfrm>
            <a:off x="566833" y="1804372"/>
            <a:ext cx="4666633" cy="2416627"/>
          </a:xfrm>
        </p:spPr>
        <p:txBody>
          <a:bodyPr/>
          <a:lstStyle/>
          <a:p>
            <a:r>
              <a:rPr lang="en-US" dirty="0">
                <a:solidFill>
                  <a:schemeClr val="tx1"/>
                </a:solidFill>
              </a:rPr>
              <a:t>IL SIGILLO NETCOMM PER LA SICUREZZA DEGLI ACQUISTI ONLINE</a:t>
            </a:r>
            <a:endParaRPr lang="it-IT" dirty="0">
              <a:solidFill>
                <a:schemeClr val="tx1"/>
              </a:solidFill>
            </a:endParaRPr>
          </a:p>
        </p:txBody>
      </p:sp>
      <p:sp>
        <p:nvSpPr>
          <p:cNvPr id="6" name="CasellaDiTesto 5"/>
          <p:cNvSpPr txBox="1"/>
          <p:nvPr/>
        </p:nvSpPr>
        <p:spPr>
          <a:xfrm>
            <a:off x="5514052" y="474001"/>
            <a:ext cx="6059640" cy="5681555"/>
          </a:xfrm>
          <a:prstGeom prst="rect">
            <a:avLst/>
          </a:prstGeom>
          <a:noFill/>
        </p:spPr>
        <p:txBody>
          <a:bodyPr wrap="square" rtlCol="0">
            <a:spAutoFit/>
          </a:bodyPr>
          <a:lstStyle/>
          <a:p>
            <a:pPr marL="285750" indent="-285750" algn="just">
              <a:lnSpc>
                <a:spcPct val="90000"/>
              </a:lnSpc>
              <a:spcAft>
                <a:spcPts val="600"/>
              </a:spcAft>
              <a:buFont typeface="Arial" panose="020B0604020202020204" pitchFamily="34" charset="0"/>
              <a:buChar char="•"/>
            </a:pPr>
            <a:r>
              <a:rPr lang="en-US" sz="1600" dirty="0" err="1">
                <a:solidFill>
                  <a:schemeClr val="bg1"/>
                </a:solidFill>
                <a:latin typeface="Georgia" panose="02040502050405020303" pitchFamily="18" charset="0"/>
              </a:rPr>
              <a:t>Qual</a:t>
            </a:r>
            <a:r>
              <a:rPr lang="en-US" sz="1600" dirty="0">
                <a:solidFill>
                  <a:schemeClr val="bg1"/>
                </a:solidFill>
                <a:latin typeface="Georgia" panose="02040502050405020303" pitchFamily="18" charset="0"/>
              </a:rPr>
              <a:t> è </a:t>
            </a:r>
            <a:r>
              <a:rPr lang="en-US" sz="1600" dirty="0" err="1">
                <a:solidFill>
                  <a:schemeClr val="bg1"/>
                </a:solidFill>
                <a:latin typeface="Georgia" panose="02040502050405020303" pitchFamily="18" charset="0"/>
              </a:rPr>
              <a:t>il</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valore</a:t>
            </a:r>
            <a:r>
              <a:rPr lang="en-US" sz="1600" dirty="0">
                <a:solidFill>
                  <a:schemeClr val="bg1"/>
                </a:solidFill>
                <a:latin typeface="Georgia" panose="02040502050405020303" pitchFamily="18" charset="0"/>
              </a:rPr>
              <a:t> del </a:t>
            </a:r>
            <a:r>
              <a:rPr lang="en-US" sz="1600" dirty="0" err="1">
                <a:solidFill>
                  <a:schemeClr val="bg1"/>
                </a:solidFill>
                <a:latin typeface="Georgia" panose="02040502050405020303" pitchFamily="18" charset="0"/>
              </a:rPr>
              <a:t>sigillo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Perché</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può</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aiutare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Consumatori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nei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loro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acquisti</a:t>
            </a:r>
            <a:r>
              <a:rPr lang="en-US" sz="1600" dirty="0">
                <a:solidFill>
                  <a:schemeClr val="bg1"/>
                </a:solidFill>
                <a:latin typeface="Georgia" panose="02040502050405020303" pitchFamily="18" charset="0"/>
              </a:rPr>
              <a:t> online? </a:t>
            </a:r>
          </a:p>
          <a:p>
            <a:pPr algn="just">
              <a:lnSpc>
                <a:spcPct val="90000"/>
              </a:lnSpc>
              <a:spcAft>
                <a:spcPts val="600"/>
              </a:spcAft>
            </a:pPr>
            <a:endParaRPr lang="en-US" sz="1600" dirty="0">
              <a:solidFill>
                <a:schemeClr val="bg1"/>
              </a:solidFill>
              <a:latin typeface="Georgia" panose="02040502050405020303" pitchFamily="18" charset="0"/>
            </a:endParaRPr>
          </a:p>
          <a:p>
            <a:pPr marL="285750" indent="-285750" algn="just">
              <a:lnSpc>
                <a:spcPct val="90000"/>
              </a:lnSpc>
              <a:spcAft>
                <a:spcPts val="600"/>
              </a:spcAft>
              <a:buFont typeface="Arial" panose="020B0604020202020204" pitchFamily="34" charset="0"/>
              <a:buChar char="•"/>
            </a:pPr>
            <a:r>
              <a:rPr lang="en-US" sz="1600" dirty="0" err="1">
                <a:solidFill>
                  <a:schemeClr val="bg1"/>
                </a:solidFill>
                <a:latin typeface="Georgia" panose="02040502050405020303" pitchFamily="18" charset="0"/>
              </a:rPr>
              <a:t>Netcomm</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Consorzio</a:t>
            </a:r>
            <a:r>
              <a:rPr lang="en-US" sz="1600" dirty="0">
                <a:solidFill>
                  <a:schemeClr val="bg1"/>
                </a:solidFill>
                <a:latin typeface="Georgia" panose="02040502050405020303" pitchFamily="18" charset="0"/>
              </a:rPr>
              <a:t> del </a:t>
            </a:r>
            <a:r>
              <a:rPr lang="en-US" sz="1600" dirty="0" err="1">
                <a:solidFill>
                  <a:schemeClr val="bg1"/>
                </a:solidFill>
                <a:latin typeface="Georgia" panose="02040502050405020303" pitchFamily="18" charset="0"/>
              </a:rPr>
              <a:t>Commercio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Digitale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Italiano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riunisce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oltre</a:t>
            </a:r>
            <a:r>
              <a:rPr lang="en-US" sz="1600" dirty="0">
                <a:solidFill>
                  <a:schemeClr val="bg1"/>
                </a:solidFill>
                <a:latin typeface="Georgia" panose="02040502050405020303" pitchFamily="18" charset="0"/>
              </a:rPr>
              <a:t> 400 </a:t>
            </a:r>
            <a:r>
              <a:rPr lang="en-US" sz="1600" dirty="0" err="1">
                <a:solidFill>
                  <a:schemeClr val="bg1"/>
                </a:solidFill>
                <a:latin typeface="Georgia" panose="02040502050405020303" pitchFamily="18" charset="0"/>
              </a:rPr>
              <a:t>aziende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nella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promozione</a:t>
            </a:r>
            <a:r>
              <a:rPr lang="en-US" sz="1600" dirty="0">
                <a:solidFill>
                  <a:schemeClr val="bg1"/>
                </a:solidFill>
                <a:latin typeface="Georgia" panose="02040502050405020303" pitchFamily="18" charset="0"/>
              </a:rPr>
              <a:t> e </a:t>
            </a:r>
            <a:r>
              <a:rPr lang="en-US" sz="1600" dirty="0" err="1">
                <a:solidFill>
                  <a:schemeClr val="bg1"/>
                </a:solidFill>
                <a:latin typeface="Georgia" panose="02040502050405020303" pitchFamily="18" charset="0"/>
              </a:rPr>
              <a:t>sviluppo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dell’e</a:t>
            </a:r>
            <a:r>
              <a:rPr lang="en-US" sz="1600" dirty="0">
                <a:solidFill>
                  <a:schemeClr val="bg1"/>
                </a:solidFill>
                <a:latin typeface="Georgia" panose="02040502050405020303" pitchFamily="18" charset="0"/>
              </a:rPr>
              <a:t>-commerce e </a:t>
            </a:r>
            <a:r>
              <a:rPr lang="en-US" sz="1600" dirty="0" err="1">
                <a:solidFill>
                  <a:schemeClr val="bg1"/>
                </a:solidFill>
                <a:latin typeface="Georgia" panose="02040502050405020303" pitchFamily="18" charset="0"/>
              </a:rPr>
              <a:t>dell’evoluzione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digitale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imprese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Netcomm</a:t>
            </a:r>
            <a:r>
              <a:rPr lang="en-US" sz="1600" dirty="0">
                <a:solidFill>
                  <a:schemeClr val="bg1"/>
                </a:solidFill>
                <a:latin typeface="Georgia" panose="02040502050405020303" pitchFamily="18" charset="0"/>
              </a:rPr>
              <a:t> ha </a:t>
            </a:r>
            <a:r>
              <a:rPr lang="en-US" sz="1600" dirty="0" err="1">
                <a:solidFill>
                  <a:schemeClr val="bg1"/>
                </a:solidFill>
                <a:latin typeface="Georgia" panose="02040502050405020303" pitchFamily="18" charset="0"/>
              </a:rPr>
              <a:t>ideato</a:t>
            </a:r>
            <a:r>
              <a:rPr lang="en-US" sz="1600" dirty="0">
                <a:solidFill>
                  <a:schemeClr val="bg1"/>
                </a:solidFill>
                <a:latin typeface="Georgia" panose="02040502050405020303" pitchFamily="18" charset="0"/>
              </a:rPr>
              <a:t> un </a:t>
            </a:r>
            <a:r>
              <a:rPr lang="en-US" sz="1600" dirty="0" err="1">
                <a:solidFill>
                  <a:schemeClr val="bg1"/>
                </a:solidFill>
                <a:latin typeface="Georgia" panose="02040502050405020303" pitchFamily="18" charset="0"/>
              </a:rPr>
              <a:t>omonimo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Sigillo</a:t>
            </a:r>
            <a:r>
              <a:rPr lang="en-US" sz="1600" dirty="0">
                <a:solidFill>
                  <a:schemeClr val="bg1"/>
                </a:solidFill>
                <a:latin typeface="Georgia" panose="02040502050405020303" pitchFamily="18" charset="0"/>
              </a:rPr>
              <a:t> al fine di </a:t>
            </a:r>
            <a:r>
              <a:rPr lang="en-US" sz="1600" dirty="0" err="1">
                <a:solidFill>
                  <a:schemeClr val="bg1"/>
                </a:solidFill>
                <a:latin typeface="Georgia" panose="02040502050405020303" pitchFamily="18" charset="0"/>
              </a:rPr>
              <a:t>incrementare</a:t>
            </a:r>
            <a:r>
              <a:rPr lang="en-US" sz="1600" dirty="0">
                <a:solidFill>
                  <a:schemeClr val="bg1"/>
                </a:solidFill>
                <a:latin typeface="Georgia" panose="02040502050405020303" pitchFamily="18" charset="0"/>
              </a:rPr>
              <a:t> la </a:t>
            </a:r>
            <a:r>
              <a:rPr lang="en-US" sz="1600" dirty="0" err="1">
                <a:solidFill>
                  <a:schemeClr val="bg1"/>
                </a:solidFill>
                <a:latin typeface="Georgia" panose="02040502050405020303" pitchFamily="18" charset="0"/>
              </a:rPr>
              <a:t>fiducia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nel</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commercio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elettronico</a:t>
            </a:r>
            <a:r>
              <a:rPr lang="en-US" sz="1600" dirty="0">
                <a:solidFill>
                  <a:schemeClr val="bg1"/>
                </a:solidFill>
                <a:latin typeface="Georgia" panose="02040502050405020303" pitchFamily="18" charset="0"/>
              </a:rPr>
              <a:t> da parte </a:t>
            </a:r>
            <a:r>
              <a:rPr lang="en-US" sz="1600" dirty="0" err="1">
                <a:solidFill>
                  <a:schemeClr val="bg1"/>
                </a:solidFill>
                <a:latin typeface="Georgia" panose="02040502050405020303" pitchFamily="18" charset="0"/>
              </a:rPr>
              <a:t>dei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consumatori</a:t>
            </a:r>
            <a:r>
              <a:rPr lang="en-US" sz="1600" dirty="0">
                <a:solidFill>
                  <a:schemeClr val="bg1"/>
                </a:solidFill>
                <a:latin typeface="Georgia" panose="02040502050405020303" pitchFamily="18" charset="0"/>
              </a:rPr>
              <a:t> e di </a:t>
            </a:r>
            <a:r>
              <a:rPr lang="en-US" sz="1600" dirty="0" err="1">
                <a:solidFill>
                  <a:schemeClr val="bg1"/>
                </a:solidFill>
                <a:latin typeface="Georgia" panose="02040502050405020303" pitchFamily="18" charset="0"/>
              </a:rPr>
              <a:t>stimolare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l’impegno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imprese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che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operano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nel</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digitale</a:t>
            </a:r>
            <a:r>
              <a:rPr lang="en-US" sz="1600" dirty="0">
                <a:solidFill>
                  <a:schemeClr val="bg1"/>
                </a:solidFill>
                <a:latin typeface="Georgia" panose="02040502050405020303" pitchFamily="18" charset="0"/>
              </a:rPr>
              <a:t> ad </a:t>
            </a:r>
            <a:r>
              <a:rPr lang="en-US" sz="1600" dirty="0" err="1">
                <a:solidFill>
                  <a:schemeClr val="bg1"/>
                </a:solidFill>
                <a:latin typeface="Georgia" panose="02040502050405020303" pitchFamily="18" charset="0"/>
              </a:rPr>
              <a:t>agire</a:t>
            </a:r>
            <a:r>
              <a:rPr lang="en-US" sz="1600" dirty="0">
                <a:solidFill>
                  <a:schemeClr val="bg1"/>
                </a:solidFill>
                <a:latin typeface="Georgia" panose="02040502050405020303" pitchFamily="18" charset="0"/>
              </a:rPr>
              <a:t> in </a:t>
            </a:r>
            <a:r>
              <a:rPr lang="en-US" sz="1600" dirty="0" err="1">
                <a:solidFill>
                  <a:schemeClr val="bg1"/>
                </a:solidFill>
                <a:latin typeface="Georgia" panose="02040502050405020303" pitchFamily="18" charset="0"/>
              </a:rPr>
              <a:t>maniera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conforme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alla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legge</a:t>
            </a:r>
            <a:r>
              <a:rPr lang="en-US" sz="1600" dirty="0">
                <a:solidFill>
                  <a:schemeClr val="bg1"/>
                </a:solidFill>
                <a:latin typeface="Georgia" panose="02040502050405020303" pitchFamily="18" charset="0"/>
              </a:rPr>
              <a:t>.</a:t>
            </a:r>
          </a:p>
          <a:p>
            <a:pPr marL="285750" indent="-285750" algn="just">
              <a:lnSpc>
                <a:spcPct val="90000"/>
              </a:lnSpc>
              <a:spcAft>
                <a:spcPts val="600"/>
              </a:spcAft>
              <a:buFont typeface="Arial" panose="020B0604020202020204" pitchFamily="34" charset="0"/>
              <a:buChar char="•"/>
            </a:pPr>
            <a:endParaRPr lang="en-US" sz="1600" dirty="0">
              <a:solidFill>
                <a:schemeClr val="bg1"/>
              </a:solidFill>
              <a:latin typeface="Georgia" panose="02040502050405020303" pitchFamily="18" charset="0"/>
            </a:endParaRPr>
          </a:p>
          <a:p>
            <a:pPr algn="just">
              <a:lnSpc>
                <a:spcPct val="90000"/>
              </a:lnSpc>
              <a:spcAft>
                <a:spcPts val="600"/>
              </a:spcAft>
            </a:pPr>
            <a:r>
              <a:rPr lang="it-IT" sz="1600" dirty="0">
                <a:solidFill>
                  <a:schemeClr val="bg1"/>
                </a:solidFill>
                <a:latin typeface="Georgia" panose="02040502050405020303" pitchFamily="18" charset="0"/>
              </a:rPr>
              <a:t>L’azienda che ottiene il Sigillo si impegna a:</a:t>
            </a:r>
          </a:p>
          <a:p>
            <a:pPr marL="285750" indent="-285750" algn="just">
              <a:lnSpc>
                <a:spcPct val="90000"/>
              </a:lnSpc>
              <a:spcAft>
                <a:spcPts val="600"/>
              </a:spcAft>
              <a:buFont typeface="Arial" panose="020B0604020202020204" pitchFamily="34" charset="0"/>
              <a:buChar char="•"/>
            </a:pPr>
            <a:r>
              <a:rPr lang="it-IT" sz="1600" dirty="0">
                <a:solidFill>
                  <a:schemeClr val="bg1"/>
                </a:solidFill>
                <a:latin typeface="Georgia" panose="02040502050405020303" pitchFamily="18" charset="0"/>
              </a:rPr>
              <a:t>Operare in modo conforme alla normativa</a:t>
            </a:r>
          </a:p>
          <a:p>
            <a:pPr marL="285750" indent="-285750" algn="just">
              <a:lnSpc>
                <a:spcPct val="90000"/>
              </a:lnSpc>
              <a:spcAft>
                <a:spcPts val="600"/>
              </a:spcAft>
              <a:buFont typeface="Arial" panose="020B0604020202020204" pitchFamily="34" charset="0"/>
              <a:buChar char="•"/>
            </a:pPr>
            <a:r>
              <a:rPr lang="it-IT" sz="1600" dirty="0">
                <a:solidFill>
                  <a:schemeClr val="bg1"/>
                </a:solidFill>
                <a:latin typeface="Georgia" panose="02040502050405020303" pitchFamily="18" charset="0"/>
              </a:rPr>
              <a:t>Applicare il regolamento di Conciliazione paritetica e partecipare al tentativo di conciliazione stragiudiziale per la risoluzione delle controversie insorte con i consumatori</a:t>
            </a:r>
          </a:p>
          <a:p>
            <a:pPr marL="285750" indent="-285750" algn="just">
              <a:lnSpc>
                <a:spcPct val="90000"/>
              </a:lnSpc>
              <a:spcAft>
                <a:spcPts val="600"/>
              </a:spcAft>
              <a:buFont typeface="Arial" panose="020B0604020202020204" pitchFamily="34" charset="0"/>
              <a:buChar char="•"/>
            </a:pPr>
            <a:r>
              <a:rPr lang="it-IT" sz="1600" dirty="0">
                <a:solidFill>
                  <a:schemeClr val="bg1"/>
                </a:solidFill>
                <a:latin typeface="Georgia" panose="02040502050405020303" pitchFamily="18" charset="0"/>
              </a:rPr>
              <a:t>Applicare il Protocollo Carta Italia per la lotta alla contraffazione online </a:t>
            </a:r>
          </a:p>
          <a:p>
            <a:pPr marL="285750" indent="-285750" algn="just">
              <a:lnSpc>
                <a:spcPct val="90000"/>
              </a:lnSpc>
              <a:spcAft>
                <a:spcPts val="600"/>
              </a:spcAft>
              <a:buFont typeface="Arial" panose="020B0604020202020204" pitchFamily="34" charset="0"/>
              <a:buChar char="•"/>
            </a:pPr>
            <a:r>
              <a:rPr lang="it-IT" sz="1600" dirty="0">
                <a:solidFill>
                  <a:schemeClr val="bg1"/>
                </a:solidFill>
                <a:latin typeface="Georgia" panose="02040502050405020303" pitchFamily="18" charset="0"/>
              </a:rPr>
              <a:t>Sostenere i valori e principi ispiratori di </a:t>
            </a:r>
            <a:r>
              <a:rPr lang="it-IT" sz="1600" dirty="0" err="1">
                <a:solidFill>
                  <a:schemeClr val="bg1"/>
                </a:solidFill>
                <a:latin typeface="Georgia" panose="02040502050405020303" pitchFamily="18" charset="0"/>
              </a:rPr>
              <a:t>Netcomm</a:t>
            </a:r>
            <a:endParaRPr lang="it-IT" sz="1600" dirty="0">
              <a:solidFill>
                <a:schemeClr val="bg1"/>
              </a:solidFill>
              <a:latin typeface="Georgia" panose="02040502050405020303" pitchFamily="18" charset="0"/>
            </a:endParaRPr>
          </a:p>
          <a:p>
            <a:pPr marL="285750" indent="-285750" algn="just">
              <a:lnSpc>
                <a:spcPct val="90000"/>
              </a:lnSpc>
              <a:spcAft>
                <a:spcPts val="600"/>
              </a:spcAft>
              <a:buFont typeface="Arial" panose="020B0604020202020204" pitchFamily="34" charset="0"/>
              <a:buChar char="•"/>
            </a:pPr>
            <a:endParaRPr lang="en-US" dirty="0">
              <a:solidFill>
                <a:schemeClr val="bg1"/>
              </a:solidFill>
              <a:latin typeface="Georgia" panose="02040502050405020303" pitchFamily="18" charset="0"/>
            </a:endParaRPr>
          </a:p>
          <a:p>
            <a:pPr algn="just"/>
            <a:endParaRPr lang="it-IT" dirty="0">
              <a:solidFill>
                <a:schemeClr val="bg1"/>
              </a:solidFill>
              <a:latin typeface="Georgia" panose="02040502050405020303" pitchFamily="18" charset="0"/>
            </a:endParaRPr>
          </a:p>
        </p:txBody>
      </p:sp>
      <p:sp>
        <p:nvSpPr>
          <p:cNvPr id="7" name="CasellaDiTesto 6"/>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pic>
        <p:nvPicPr>
          <p:cNvPr id="8" name="Immagine 7">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103043" y="5257797"/>
            <a:ext cx="1619250" cy="1733919"/>
          </a:xfrm>
          <a:prstGeom prst="rect">
            <a:avLst/>
          </a:prstGeom>
        </p:spPr>
      </p:pic>
      <p:sp>
        <p:nvSpPr>
          <p:cNvPr id="9" name="CasellaDiTesto 8"/>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cxnSp>
        <p:nvCxnSpPr>
          <p:cNvPr id="10" name="Connettore diritto 9" title="Linea di divisione">
            <a:extLst>
              <a:ext uri="{FF2B5EF4-FFF2-40B4-BE49-F238E27FC236}">
                <a16:creationId xmlns:a16="http://schemas.microsoft.com/office/drawing/2014/main" id="{F3753AF9-461F-4049-BB9D-621E76A51470}"/>
              </a:ext>
            </a:extLst>
          </p:cNvPr>
          <p:cNvCxnSpPr>
            <a:cxnSpLocks/>
          </p:cNvCxnSpPr>
          <p:nvPr/>
        </p:nvCxnSpPr>
        <p:spPr>
          <a:xfrm>
            <a:off x="566833" y="4318129"/>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4026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1193906" y="231313"/>
            <a:ext cx="8403136" cy="1077218"/>
          </a:xfrm>
          <a:prstGeom prst="rect">
            <a:avLst/>
          </a:prstGeom>
          <a:noFill/>
        </p:spPr>
        <p:txBody>
          <a:bodyPr wrap="square" rtlCol="0">
            <a:spAutoFit/>
          </a:bodyPr>
          <a:lstStyle/>
          <a:p>
            <a:r>
              <a:rPr lang="it-IT" sz="2400" b="1" dirty="0">
                <a:solidFill>
                  <a:schemeClr val="accent3"/>
                </a:solidFill>
                <a:latin typeface="+mj-lt"/>
              </a:rPr>
              <a:t>I sigilli </a:t>
            </a:r>
            <a:r>
              <a:rPr lang="it-IT" sz="2400" b="1" dirty="0" err="1">
                <a:solidFill>
                  <a:schemeClr val="accent3"/>
                </a:solidFill>
                <a:latin typeface="+mj-lt"/>
              </a:rPr>
              <a:t>netcomm</a:t>
            </a:r>
            <a:r>
              <a:rPr lang="it-IT" sz="2400" b="1" dirty="0">
                <a:solidFill>
                  <a:schemeClr val="accent3"/>
                </a:solidFill>
                <a:latin typeface="+mj-lt"/>
              </a:rPr>
              <a:t> e la riconoscibilità sui siti web</a:t>
            </a:r>
          </a:p>
          <a:p>
            <a:endParaRPr lang="it-IT" sz="2400" b="1" dirty="0">
              <a:solidFill>
                <a:schemeClr val="accent3"/>
              </a:solidFill>
              <a:latin typeface="+mj-lt"/>
            </a:endParaRPr>
          </a:p>
          <a:p>
            <a:pPr algn="just"/>
            <a:endParaRPr lang="it-IT" sz="1600" dirty="0">
              <a:solidFill>
                <a:schemeClr val="bg1"/>
              </a:solidFill>
              <a:latin typeface="Georgia" panose="02040502050405020303" pitchFamily="18" charset="0"/>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2" name="CasellaDiTesto 1"/>
          <p:cNvSpPr txBox="1"/>
          <p:nvPr/>
        </p:nvSpPr>
        <p:spPr>
          <a:xfrm>
            <a:off x="1126665" y="1620966"/>
            <a:ext cx="2965269" cy="1107996"/>
          </a:xfrm>
          <a:prstGeom prst="rect">
            <a:avLst/>
          </a:prstGeom>
          <a:noFill/>
        </p:spPr>
        <p:txBody>
          <a:bodyPr wrap="square" rtlCol="0">
            <a:spAutoFit/>
          </a:bodyPr>
          <a:lstStyle/>
          <a:p>
            <a:r>
              <a:rPr lang="it-IT" sz="1600" dirty="0">
                <a:solidFill>
                  <a:schemeClr val="bg1"/>
                </a:solidFill>
                <a:latin typeface="Georgia" panose="02040502050405020303" pitchFamily="18" charset="0"/>
              </a:rPr>
              <a:t>SIGILLO NETCOMM </a:t>
            </a:r>
          </a:p>
          <a:p>
            <a:r>
              <a:rPr lang="it-IT" sz="1600" dirty="0">
                <a:solidFill>
                  <a:schemeClr val="bg1"/>
                </a:solidFill>
                <a:latin typeface="Georgia" panose="02040502050405020303" pitchFamily="18" charset="0"/>
              </a:rPr>
              <a:t>Per la trasparenza e la qualità dei siti </a:t>
            </a:r>
            <a:r>
              <a:rPr lang="it-IT" sz="1600" dirty="0" err="1">
                <a:solidFill>
                  <a:schemeClr val="bg1"/>
                </a:solidFill>
                <a:latin typeface="Georgia" panose="02040502050405020303" pitchFamily="18" charset="0"/>
              </a:rPr>
              <a:t>ecommerce</a:t>
            </a:r>
            <a:endParaRPr lang="it-IT" sz="1600" dirty="0">
              <a:solidFill>
                <a:schemeClr val="bg1"/>
              </a:solidFill>
              <a:latin typeface="Georgia" panose="02040502050405020303" pitchFamily="18" charset="0"/>
            </a:endParaRPr>
          </a:p>
          <a:p>
            <a:endParaRPr lang="it-IT" dirty="0"/>
          </a:p>
        </p:txBody>
      </p:sp>
      <p:pic>
        <p:nvPicPr>
          <p:cNvPr id="14" name="Picture 6" descr="Sigillo | Consorzio Netcomm">
            <a:extLst>
              <a:ext uri="{FF2B5EF4-FFF2-40B4-BE49-F238E27FC236}">
                <a16:creationId xmlns:a16="http://schemas.microsoft.com/office/drawing/2014/main" id="{86D8EB82-35CC-438D-B830-D5F552FCF33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346066" y="2489100"/>
            <a:ext cx="2047895" cy="2047895"/>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ttore diritto 8"/>
          <p:cNvCxnSpPr/>
          <p:nvPr/>
        </p:nvCxnSpPr>
        <p:spPr>
          <a:xfrm>
            <a:off x="4009728" y="1842525"/>
            <a:ext cx="26125" cy="3317966"/>
          </a:xfrm>
          <a:prstGeom prst="line">
            <a:avLst/>
          </a:prstGeom>
        </p:spPr>
        <p:style>
          <a:lnRef idx="1">
            <a:schemeClr val="accent4"/>
          </a:lnRef>
          <a:fillRef idx="0">
            <a:schemeClr val="accent4"/>
          </a:fillRef>
          <a:effectRef idx="0">
            <a:schemeClr val="accent4"/>
          </a:effectRef>
          <a:fontRef idx="minor">
            <a:schemeClr val="tx1"/>
          </a:fontRef>
        </p:style>
      </p:cxnSp>
      <p:cxnSp>
        <p:nvCxnSpPr>
          <p:cNvPr id="20" name="Connettore diritto 19"/>
          <p:cNvCxnSpPr/>
          <p:nvPr/>
        </p:nvCxnSpPr>
        <p:spPr>
          <a:xfrm>
            <a:off x="7060703" y="1842525"/>
            <a:ext cx="26125" cy="3317966"/>
          </a:xfrm>
          <a:prstGeom prst="line">
            <a:avLst/>
          </a:prstGeom>
        </p:spPr>
        <p:style>
          <a:lnRef idx="1">
            <a:schemeClr val="accent4"/>
          </a:lnRef>
          <a:fillRef idx="0">
            <a:schemeClr val="accent4"/>
          </a:fillRef>
          <a:effectRef idx="0">
            <a:schemeClr val="accent4"/>
          </a:effectRef>
          <a:fontRef idx="minor">
            <a:schemeClr val="tx1"/>
          </a:fontRef>
        </p:style>
      </p:cxnSp>
      <p:sp>
        <p:nvSpPr>
          <p:cNvPr id="22" name="CasellaDiTesto 21"/>
          <p:cNvSpPr txBox="1"/>
          <p:nvPr/>
        </p:nvSpPr>
        <p:spPr>
          <a:xfrm>
            <a:off x="4121724" y="1610990"/>
            <a:ext cx="2965269" cy="1107996"/>
          </a:xfrm>
          <a:prstGeom prst="rect">
            <a:avLst/>
          </a:prstGeom>
          <a:noFill/>
        </p:spPr>
        <p:txBody>
          <a:bodyPr wrap="square" rtlCol="0">
            <a:spAutoFit/>
          </a:bodyPr>
          <a:lstStyle/>
          <a:p>
            <a:r>
              <a:rPr lang="it-IT" sz="1600" dirty="0">
                <a:solidFill>
                  <a:schemeClr val="bg1"/>
                </a:solidFill>
                <a:latin typeface="Georgia" panose="02040502050405020303" pitchFamily="18" charset="0"/>
              </a:rPr>
              <a:t>SIGILLO RECENSIONI</a:t>
            </a:r>
          </a:p>
          <a:p>
            <a:r>
              <a:rPr lang="it-IT" sz="1600" dirty="0">
                <a:solidFill>
                  <a:schemeClr val="bg1"/>
                </a:solidFill>
                <a:latin typeface="Georgia" panose="02040502050405020303" pitchFamily="18" charset="0"/>
              </a:rPr>
              <a:t>Il Sigillo </a:t>
            </a:r>
            <a:r>
              <a:rPr lang="it-IT" sz="1600" dirty="0" err="1">
                <a:solidFill>
                  <a:schemeClr val="bg1"/>
                </a:solidFill>
                <a:latin typeface="Georgia" panose="02040502050405020303" pitchFamily="18" charset="0"/>
              </a:rPr>
              <a:t>Netcomm</a:t>
            </a:r>
            <a:r>
              <a:rPr lang="it-IT" sz="1600" dirty="0">
                <a:solidFill>
                  <a:schemeClr val="bg1"/>
                </a:solidFill>
                <a:latin typeface="Georgia" panose="02040502050405020303" pitchFamily="18" charset="0"/>
              </a:rPr>
              <a:t> unito alle </a:t>
            </a:r>
            <a:r>
              <a:rPr lang="it-IT" sz="1600" dirty="0" err="1">
                <a:solidFill>
                  <a:schemeClr val="bg1"/>
                </a:solidFill>
                <a:latin typeface="Georgia" panose="02040502050405020303" pitchFamily="18" charset="0"/>
              </a:rPr>
              <a:t>review</a:t>
            </a:r>
            <a:r>
              <a:rPr lang="it-IT" sz="1600" dirty="0">
                <a:solidFill>
                  <a:schemeClr val="bg1"/>
                </a:solidFill>
                <a:latin typeface="Georgia" panose="02040502050405020303" pitchFamily="18" charset="0"/>
              </a:rPr>
              <a:t> degli altri utenti </a:t>
            </a:r>
          </a:p>
          <a:p>
            <a:endParaRPr lang="it-IT" dirty="0"/>
          </a:p>
        </p:txBody>
      </p:sp>
      <p:sp>
        <p:nvSpPr>
          <p:cNvPr id="23" name="CasellaDiTesto 22"/>
          <p:cNvSpPr txBox="1"/>
          <p:nvPr/>
        </p:nvSpPr>
        <p:spPr>
          <a:xfrm>
            <a:off x="7176117" y="1610990"/>
            <a:ext cx="2965269" cy="1354217"/>
          </a:xfrm>
          <a:prstGeom prst="rect">
            <a:avLst/>
          </a:prstGeom>
          <a:noFill/>
        </p:spPr>
        <p:txBody>
          <a:bodyPr wrap="square" rtlCol="0">
            <a:spAutoFit/>
          </a:bodyPr>
          <a:lstStyle/>
          <a:p>
            <a:r>
              <a:rPr lang="it-IT" sz="1600" dirty="0">
                <a:solidFill>
                  <a:schemeClr val="bg1"/>
                </a:solidFill>
                <a:latin typeface="Georgia" panose="02040502050405020303" pitchFamily="18" charset="0"/>
              </a:rPr>
              <a:t>ECOMMERCE EUROPE TRUSTMARK La sicurezza degli acquisti online a livello transnazionale</a:t>
            </a:r>
          </a:p>
          <a:p>
            <a:endParaRPr lang="it-IT" dirty="0"/>
          </a:p>
        </p:txBody>
      </p:sp>
      <p:pic>
        <p:nvPicPr>
          <p:cNvPr id="24" name="Picture 2" descr="Consorzio Netcomm | Il Commercio Digitale Italiano">
            <a:extLst>
              <a:ext uri="{FF2B5EF4-FFF2-40B4-BE49-F238E27FC236}">
                <a16:creationId xmlns:a16="http://schemas.microsoft.com/office/drawing/2014/main" id="{07DD41C6-EE19-46BD-87D3-C6E6C559E5B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275930" y="2821817"/>
            <a:ext cx="2544696" cy="135938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 descr="Ecommerce Europe Trustmark rolls out in 11 countries">
            <a:extLst>
              <a:ext uri="{FF2B5EF4-FFF2-40B4-BE49-F238E27FC236}">
                <a16:creationId xmlns:a16="http://schemas.microsoft.com/office/drawing/2014/main" id="{DF32A8A0-82C0-4110-9CEB-0D6C4C0AEAD1}"/>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361070" y="2844428"/>
            <a:ext cx="2476365" cy="133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2190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6432530"/>
          </a:xfrm>
          <a:prstGeom prst="rect">
            <a:avLst/>
          </a:prstGeom>
          <a:noFill/>
        </p:spPr>
        <p:txBody>
          <a:bodyPr wrap="square" rtlCol="0">
            <a:spAutoFit/>
          </a:bodyPr>
          <a:lstStyle/>
          <a:p>
            <a:pPr algn="ctr"/>
            <a:r>
              <a:rPr lang="it-IT" sz="2400" b="1" dirty="0">
                <a:solidFill>
                  <a:schemeClr val="accent3"/>
                </a:solidFill>
                <a:effectLst>
                  <a:outerShdw blurRad="38100" dist="38100" dir="2700000" algn="tl">
                    <a:srgbClr val="000000">
                      <a:alpha val="43137"/>
                    </a:srgbClr>
                  </a:outerShdw>
                </a:effectLst>
                <a:latin typeface="+mj-lt"/>
              </a:rPr>
              <a:t>La procedura di verifica </a:t>
            </a:r>
          </a:p>
          <a:p>
            <a:pPr algn="ctr"/>
            <a:endParaRPr lang="it-IT" sz="1600" dirty="0">
              <a:solidFill>
                <a:schemeClr val="bg1"/>
              </a:solidFill>
            </a:endParaRPr>
          </a:p>
          <a:p>
            <a:pPr algn="ctr"/>
            <a:endParaRPr lang="it-IT" sz="1600" dirty="0">
              <a:solidFill>
                <a:schemeClr val="bg1"/>
              </a:solidFill>
            </a:endParaRPr>
          </a:p>
          <a:p>
            <a:pPr algn="ctr"/>
            <a:endParaRPr lang="it-IT" sz="1600" dirty="0">
              <a:solidFill>
                <a:schemeClr val="bg1"/>
              </a:solidFill>
            </a:endParaRPr>
          </a:p>
          <a:p>
            <a:pPr algn="ctr"/>
            <a:r>
              <a:rPr lang="it-IT" sz="1600" b="1" dirty="0">
                <a:solidFill>
                  <a:schemeClr val="accent6"/>
                </a:solidFill>
                <a:latin typeface="Georgia" panose="02040502050405020303" pitchFamily="18" charset="0"/>
              </a:rPr>
              <a:t>QUESTIONARIO</a:t>
            </a:r>
            <a:r>
              <a:rPr lang="it-IT" sz="1600" dirty="0">
                <a:solidFill>
                  <a:schemeClr val="bg1"/>
                </a:solidFill>
                <a:latin typeface="Georgia" panose="02040502050405020303" pitchFamily="18" charset="0"/>
              </a:rPr>
              <a:t> </a:t>
            </a:r>
          </a:p>
          <a:p>
            <a:pPr algn="ctr"/>
            <a:r>
              <a:rPr lang="it-IT" sz="1600" dirty="0">
                <a:solidFill>
                  <a:schemeClr val="bg1"/>
                </a:solidFill>
                <a:latin typeface="Georgia" panose="02040502050405020303" pitchFamily="18" charset="0"/>
              </a:rPr>
              <a:t>Analisi di 80 specifici check-point per verificare che sul sito siano presenti tutte le informazioni e le clausole obbligatorie previste dalla legge italiana ed europea relative ai beni/servizi venduti online. </a:t>
            </a:r>
          </a:p>
          <a:p>
            <a:pPr algn="ctr"/>
            <a:endParaRPr lang="it-IT" sz="1600" dirty="0">
              <a:solidFill>
                <a:schemeClr val="bg1"/>
              </a:solidFill>
              <a:latin typeface="Georgia" panose="02040502050405020303" pitchFamily="18" charset="0"/>
            </a:endParaRPr>
          </a:p>
          <a:p>
            <a:pPr algn="ctr"/>
            <a:endParaRPr lang="it-IT" sz="1600" dirty="0">
              <a:solidFill>
                <a:schemeClr val="bg1"/>
              </a:solidFill>
              <a:latin typeface="Georgia" panose="02040502050405020303" pitchFamily="18" charset="0"/>
            </a:endParaRPr>
          </a:p>
          <a:p>
            <a:pPr algn="ctr"/>
            <a:endParaRPr lang="it-IT" sz="1600" dirty="0">
              <a:solidFill>
                <a:schemeClr val="bg1"/>
              </a:solidFill>
              <a:latin typeface="Georgia" panose="02040502050405020303" pitchFamily="18" charset="0"/>
            </a:endParaRPr>
          </a:p>
          <a:p>
            <a:pPr algn="ctr"/>
            <a:r>
              <a:rPr lang="it-IT" sz="1600" b="1" dirty="0">
                <a:solidFill>
                  <a:schemeClr val="accent6"/>
                </a:solidFill>
                <a:latin typeface="Georgia" panose="02040502050405020303" pitchFamily="18" charset="0"/>
              </a:rPr>
              <a:t>OTTIMIZZAZIONE DEL SITO </a:t>
            </a:r>
          </a:p>
          <a:p>
            <a:pPr algn="ctr"/>
            <a:r>
              <a:rPr lang="it-IT" sz="1600" dirty="0">
                <a:solidFill>
                  <a:schemeClr val="bg1"/>
                </a:solidFill>
                <a:latin typeface="Georgia" panose="02040502050405020303" pitchFamily="18" charset="0"/>
              </a:rPr>
              <a:t>Nel caso in cui qualche criterio non fosse rispettato, il </a:t>
            </a:r>
            <a:r>
              <a:rPr lang="it-IT" sz="1600" dirty="0" err="1">
                <a:solidFill>
                  <a:schemeClr val="bg1"/>
                </a:solidFill>
                <a:latin typeface="Georgia" panose="02040502050405020303" pitchFamily="18" charset="0"/>
              </a:rPr>
              <a:t>merchant</a:t>
            </a:r>
            <a:r>
              <a:rPr lang="it-IT" sz="1600" dirty="0">
                <a:solidFill>
                  <a:schemeClr val="bg1"/>
                </a:solidFill>
                <a:latin typeface="Georgia" panose="02040502050405020303" pitchFamily="18" charset="0"/>
              </a:rPr>
              <a:t> avrà una finestra di tempo per apportare le dovute modifiche e il Consorzio potrà fornire il supporto necessario.</a:t>
            </a:r>
          </a:p>
          <a:p>
            <a:pPr algn="ctr"/>
            <a:endParaRPr lang="it-IT" sz="1600" dirty="0">
              <a:solidFill>
                <a:schemeClr val="bg1"/>
              </a:solidFill>
              <a:latin typeface="Georgia" panose="02040502050405020303" pitchFamily="18" charset="0"/>
            </a:endParaRPr>
          </a:p>
          <a:p>
            <a:pPr algn="ctr"/>
            <a:endParaRPr lang="it-IT" sz="1600" dirty="0">
              <a:solidFill>
                <a:schemeClr val="bg1"/>
              </a:solidFill>
              <a:latin typeface="Georgia" panose="02040502050405020303" pitchFamily="18" charset="0"/>
            </a:endParaRPr>
          </a:p>
          <a:p>
            <a:pPr algn="ctr"/>
            <a:endParaRPr lang="it-IT" sz="1600" dirty="0">
              <a:solidFill>
                <a:schemeClr val="bg1"/>
              </a:solidFill>
              <a:latin typeface="Georgia" panose="02040502050405020303" pitchFamily="18" charset="0"/>
            </a:endParaRPr>
          </a:p>
          <a:p>
            <a:pPr algn="ctr"/>
            <a:endParaRPr lang="it-IT" sz="1600" dirty="0">
              <a:solidFill>
                <a:schemeClr val="accent6"/>
              </a:solidFill>
              <a:latin typeface="Georgia" panose="02040502050405020303" pitchFamily="18" charset="0"/>
            </a:endParaRPr>
          </a:p>
          <a:p>
            <a:pPr algn="ctr"/>
            <a:r>
              <a:rPr lang="it-IT" sz="1600" b="1" dirty="0">
                <a:solidFill>
                  <a:schemeClr val="accent6"/>
                </a:solidFill>
                <a:latin typeface="Georgia" panose="02040502050405020303" pitchFamily="18" charset="0"/>
              </a:rPr>
              <a:t>RILASCIO SIGILLO NETCOMM </a:t>
            </a:r>
          </a:p>
          <a:p>
            <a:pPr algn="ctr"/>
            <a:r>
              <a:rPr lang="it-IT" sz="1600" dirty="0">
                <a:solidFill>
                  <a:schemeClr val="bg1"/>
                </a:solidFill>
                <a:latin typeface="Georgia" panose="02040502050405020303" pitchFamily="18" charset="0"/>
              </a:rPr>
              <a:t>Quando le verifiche al questionario e al Credit </a:t>
            </a:r>
            <a:r>
              <a:rPr lang="it-IT" sz="1600" dirty="0" err="1">
                <a:solidFill>
                  <a:schemeClr val="bg1"/>
                </a:solidFill>
                <a:latin typeface="Georgia" panose="02040502050405020303" pitchFamily="18" charset="0"/>
              </a:rPr>
              <a:t>Scoring</a:t>
            </a:r>
            <a:r>
              <a:rPr lang="it-IT" sz="1600" dirty="0">
                <a:solidFill>
                  <a:schemeClr val="bg1"/>
                </a:solidFill>
                <a:latin typeface="Georgia" panose="02040502050405020303" pitchFamily="18" charset="0"/>
              </a:rPr>
              <a:t> daranno esito positivo, il </a:t>
            </a:r>
            <a:r>
              <a:rPr lang="it-IT" sz="1600" dirty="0" err="1">
                <a:solidFill>
                  <a:schemeClr val="bg1"/>
                </a:solidFill>
                <a:latin typeface="Georgia" panose="02040502050405020303" pitchFamily="18" charset="0"/>
              </a:rPr>
              <a:t>merchant</a:t>
            </a:r>
            <a:r>
              <a:rPr lang="it-IT" sz="1600" dirty="0">
                <a:solidFill>
                  <a:schemeClr val="bg1"/>
                </a:solidFill>
                <a:latin typeface="Georgia" panose="02040502050405020303" pitchFamily="18" charset="0"/>
              </a:rPr>
              <a:t> potrà esporre il Sigillo.</a:t>
            </a: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Freccia in giù 7">
            <a:extLst>
              <a:ext uri="{FF2B5EF4-FFF2-40B4-BE49-F238E27FC236}">
                <a16:creationId xmlns:a16="http://schemas.microsoft.com/office/drawing/2014/main" id="{D28C7437-3A6A-4437-8D89-CD320959E7C4}"/>
              </a:ext>
            </a:extLst>
          </p:cNvPr>
          <p:cNvSpPr/>
          <p:nvPr/>
        </p:nvSpPr>
        <p:spPr>
          <a:xfrm>
            <a:off x="5133703" y="867223"/>
            <a:ext cx="379548" cy="56969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9" name="Freccia in giù 8">
            <a:extLst>
              <a:ext uri="{FF2B5EF4-FFF2-40B4-BE49-F238E27FC236}">
                <a16:creationId xmlns:a16="http://schemas.microsoft.com/office/drawing/2014/main" id="{D28C7437-3A6A-4437-8D89-CD320959E7C4}"/>
              </a:ext>
            </a:extLst>
          </p:cNvPr>
          <p:cNvSpPr/>
          <p:nvPr/>
        </p:nvSpPr>
        <p:spPr>
          <a:xfrm>
            <a:off x="5133703" y="2585472"/>
            <a:ext cx="379548" cy="56969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1" name="Freccia in giù 10">
            <a:extLst>
              <a:ext uri="{FF2B5EF4-FFF2-40B4-BE49-F238E27FC236}">
                <a16:creationId xmlns:a16="http://schemas.microsoft.com/office/drawing/2014/main" id="{D28C7437-3A6A-4437-8D89-CD320959E7C4}"/>
              </a:ext>
            </a:extLst>
          </p:cNvPr>
          <p:cNvSpPr/>
          <p:nvPr/>
        </p:nvSpPr>
        <p:spPr>
          <a:xfrm>
            <a:off x="5133703" y="4169003"/>
            <a:ext cx="379548" cy="569691"/>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825168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6247864"/>
          </a:xfrm>
          <a:prstGeom prst="rect">
            <a:avLst/>
          </a:prstGeom>
          <a:noFill/>
        </p:spPr>
        <p:txBody>
          <a:bodyPr wrap="square" rtlCol="0">
            <a:spAutoFit/>
          </a:bodyPr>
          <a:lstStyle/>
          <a:p>
            <a:pPr algn="just"/>
            <a:r>
              <a:rPr lang="it-IT" sz="2400" b="1" dirty="0">
                <a:solidFill>
                  <a:schemeClr val="accent3"/>
                </a:solidFill>
                <a:latin typeface="+mj-lt"/>
              </a:rPr>
              <a:t>Le verifiche e i controlli a disposizione del consumatore</a:t>
            </a:r>
          </a:p>
          <a:p>
            <a:pPr algn="just"/>
            <a:endParaRPr lang="it-IT" sz="2400" b="1" cap="all" dirty="0">
              <a:solidFill>
                <a:schemeClr val="accent3"/>
              </a:solidFill>
              <a:latin typeface="+mj-lt"/>
            </a:endParaRPr>
          </a:p>
          <a:p>
            <a:pPr algn="just"/>
            <a:r>
              <a:rPr lang="it-IT" sz="2000" b="1" dirty="0">
                <a:solidFill>
                  <a:schemeClr val="bg1"/>
                </a:solidFill>
                <a:latin typeface="Georgia" panose="02040502050405020303" pitchFamily="18" charset="0"/>
              </a:rPr>
              <a:t>COME FUNZIONA LA VERIFICA DELL’AUTENTICITÀ DEL SIGILLO?</a:t>
            </a:r>
          </a:p>
          <a:p>
            <a:pPr algn="just"/>
            <a:r>
              <a:rPr lang="it-IT" sz="2000" dirty="0">
                <a:solidFill>
                  <a:schemeClr val="bg1"/>
                </a:solidFill>
                <a:latin typeface="Georgia" panose="02040502050405020303" pitchFamily="18" charset="0"/>
              </a:rPr>
              <a:t>Per verificare l’autenticità del Sigillo presente su una pagina web, è sufficiente cliccare sul logo del Sigillo: questo contiene un link ipertestuale che rimanda al sito istituzionale di </a:t>
            </a:r>
            <a:r>
              <a:rPr lang="it-IT" sz="2000" dirty="0" err="1">
                <a:solidFill>
                  <a:schemeClr val="bg1"/>
                </a:solidFill>
                <a:latin typeface="Georgia" panose="02040502050405020303" pitchFamily="18" charset="0"/>
              </a:rPr>
              <a:t>Netcomm</a:t>
            </a:r>
            <a:r>
              <a:rPr lang="it-IT" sz="2000" dirty="0">
                <a:solidFill>
                  <a:schemeClr val="bg1"/>
                </a:solidFill>
                <a:latin typeface="Georgia" panose="02040502050405020303" pitchFamily="18" charset="0"/>
              </a:rPr>
              <a:t>, nel quale è riportato l’elenco delle aziende che hanno ottenuto il sigillo (= SITI VERIFICATI), alla pagina </a:t>
            </a:r>
            <a:r>
              <a:rPr lang="it-IT" sz="2000" dirty="0">
                <a:solidFill>
                  <a:schemeClr val="bg1"/>
                </a:solidFill>
                <a:latin typeface="Georgia" panose="02040502050405020303" pitchFamily="18" charset="0"/>
                <a:hlinkClick r:id="rId5"/>
              </a:rPr>
              <a:t>https://www.consorzionetcomm.it/sigillo/siti-verificati/</a:t>
            </a:r>
            <a:endParaRPr lang="it-IT" sz="2000" dirty="0">
              <a:solidFill>
                <a:schemeClr val="bg1"/>
              </a:solidFill>
              <a:latin typeface="Georgia" panose="02040502050405020303" pitchFamily="18" charset="0"/>
            </a:endParaRPr>
          </a:p>
          <a:p>
            <a:pPr algn="just"/>
            <a:endParaRPr lang="it-IT" sz="2000" dirty="0">
              <a:solidFill>
                <a:schemeClr val="bg1"/>
              </a:solidFill>
              <a:latin typeface="Georgia" panose="02040502050405020303" pitchFamily="18" charset="0"/>
            </a:endParaRPr>
          </a:p>
          <a:p>
            <a:pPr algn="just"/>
            <a:endParaRPr lang="it-IT" sz="2000" dirty="0">
              <a:solidFill>
                <a:schemeClr val="bg1"/>
              </a:solidFill>
              <a:latin typeface="Georgia" panose="02040502050405020303" pitchFamily="18" charset="0"/>
            </a:endParaRPr>
          </a:p>
          <a:p>
            <a:pPr algn="just"/>
            <a:r>
              <a:rPr lang="it-IT" sz="2000" b="1" dirty="0">
                <a:solidFill>
                  <a:schemeClr val="bg1"/>
                </a:solidFill>
                <a:latin typeface="Georgia" panose="02040502050405020303" pitchFamily="18" charset="0"/>
              </a:rPr>
              <a:t>DATI AZIENDALI E CONTATTI</a:t>
            </a:r>
          </a:p>
          <a:p>
            <a:pPr algn="just"/>
            <a:r>
              <a:rPr lang="it-IT" sz="2000" dirty="0">
                <a:solidFill>
                  <a:schemeClr val="bg1"/>
                </a:solidFill>
                <a:latin typeface="Georgia" panose="02040502050405020303" pitchFamily="18" charset="0"/>
              </a:rPr>
              <a:t>Ogni sito verificato facente parte del network </a:t>
            </a:r>
            <a:r>
              <a:rPr lang="it-IT" sz="2000" dirty="0" err="1">
                <a:solidFill>
                  <a:schemeClr val="bg1"/>
                </a:solidFill>
                <a:latin typeface="Georgia" panose="02040502050405020303" pitchFamily="18" charset="0"/>
              </a:rPr>
              <a:t>Netcomm</a:t>
            </a:r>
            <a:r>
              <a:rPr lang="it-IT" sz="2000" dirty="0">
                <a:solidFill>
                  <a:schemeClr val="bg1"/>
                </a:solidFill>
                <a:latin typeface="Georgia" panose="02040502050405020303" pitchFamily="18" charset="0"/>
              </a:rPr>
              <a:t> ha una sezione dedicata nel sito istituzionale del Consorzio, una pagina profilo contenente una descrizione, i dati aziendali e i contatti</a:t>
            </a:r>
          </a:p>
          <a:p>
            <a:endParaRPr lang="it-IT" sz="2000" b="1" cap="all"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6"/>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1226417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3" y="1548119"/>
            <a:ext cx="3278777" cy="4576637"/>
          </a:xfrm>
          <a:prstGeom prst="rect">
            <a:avLst/>
          </a:prstGeom>
          <a:noFill/>
        </p:spPr>
        <p:txBody>
          <a:bodyPr wrap="square" rtlCol="0">
            <a:spAutoFit/>
          </a:bodyPr>
          <a:lstStyle/>
          <a:p>
            <a:pPr algn="just">
              <a:lnSpc>
                <a:spcPct val="90000"/>
              </a:lnSpc>
              <a:spcAft>
                <a:spcPts val="600"/>
              </a:spcAft>
            </a:pPr>
            <a:r>
              <a:rPr lang="it-IT" sz="1600" b="1" dirty="0">
                <a:solidFill>
                  <a:schemeClr val="bg1"/>
                </a:solidFill>
                <a:latin typeface="Georgia" panose="02040502050405020303" pitchFamily="18" charset="0"/>
              </a:rPr>
              <a:t>I SERVIZI LEGATI AL SIGILLO</a:t>
            </a:r>
          </a:p>
          <a:p>
            <a:pPr algn="just">
              <a:lnSpc>
                <a:spcPct val="90000"/>
              </a:lnSpc>
              <a:spcAft>
                <a:spcPts val="600"/>
              </a:spcAft>
            </a:pPr>
            <a:endParaRPr lang="it-IT" dirty="0">
              <a:solidFill>
                <a:schemeClr val="bg1"/>
              </a:solidFill>
              <a:latin typeface="Georgia" panose="02040502050405020303" pitchFamily="18" charset="0"/>
            </a:endParaRPr>
          </a:p>
          <a:p>
            <a:pPr algn="just">
              <a:lnSpc>
                <a:spcPct val="90000"/>
              </a:lnSpc>
              <a:spcAft>
                <a:spcPts val="600"/>
              </a:spcAft>
            </a:pPr>
            <a:r>
              <a:rPr lang="it-IT" sz="1600" dirty="0">
                <a:solidFill>
                  <a:schemeClr val="bg1"/>
                </a:solidFill>
                <a:latin typeface="Georgia" panose="02040502050405020303" pitchFamily="18" charset="0"/>
              </a:rPr>
              <a:t>CARTA ITALIA</a:t>
            </a:r>
          </a:p>
          <a:p>
            <a:pPr algn="just">
              <a:lnSpc>
                <a:spcPct val="90000"/>
              </a:lnSpc>
              <a:spcAft>
                <a:spcPts val="600"/>
              </a:spcAft>
            </a:pPr>
            <a:r>
              <a:rPr lang="it-IT" sz="1600" dirty="0">
                <a:solidFill>
                  <a:schemeClr val="bg1"/>
                </a:solidFill>
                <a:latin typeface="Georgia" panose="02040502050405020303" pitchFamily="18" charset="0"/>
              </a:rPr>
              <a:t>Nell’ottica di accrescere la fiducia nell’</a:t>
            </a:r>
            <a:r>
              <a:rPr lang="it-IT" sz="1600" dirty="0" err="1">
                <a:solidFill>
                  <a:schemeClr val="bg1"/>
                </a:solidFill>
                <a:latin typeface="Georgia" panose="02040502050405020303" pitchFamily="18" charset="0"/>
              </a:rPr>
              <a:t>ecommerce</a:t>
            </a:r>
            <a:r>
              <a:rPr lang="it-IT" sz="1600" dirty="0">
                <a:solidFill>
                  <a:schemeClr val="bg1"/>
                </a:solidFill>
                <a:latin typeface="Georgia" panose="02040502050405020303" pitchFamily="18" charset="0"/>
              </a:rPr>
              <a:t>, una delle azioni maggiormente significative è quella di contrasto alla contraffazione. La sezione «Carta Italia» del sito </a:t>
            </a:r>
            <a:r>
              <a:rPr lang="it-IT" sz="1600" dirty="0" err="1">
                <a:solidFill>
                  <a:schemeClr val="bg1"/>
                </a:solidFill>
                <a:latin typeface="Georgia" panose="02040502050405020303" pitchFamily="18" charset="0"/>
              </a:rPr>
              <a:t>Netcomm</a:t>
            </a:r>
            <a:r>
              <a:rPr lang="it-IT" sz="1600" dirty="0">
                <a:solidFill>
                  <a:schemeClr val="bg1"/>
                </a:solidFill>
                <a:latin typeface="Georgia" panose="02040502050405020303" pitchFamily="18" charset="0"/>
              </a:rPr>
              <a:t> mette a disposizione dell’utente la possibilità di segnalare la messa in vendita di prodotti non originali (o sospetti tali).</a:t>
            </a:r>
          </a:p>
          <a:p>
            <a:endParaRPr lang="it-IT" sz="2000" b="1" cap="all"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4433373" y="365760"/>
            <a:ext cx="5503422" cy="5856988"/>
          </a:xfrm>
          <a:prstGeom prst="rect">
            <a:avLst/>
          </a:prstGeom>
          <a:noFill/>
        </p:spPr>
        <p:txBody>
          <a:bodyPr wrap="square" rtlCol="0">
            <a:spAutoFit/>
          </a:bodyPr>
          <a:lstStyle/>
          <a:p>
            <a:pPr algn="just">
              <a:lnSpc>
                <a:spcPct val="90000"/>
              </a:lnSpc>
              <a:spcAft>
                <a:spcPts val="600"/>
              </a:spcAft>
            </a:pPr>
            <a:r>
              <a:rPr lang="it-IT" b="1" dirty="0">
                <a:solidFill>
                  <a:schemeClr val="bg1"/>
                </a:solidFill>
                <a:latin typeface="Georgia" panose="02040502050405020303" pitchFamily="18" charset="0"/>
              </a:rPr>
              <a:t>CONCILIAZIONE PARITETICA</a:t>
            </a:r>
          </a:p>
          <a:p>
            <a:pPr algn="just">
              <a:lnSpc>
                <a:spcPct val="90000"/>
              </a:lnSpc>
              <a:spcAft>
                <a:spcPts val="600"/>
              </a:spcAft>
            </a:pPr>
            <a:endParaRPr lang="it-IT" dirty="0">
              <a:solidFill>
                <a:schemeClr val="bg1"/>
              </a:solidFill>
              <a:latin typeface="Georgia" panose="02040502050405020303" pitchFamily="18" charset="0"/>
            </a:endParaRPr>
          </a:p>
          <a:p>
            <a:pPr algn="just">
              <a:lnSpc>
                <a:spcPct val="90000"/>
              </a:lnSpc>
              <a:spcAft>
                <a:spcPts val="600"/>
              </a:spcAft>
            </a:pPr>
            <a:r>
              <a:rPr lang="it-IT" dirty="0" err="1">
                <a:solidFill>
                  <a:schemeClr val="bg1"/>
                </a:solidFill>
                <a:latin typeface="Georgia" panose="02040502050405020303" pitchFamily="18" charset="0"/>
              </a:rPr>
              <a:t>Netcomm</a:t>
            </a:r>
            <a:r>
              <a:rPr lang="it-IT" dirty="0">
                <a:solidFill>
                  <a:schemeClr val="bg1"/>
                </a:solidFill>
                <a:latin typeface="Georgia" panose="02040502050405020303" pitchFamily="18" charset="0"/>
              </a:rPr>
              <a:t> e 14 Associazioni dei Consumatori hanno sottoscritto un Protocollo di collaborazione, dando vita all’Organismo di Negoziazione Paritetica ADR per la risoluzione delle controversie relative all’acquisto di beni e servizi online, che possono sorgere tra il consumatore e la singola impresa che esponga legittimamente il Sigillo </a:t>
            </a:r>
            <a:r>
              <a:rPr lang="it-IT" dirty="0" err="1">
                <a:solidFill>
                  <a:schemeClr val="bg1"/>
                </a:solidFill>
                <a:latin typeface="Georgia" panose="02040502050405020303" pitchFamily="18" charset="0"/>
              </a:rPr>
              <a:t>Netcomm</a:t>
            </a:r>
            <a:r>
              <a:rPr lang="it-IT" dirty="0">
                <a:solidFill>
                  <a:schemeClr val="bg1"/>
                </a:solidFill>
                <a:latin typeface="Georgia" panose="02040502050405020303" pitchFamily="18" charset="0"/>
              </a:rPr>
              <a:t>. CONCILIAZIONE PARITETICA. La procedura ADR </a:t>
            </a:r>
            <a:r>
              <a:rPr lang="it-IT" dirty="0" err="1">
                <a:solidFill>
                  <a:schemeClr val="bg1"/>
                </a:solidFill>
                <a:latin typeface="Georgia" panose="02040502050405020303" pitchFamily="18" charset="0"/>
              </a:rPr>
              <a:t>Netcomm</a:t>
            </a:r>
            <a:r>
              <a:rPr lang="it-IT" dirty="0">
                <a:solidFill>
                  <a:schemeClr val="bg1"/>
                </a:solidFill>
                <a:latin typeface="Georgia" panose="02040502050405020303" pitchFamily="18" charset="0"/>
              </a:rPr>
              <a:t> – AACC riguarda le controversie nascenti nell’ambito del commercio elettronico, legate all’</a:t>
            </a:r>
            <a:r>
              <a:rPr lang="it-IT" dirty="0" err="1">
                <a:solidFill>
                  <a:schemeClr val="bg1"/>
                </a:solidFill>
                <a:latin typeface="Georgia" panose="02040502050405020303" pitchFamily="18" charset="0"/>
              </a:rPr>
              <a:t>acquiso</a:t>
            </a:r>
            <a:r>
              <a:rPr lang="it-IT" dirty="0">
                <a:solidFill>
                  <a:schemeClr val="bg1"/>
                </a:solidFill>
                <a:latin typeface="Georgia" panose="02040502050405020303" pitchFamily="18" charset="0"/>
              </a:rPr>
              <a:t> di beni o servizi commerciati a distanza, appartenenti alle categorie merceologiche individuate dall’Organo Paritetico. Alla procedura potranno far ricorso i singoli consumatori come definiti dal Codice del Consumo, singolarmente o attraverso le associazioni firmatarie.</a:t>
            </a:r>
          </a:p>
          <a:p>
            <a:endParaRPr lang="it-IT" sz="2000" b="1" cap="all"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15965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0"/>
          </p:nvPr>
        </p:nvSpPr>
        <p:spPr/>
      </p:sp>
      <p:sp>
        <p:nvSpPr>
          <p:cNvPr id="3" name="Titolo 2"/>
          <p:cNvSpPr>
            <a:spLocks noGrp="1"/>
          </p:cNvSpPr>
          <p:nvPr>
            <p:ph type="ctrTitle"/>
          </p:nvPr>
        </p:nvSpPr>
        <p:spPr>
          <a:xfrm>
            <a:off x="486591" y="3393281"/>
            <a:ext cx="5472000" cy="2387600"/>
          </a:xfrm>
        </p:spPr>
        <p:txBody>
          <a:bodyPr/>
          <a:lstStyle/>
          <a:p>
            <a:pPr>
              <a:spcAft>
                <a:spcPts val="600"/>
              </a:spcAft>
            </a:pPr>
            <a:r>
              <a:rPr lang="en-US" sz="4000" b="1" cap="all" dirty="0">
                <a:solidFill>
                  <a:schemeClr val="accent3"/>
                </a:solidFill>
              </a:rPr>
              <a:t>La </a:t>
            </a:r>
            <a:r>
              <a:rPr lang="en-US" sz="4000" b="1" cap="all" dirty="0" err="1">
                <a:solidFill>
                  <a:schemeClr val="accent3"/>
                </a:solidFill>
              </a:rPr>
              <a:t>truffa</a:t>
            </a:r>
            <a:r>
              <a:rPr lang="en-US" sz="4000" b="1" cap="all" dirty="0">
                <a:solidFill>
                  <a:schemeClr val="accent3"/>
                </a:solidFill>
              </a:rPr>
              <a:t> </a:t>
            </a:r>
            <a:r>
              <a:rPr lang="en-US" sz="4000" b="1" cap="all" dirty="0" err="1">
                <a:solidFill>
                  <a:schemeClr val="accent3"/>
                </a:solidFill>
              </a:rPr>
              <a:t>sulle</a:t>
            </a:r>
            <a:r>
              <a:rPr lang="en-US" sz="4000" b="1" cap="all" dirty="0">
                <a:solidFill>
                  <a:schemeClr val="accent3"/>
                </a:solidFill>
              </a:rPr>
              <a:t> </a:t>
            </a:r>
            <a:r>
              <a:rPr lang="en-US" sz="4000" b="1" cap="all" dirty="0" err="1">
                <a:solidFill>
                  <a:schemeClr val="accent3"/>
                </a:solidFill>
              </a:rPr>
              <a:t>piattaforme</a:t>
            </a:r>
            <a:r>
              <a:rPr lang="en-US" sz="4000" b="1" cap="all" dirty="0">
                <a:solidFill>
                  <a:schemeClr val="accent3"/>
                </a:solidFill>
              </a:rPr>
              <a:t> di </a:t>
            </a:r>
            <a:br>
              <a:rPr lang="en-US" sz="4000" b="1" cap="all" dirty="0">
                <a:solidFill>
                  <a:schemeClr val="accent3"/>
                </a:solidFill>
              </a:rPr>
            </a:br>
            <a:r>
              <a:rPr lang="en-US" sz="4000" b="1" cap="all" dirty="0">
                <a:solidFill>
                  <a:schemeClr val="accent3"/>
                </a:solidFill>
              </a:rPr>
              <a:t>e-commerce per </a:t>
            </a:r>
            <a:r>
              <a:rPr lang="en-US" sz="4000" b="1" cap="all" dirty="0" err="1">
                <a:solidFill>
                  <a:schemeClr val="accent3"/>
                </a:solidFill>
              </a:rPr>
              <a:t>gli</a:t>
            </a:r>
            <a:r>
              <a:rPr lang="en-US" sz="4000" b="1" cap="all" dirty="0">
                <a:solidFill>
                  <a:schemeClr val="accent3"/>
                </a:solidFill>
              </a:rPr>
              <a:t> </a:t>
            </a:r>
            <a:r>
              <a:rPr lang="en-US" sz="4000" b="1" cap="all" dirty="0" err="1">
                <a:solidFill>
                  <a:schemeClr val="accent3"/>
                </a:solidFill>
              </a:rPr>
              <a:t>acquisti</a:t>
            </a:r>
            <a:r>
              <a:rPr lang="en-US" sz="4000" b="1" cap="all" dirty="0">
                <a:solidFill>
                  <a:schemeClr val="accent3"/>
                </a:solidFill>
              </a:rPr>
              <a:t> online</a:t>
            </a:r>
            <a:br>
              <a:rPr lang="en-US" sz="4400" u="sng" cap="all" dirty="0">
                <a:solidFill>
                  <a:srgbClr val="FF0000"/>
                </a:solidFill>
              </a:rPr>
            </a:br>
            <a:endParaRPr lang="it-IT" dirty="0"/>
          </a:p>
        </p:txBody>
      </p:sp>
      <p:sp>
        <p:nvSpPr>
          <p:cNvPr id="5" name="CasellaDiTesto 4"/>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pic>
        <p:nvPicPr>
          <p:cNvPr id="6" name="Immagine 5">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103043" y="5257797"/>
            <a:ext cx="1619250" cy="1733919"/>
          </a:xfrm>
          <a:prstGeom prst="rect">
            <a:avLst/>
          </a:prstGeom>
        </p:spPr>
      </p:pic>
      <p:sp>
        <p:nvSpPr>
          <p:cNvPr id="7" name="CasellaDiTesto 6"/>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spTree>
    <p:extLst>
      <p:ext uri="{BB962C8B-B14F-4D97-AF65-F5344CB8AC3E}">
        <p14:creationId xmlns:p14="http://schemas.microsoft.com/office/powerpoint/2010/main" val="3119941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0"/>
          </p:nvPr>
        </p:nvSpPr>
        <p:spPr/>
      </p:sp>
      <p:sp>
        <p:nvSpPr>
          <p:cNvPr id="3" name="Titolo 2"/>
          <p:cNvSpPr>
            <a:spLocks noGrp="1"/>
          </p:cNvSpPr>
          <p:nvPr>
            <p:ph type="ctrTitle"/>
          </p:nvPr>
        </p:nvSpPr>
        <p:spPr>
          <a:xfrm>
            <a:off x="706582" y="1084218"/>
            <a:ext cx="5472000" cy="5804922"/>
          </a:xfrm>
        </p:spPr>
        <p:txBody>
          <a:bodyPr/>
          <a:lstStyle/>
          <a:p>
            <a:r>
              <a:rPr lang="it-IT" sz="4000" b="1" dirty="0">
                <a:solidFill>
                  <a:schemeClr val="accent3"/>
                </a:solidFill>
              </a:rPr>
              <a:t>CONSUMATORI E WEB: DIRITTI E TUTELE…</a:t>
            </a:r>
            <a:br>
              <a:rPr lang="it-IT" sz="4000" b="1" dirty="0">
                <a:solidFill>
                  <a:schemeClr val="accent3"/>
                </a:solidFill>
              </a:rPr>
            </a:br>
            <a:r>
              <a:rPr lang="it-IT" sz="4000" b="1" dirty="0">
                <a:solidFill>
                  <a:schemeClr val="accent3"/>
                </a:solidFill>
              </a:rPr>
              <a:t>COSA C’E’ DA SAPERE</a:t>
            </a:r>
            <a:br>
              <a:rPr lang="it-IT" sz="4000" dirty="0">
                <a:latin typeface="Calibri" panose="020F0502020204030204" pitchFamily="34" charset="0"/>
                <a:ea typeface="Calibri" panose="020F0502020204030204" pitchFamily="34" charset="0"/>
                <a:cs typeface="Times New Roman" panose="02020603050405020304" pitchFamily="18" charset="0"/>
              </a:rPr>
            </a:br>
            <a:br>
              <a:rPr lang="it-IT" sz="4000" b="1" dirty="0">
                <a:solidFill>
                  <a:schemeClr val="accent3"/>
                </a:solidFill>
              </a:rPr>
            </a:br>
            <a:br>
              <a:rPr lang="it-IT" sz="4000" b="1" u="sng" dirty="0">
                <a:solidFill>
                  <a:srgbClr val="FF0000"/>
                </a:solidFill>
              </a:rPr>
            </a:br>
            <a:br>
              <a:rPr lang="en-US" sz="4400" u="sng" cap="all" dirty="0">
                <a:solidFill>
                  <a:srgbClr val="FF0000"/>
                </a:solidFill>
              </a:rPr>
            </a:br>
            <a:endParaRPr lang="it-IT" dirty="0"/>
          </a:p>
        </p:txBody>
      </p:sp>
      <p:sp>
        <p:nvSpPr>
          <p:cNvPr id="5" name="CasellaDiTesto 4"/>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pic>
        <p:nvPicPr>
          <p:cNvPr id="6" name="Immagine 5">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103043" y="5257797"/>
            <a:ext cx="1619250" cy="1733919"/>
          </a:xfrm>
          <a:prstGeom prst="rect">
            <a:avLst/>
          </a:prstGeom>
        </p:spPr>
      </p:pic>
      <p:sp>
        <p:nvSpPr>
          <p:cNvPr id="7" name="CasellaDiTesto 6"/>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spTree>
    <p:extLst>
      <p:ext uri="{BB962C8B-B14F-4D97-AF65-F5344CB8AC3E}">
        <p14:creationId xmlns:p14="http://schemas.microsoft.com/office/powerpoint/2010/main" val="33373262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343891" y="365760"/>
            <a:ext cx="8074430" cy="5299912"/>
          </a:xfrm>
          <a:prstGeom prst="rect">
            <a:avLst/>
          </a:prstGeom>
          <a:noFill/>
        </p:spPr>
        <p:txBody>
          <a:bodyPr wrap="square" rtlCol="0">
            <a:spAutoFit/>
          </a:bodyPr>
          <a:lstStyle/>
          <a:p>
            <a:pPr>
              <a:lnSpc>
                <a:spcPct val="90000"/>
              </a:lnSpc>
              <a:spcBef>
                <a:spcPct val="0"/>
              </a:spcBef>
              <a:spcAft>
                <a:spcPts val="600"/>
              </a:spcAft>
            </a:pPr>
            <a:r>
              <a:rPr lang="en-US" sz="2400" dirty="0">
                <a:solidFill>
                  <a:schemeClr val="accent3"/>
                </a:solidFill>
                <a:latin typeface="+mj-lt"/>
              </a:rPr>
              <a:t>Cosa è </a:t>
            </a:r>
            <a:r>
              <a:rPr lang="en-US" sz="2400" dirty="0" err="1">
                <a:solidFill>
                  <a:schemeClr val="accent3"/>
                </a:solidFill>
                <a:latin typeface="+mj-lt"/>
              </a:rPr>
              <a:t>l’ecommerce</a:t>
            </a:r>
            <a:r>
              <a:rPr lang="en-US" sz="2400" dirty="0">
                <a:solidFill>
                  <a:schemeClr val="accent3"/>
                </a:solidFill>
                <a:latin typeface="+mj-lt"/>
              </a:rPr>
              <a:t> da un </a:t>
            </a:r>
            <a:r>
              <a:rPr lang="en-US" sz="2400" dirty="0" err="1">
                <a:solidFill>
                  <a:schemeClr val="accent3"/>
                </a:solidFill>
                <a:latin typeface="+mj-lt"/>
              </a:rPr>
              <a:t>punto</a:t>
            </a:r>
            <a:r>
              <a:rPr lang="en-US" sz="2400" dirty="0">
                <a:solidFill>
                  <a:schemeClr val="accent3"/>
                </a:solidFill>
                <a:latin typeface="+mj-lt"/>
              </a:rPr>
              <a:t> di vista </a:t>
            </a:r>
            <a:r>
              <a:rPr lang="en-US" sz="2400" dirty="0" err="1">
                <a:solidFill>
                  <a:schemeClr val="accent3"/>
                </a:solidFill>
                <a:latin typeface="+mj-lt"/>
              </a:rPr>
              <a:t>giuridico</a:t>
            </a:r>
            <a:r>
              <a:rPr lang="en-US" sz="2400" dirty="0">
                <a:solidFill>
                  <a:schemeClr val="accent3"/>
                </a:solidFill>
                <a:latin typeface="+mj-lt"/>
              </a:rPr>
              <a:t>?</a:t>
            </a:r>
            <a:endParaRPr lang="it-IT" sz="1600" dirty="0">
              <a:solidFill>
                <a:schemeClr val="bg1"/>
              </a:solidFill>
              <a:latin typeface="Georgia" panose="02040502050405020303" pitchFamily="18" charset="0"/>
            </a:endParaRPr>
          </a:p>
          <a:p>
            <a:endParaRPr lang="it-IT" sz="1600" dirty="0">
              <a:solidFill>
                <a:schemeClr val="bg1"/>
              </a:solidFill>
              <a:latin typeface="Georgia" panose="02040502050405020303" pitchFamily="18" charset="0"/>
            </a:endParaRPr>
          </a:p>
          <a:p>
            <a:pPr algn="just">
              <a:lnSpc>
                <a:spcPct val="90000"/>
              </a:lnSpc>
              <a:spcAft>
                <a:spcPts val="600"/>
              </a:spcAft>
            </a:pPr>
            <a:r>
              <a:rPr lang="en-US" sz="1600" dirty="0" err="1">
                <a:solidFill>
                  <a:schemeClr val="bg1"/>
                </a:solidFill>
                <a:latin typeface="Georgia" panose="02040502050405020303" pitchFamily="18" charset="0"/>
              </a:rPr>
              <a:t>L’e</a:t>
            </a:r>
            <a:r>
              <a:rPr lang="en-US" sz="1600" dirty="0">
                <a:solidFill>
                  <a:schemeClr val="bg1"/>
                </a:solidFill>
                <a:latin typeface="Georgia" panose="02040502050405020303" pitchFamily="18" charset="0"/>
              </a:rPr>
              <a:t>-commerce è </a:t>
            </a:r>
            <a:r>
              <a:rPr lang="en-US" sz="1600" dirty="0" err="1">
                <a:solidFill>
                  <a:schemeClr val="bg1"/>
                </a:solidFill>
                <a:latin typeface="Georgia" panose="02040502050405020303" pitchFamily="18" charset="0"/>
              </a:rPr>
              <a:t>l’insieme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relazioni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negoziali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ovvero</a:t>
            </a:r>
            <a:r>
              <a:rPr lang="en-US" sz="1600" dirty="0">
                <a:solidFill>
                  <a:schemeClr val="bg1"/>
                </a:solidFill>
                <a:latin typeface="Georgia" panose="02040502050405020303" pitchFamily="18" charset="0"/>
              </a:rPr>
              <a:t> di </a:t>
            </a:r>
            <a:r>
              <a:rPr lang="en-US" sz="1600" dirty="0" err="1">
                <a:solidFill>
                  <a:schemeClr val="bg1"/>
                </a:solidFill>
                <a:latin typeface="Georgia" panose="02040502050405020303" pitchFamily="18" charset="0"/>
              </a:rPr>
              <a:t>transazioni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commerciali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aventi</a:t>
            </a:r>
            <a:r>
              <a:rPr lang="en-US" sz="1600" dirty="0">
                <a:solidFill>
                  <a:schemeClr val="bg1"/>
                </a:solidFill>
                <a:latin typeface="Georgia" panose="02040502050405020303" pitchFamily="18" charset="0"/>
              </a:rPr>
              <a:t> ad </a:t>
            </a:r>
            <a:r>
              <a:rPr lang="en-US" sz="1600" dirty="0" err="1">
                <a:solidFill>
                  <a:schemeClr val="bg1"/>
                </a:solidFill>
                <a:latin typeface="Georgia" panose="02040502050405020303" pitchFamily="18" charset="0"/>
              </a:rPr>
              <a:t>oggetto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beni</a:t>
            </a:r>
            <a:r>
              <a:rPr lang="en-US" sz="1600" dirty="0">
                <a:solidFill>
                  <a:schemeClr val="bg1"/>
                </a:solidFill>
                <a:latin typeface="Georgia" panose="02040502050405020303" pitchFamily="18" charset="0"/>
              </a:rPr>
              <a:t> o </a:t>
            </a:r>
            <a:r>
              <a:rPr lang="en-US" sz="1600" dirty="0" err="1">
                <a:solidFill>
                  <a:schemeClr val="bg1"/>
                </a:solidFill>
                <a:latin typeface="Georgia" panose="02040502050405020303" pitchFamily="18" charset="0"/>
              </a:rPr>
              <a:t>servizi</a:t>
            </a:r>
            <a:r>
              <a:rPr lang="en-US" sz="1600" dirty="0">
                <a:solidFill>
                  <a:schemeClr val="bg1"/>
                </a:solidFill>
                <a:latin typeface="Georgia" panose="02040502050405020303" pitchFamily="18" charset="0"/>
              </a:rPr>
              <a:t> . A </a:t>
            </a:r>
            <a:r>
              <a:rPr lang="en-US" sz="1600" dirty="0" err="1">
                <a:solidFill>
                  <a:schemeClr val="bg1"/>
                </a:solidFill>
                <a:latin typeface="Georgia" panose="02040502050405020303" pitchFamily="18" charset="0"/>
              </a:rPr>
              <a:t>seconda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modalità</a:t>
            </a:r>
            <a:r>
              <a:rPr lang="en-US" sz="1600" dirty="0">
                <a:solidFill>
                  <a:schemeClr val="bg1"/>
                </a:solidFill>
                <a:latin typeface="Georgia" panose="02040502050405020303" pitchFamily="18" charset="0"/>
              </a:rPr>
              <a:t> di </a:t>
            </a:r>
            <a:r>
              <a:rPr lang="en-US" sz="1600" dirty="0" err="1">
                <a:solidFill>
                  <a:schemeClr val="bg1"/>
                </a:solidFill>
                <a:latin typeface="Georgia" panose="02040502050405020303" pitchFamily="18" charset="0"/>
              </a:rPr>
              <a:t>vendita</a:t>
            </a:r>
            <a:r>
              <a:rPr lang="en-US" sz="1600" dirty="0">
                <a:solidFill>
                  <a:schemeClr val="bg1"/>
                </a:solidFill>
                <a:latin typeface="Georgia" panose="02040502050405020303" pitchFamily="18" charset="0"/>
              </a:rPr>
              <a:t> e </a:t>
            </a:r>
            <a:r>
              <a:rPr lang="en-US" sz="1600" dirty="0" err="1">
                <a:solidFill>
                  <a:schemeClr val="bg1"/>
                </a:solidFill>
                <a:latin typeface="Georgia" panose="02040502050405020303" pitchFamily="18" charset="0"/>
              </a:rPr>
              <a:t>della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tipologia</a:t>
            </a:r>
            <a:r>
              <a:rPr lang="en-US" sz="1600" dirty="0">
                <a:solidFill>
                  <a:schemeClr val="bg1"/>
                </a:solidFill>
                <a:latin typeface="Georgia" panose="02040502050405020303" pitchFamily="18" charset="0"/>
              </a:rPr>
              <a:t> di </a:t>
            </a:r>
            <a:r>
              <a:rPr lang="en-US" sz="1600" dirty="0" err="1">
                <a:solidFill>
                  <a:schemeClr val="bg1"/>
                </a:solidFill>
                <a:latin typeface="Georgia" panose="02040502050405020303" pitchFamily="18" charset="0"/>
              </a:rPr>
              <a:t>prodotti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possiamo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riconoscere</a:t>
            </a:r>
            <a:r>
              <a:rPr lang="en-US" sz="1600" dirty="0">
                <a:solidFill>
                  <a:schemeClr val="bg1"/>
                </a:solidFill>
                <a:latin typeface="Georgia" panose="02040502050405020303" pitchFamily="18" charset="0"/>
              </a:rPr>
              <a:t> due tipi di </a:t>
            </a:r>
            <a:r>
              <a:rPr lang="en-US" sz="1600" dirty="0" err="1">
                <a:solidFill>
                  <a:schemeClr val="bg1"/>
                </a:solidFill>
                <a:latin typeface="Georgia" panose="02040502050405020303" pitchFamily="18" charset="0"/>
              </a:rPr>
              <a:t>commercio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elettronico</a:t>
            </a:r>
            <a:r>
              <a:rPr lang="en-US" sz="1600" dirty="0">
                <a:solidFill>
                  <a:schemeClr val="bg1"/>
                </a:solidFill>
                <a:latin typeface="Georgia" panose="02040502050405020303" pitchFamily="18" charset="0"/>
              </a:rPr>
              <a:t>:</a:t>
            </a:r>
          </a:p>
          <a:p>
            <a:pPr algn="just">
              <a:lnSpc>
                <a:spcPct val="90000"/>
              </a:lnSpc>
              <a:spcAft>
                <a:spcPts val="600"/>
              </a:spcAft>
            </a:pPr>
            <a:endParaRPr lang="en-US" sz="1600" dirty="0">
              <a:solidFill>
                <a:schemeClr val="bg1"/>
              </a:solidFill>
              <a:latin typeface="Georgia" panose="02040502050405020303" pitchFamily="18" charset="0"/>
            </a:endParaRPr>
          </a:p>
          <a:p>
            <a:pPr marL="285750" indent="-285750" algn="just">
              <a:lnSpc>
                <a:spcPct val="90000"/>
              </a:lnSpc>
              <a:spcAft>
                <a:spcPts val="600"/>
              </a:spcAft>
              <a:buFont typeface="Arial" panose="020B0604020202020204" pitchFamily="34" charset="0"/>
              <a:buChar char="•"/>
            </a:pPr>
            <a:r>
              <a:rPr lang="en-US" sz="1600" dirty="0" err="1">
                <a:solidFill>
                  <a:schemeClr val="bg1"/>
                </a:solidFill>
                <a:latin typeface="Georgia" panose="02040502050405020303" pitchFamily="18" charset="0"/>
              </a:rPr>
              <a:t>Commercio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elettronico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indiretto</a:t>
            </a:r>
            <a:r>
              <a:rPr lang="en-US" sz="1600" dirty="0">
                <a:solidFill>
                  <a:schemeClr val="bg1"/>
                </a:solidFill>
                <a:latin typeface="Georgia" panose="02040502050405020303" pitchFamily="18" charset="0"/>
              </a:rPr>
              <a:t> (off line), </a:t>
            </a:r>
            <a:r>
              <a:rPr lang="en-US" sz="1600" dirty="0" err="1">
                <a:solidFill>
                  <a:schemeClr val="bg1"/>
                </a:solidFill>
                <a:latin typeface="Georgia" panose="02040502050405020303" pitchFamily="18" charset="0"/>
              </a:rPr>
              <a:t>che</a:t>
            </a:r>
            <a:r>
              <a:rPr lang="en-US" sz="1600" dirty="0">
                <a:solidFill>
                  <a:schemeClr val="bg1"/>
                </a:solidFill>
                <a:latin typeface="Georgia" panose="02040502050405020303" pitchFamily="18" charset="0"/>
              </a:rPr>
              <a:t> è la forma di </a:t>
            </a:r>
            <a:r>
              <a:rPr lang="en-US" sz="1600" dirty="0" err="1">
                <a:solidFill>
                  <a:schemeClr val="bg1"/>
                </a:solidFill>
                <a:latin typeface="Georgia" panose="02040502050405020303" pitchFamily="18" charset="0"/>
              </a:rPr>
              <a:t>commercio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che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più</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avvicina</a:t>
            </a:r>
            <a:r>
              <a:rPr lang="en-US" sz="1600" dirty="0">
                <a:solidFill>
                  <a:schemeClr val="bg1"/>
                </a:solidFill>
                <a:latin typeface="Georgia" panose="02040502050405020303" pitchFamily="18" charset="0"/>
              </a:rPr>
              <a:t> a </a:t>
            </a:r>
            <a:r>
              <a:rPr lang="en-US" sz="1600" dirty="0" err="1">
                <a:solidFill>
                  <a:schemeClr val="bg1"/>
                </a:solidFill>
                <a:latin typeface="Georgia" panose="02040502050405020303" pitchFamily="18" charset="0"/>
              </a:rPr>
              <a:t>quella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tradizionale</a:t>
            </a:r>
            <a:r>
              <a:rPr lang="en-US" sz="1600" dirty="0">
                <a:solidFill>
                  <a:schemeClr val="bg1"/>
                </a:solidFill>
                <a:latin typeface="Georgia" panose="02040502050405020303" pitchFamily="18" charset="0"/>
              </a:rPr>
              <a:t> in </a:t>
            </a:r>
            <a:r>
              <a:rPr lang="en-US" sz="1600" dirty="0" err="1">
                <a:solidFill>
                  <a:schemeClr val="bg1"/>
                </a:solidFill>
                <a:latin typeface="Georgia" panose="02040502050405020303" pitchFamily="18" charset="0"/>
              </a:rPr>
              <a:t>quanto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beni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materiali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sono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visionabili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su</a:t>
            </a:r>
            <a:r>
              <a:rPr lang="en-US" sz="1600" dirty="0">
                <a:solidFill>
                  <a:schemeClr val="bg1"/>
                </a:solidFill>
                <a:latin typeface="Georgia" panose="02040502050405020303" pitchFamily="18" charset="0"/>
              </a:rPr>
              <a:t> un </a:t>
            </a:r>
            <a:r>
              <a:rPr lang="en-US" sz="1600" dirty="0" err="1">
                <a:solidFill>
                  <a:schemeClr val="bg1"/>
                </a:solidFill>
                <a:latin typeface="Georgia" panose="02040502050405020303" pitchFamily="18" charset="0"/>
              </a:rPr>
              <a:t>catalogo</a:t>
            </a:r>
            <a:r>
              <a:rPr lang="en-US" sz="1600" dirty="0">
                <a:solidFill>
                  <a:schemeClr val="bg1"/>
                </a:solidFill>
                <a:latin typeface="Georgia" panose="02040502050405020303" pitchFamily="18" charset="0"/>
              </a:rPr>
              <a:t> on line </a:t>
            </a:r>
            <a:r>
              <a:rPr lang="en-US" sz="1600" dirty="0" err="1">
                <a:solidFill>
                  <a:schemeClr val="bg1"/>
                </a:solidFill>
                <a:latin typeface="Georgia" panose="02040502050405020303" pitchFamily="18" charset="0"/>
              </a:rPr>
              <a:t>nel</a:t>
            </a:r>
            <a:r>
              <a:rPr lang="en-US" sz="1600" dirty="0">
                <a:solidFill>
                  <a:schemeClr val="bg1"/>
                </a:solidFill>
                <a:latin typeface="Georgia" panose="02040502050405020303" pitchFamily="18" charset="0"/>
              </a:rPr>
              <a:t> quale </a:t>
            </a:r>
            <a:r>
              <a:rPr lang="en-US" sz="1600" dirty="0" err="1">
                <a:solidFill>
                  <a:schemeClr val="bg1"/>
                </a:solidFill>
                <a:latin typeface="Georgia" panose="02040502050405020303" pitchFamily="18" charset="0"/>
              </a:rPr>
              <a:t>vengono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descritte</a:t>
            </a:r>
            <a:r>
              <a:rPr lang="en-US" sz="1600" dirty="0">
                <a:solidFill>
                  <a:schemeClr val="bg1"/>
                </a:solidFill>
                <a:latin typeface="Georgia" panose="02040502050405020303" pitchFamily="18" charset="0"/>
              </a:rPr>
              <a:t> le </a:t>
            </a:r>
            <a:r>
              <a:rPr lang="en-US" sz="1600" dirty="0" err="1">
                <a:solidFill>
                  <a:schemeClr val="bg1"/>
                </a:solidFill>
                <a:latin typeface="Georgia" panose="02040502050405020303" pitchFamily="18" charset="0"/>
              </a:rPr>
              <a:t>caratteristiche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merceologiche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il</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prezzo</a:t>
            </a:r>
            <a:r>
              <a:rPr lang="en-US" sz="1600" dirty="0">
                <a:solidFill>
                  <a:schemeClr val="bg1"/>
                </a:solidFill>
                <a:latin typeface="Georgia" panose="02040502050405020303" pitchFamily="18" charset="0"/>
              </a:rPr>
              <a:t>, le </a:t>
            </a:r>
            <a:r>
              <a:rPr lang="en-US" sz="1600" dirty="0" err="1">
                <a:solidFill>
                  <a:schemeClr val="bg1"/>
                </a:solidFill>
                <a:latin typeface="Georgia" panose="02040502050405020303" pitchFamily="18" charset="0"/>
              </a:rPr>
              <a:t>modalità</a:t>
            </a:r>
            <a:r>
              <a:rPr lang="en-US" sz="1600" dirty="0">
                <a:solidFill>
                  <a:schemeClr val="bg1"/>
                </a:solidFill>
                <a:latin typeface="Georgia" panose="02040502050405020303" pitchFamily="18" charset="0"/>
              </a:rPr>
              <a:t> di </a:t>
            </a:r>
            <a:r>
              <a:rPr lang="en-US" sz="1600" dirty="0" err="1">
                <a:solidFill>
                  <a:schemeClr val="bg1"/>
                </a:solidFill>
                <a:latin typeface="Georgia" panose="02040502050405020303" pitchFamily="18" charset="0"/>
              </a:rPr>
              <a:t>consegna</a:t>
            </a:r>
            <a:r>
              <a:rPr lang="en-US" sz="1600" dirty="0">
                <a:solidFill>
                  <a:schemeClr val="bg1"/>
                </a:solidFill>
                <a:latin typeface="Georgia" panose="02040502050405020303" pitchFamily="18" charset="0"/>
              </a:rPr>
              <a:t> e di </a:t>
            </a:r>
            <a:r>
              <a:rPr lang="en-US" sz="1600" dirty="0" err="1">
                <a:solidFill>
                  <a:schemeClr val="bg1"/>
                </a:solidFill>
                <a:latin typeface="Georgia" panose="02040502050405020303" pitchFamily="18" charset="0"/>
              </a:rPr>
              <a:t>pagamento</a:t>
            </a:r>
            <a:r>
              <a:rPr lang="en-US" sz="1600" dirty="0">
                <a:solidFill>
                  <a:schemeClr val="bg1"/>
                </a:solidFill>
                <a:latin typeface="Georgia" panose="02040502050405020303" pitchFamily="18" charset="0"/>
              </a:rPr>
              <a:t>. A </a:t>
            </a:r>
            <a:r>
              <a:rPr lang="en-US" sz="1600" dirty="0" err="1">
                <a:solidFill>
                  <a:schemeClr val="bg1"/>
                </a:solidFill>
                <a:latin typeface="Georgia" panose="02040502050405020303" pitchFamily="18" charset="0"/>
              </a:rPr>
              <a:t>seguito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dell’ordine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il</a:t>
            </a:r>
            <a:r>
              <a:rPr lang="en-US" sz="1600" dirty="0">
                <a:solidFill>
                  <a:schemeClr val="bg1"/>
                </a:solidFill>
                <a:latin typeface="Georgia" panose="02040502050405020303" pitchFamily="18" charset="0"/>
              </a:rPr>
              <a:t> bene </a:t>
            </a:r>
            <a:r>
              <a:rPr lang="en-US" sz="1600" dirty="0" err="1">
                <a:solidFill>
                  <a:schemeClr val="bg1"/>
                </a:solidFill>
                <a:latin typeface="Georgia" panose="02040502050405020303" pitchFamily="18" charset="0"/>
              </a:rPr>
              <a:t>viene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spedito</a:t>
            </a:r>
            <a:r>
              <a:rPr lang="en-US" sz="1600" dirty="0">
                <a:solidFill>
                  <a:schemeClr val="bg1"/>
                </a:solidFill>
                <a:latin typeface="Georgia" panose="02040502050405020303" pitchFamily="18" charset="0"/>
              </a:rPr>
              <a:t> o </a:t>
            </a:r>
            <a:r>
              <a:rPr lang="en-US" sz="1600" dirty="0" err="1">
                <a:solidFill>
                  <a:schemeClr val="bg1"/>
                </a:solidFill>
                <a:latin typeface="Georgia" panose="02040502050405020303" pitchFamily="18" charset="0"/>
              </a:rPr>
              <a:t>consegnato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all’acquirente</a:t>
            </a:r>
            <a:r>
              <a:rPr lang="en-US" sz="1600" dirty="0">
                <a:solidFill>
                  <a:schemeClr val="bg1"/>
                </a:solidFill>
                <a:latin typeface="Georgia" panose="02040502050405020303" pitchFamily="18" charset="0"/>
              </a:rPr>
              <a:t> con </a:t>
            </a:r>
            <a:r>
              <a:rPr lang="en-US" sz="1600" dirty="0" err="1">
                <a:solidFill>
                  <a:schemeClr val="bg1"/>
                </a:solidFill>
                <a:latin typeface="Georgia" panose="02040502050405020303" pitchFamily="18" charset="0"/>
              </a:rPr>
              <a:t>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canali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tradizionali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spedizione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postale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vettore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corriere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il</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pagamento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può</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avvenire</a:t>
            </a:r>
            <a:r>
              <a:rPr lang="en-US" sz="1600" dirty="0">
                <a:solidFill>
                  <a:schemeClr val="bg1"/>
                </a:solidFill>
                <a:latin typeface="Georgia" panose="02040502050405020303" pitchFamily="18" charset="0"/>
              </a:rPr>
              <a:t> o </a:t>
            </a:r>
            <a:r>
              <a:rPr lang="en-US" sz="1600" dirty="0" err="1">
                <a:solidFill>
                  <a:schemeClr val="bg1"/>
                </a:solidFill>
                <a:latin typeface="Georgia" panose="02040502050405020303" pitchFamily="18" charset="0"/>
              </a:rPr>
              <a:t>direttamente</a:t>
            </a:r>
            <a:r>
              <a:rPr lang="en-US" sz="1600" dirty="0">
                <a:solidFill>
                  <a:schemeClr val="bg1"/>
                </a:solidFill>
                <a:latin typeface="Georgia" panose="02040502050405020303" pitchFamily="18" charset="0"/>
              </a:rPr>
              <a:t> al </a:t>
            </a:r>
            <a:r>
              <a:rPr lang="en-US" sz="1600" dirty="0" err="1">
                <a:solidFill>
                  <a:schemeClr val="bg1"/>
                </a:solidFill>
                <a:latin typeface="Georgia" panose="02040502050405020303" pitchFamily="18" charset="0"/>
              </a:rPr>
              <a:t>momento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dell’ordine</a:t>
            </a:r>
            <a:r>
              <a:rPr lang="en-US" sz="1600" dirty="0">
                <a:solidFill>
                  <a:schemeClr val="bg1"/>
                </a:solidFill>
                <a:latin typeface="Georgia" panose="02040502050405020303" pitchFamily="18" charset="0"/>
              </a:rPr>
              <a:t> in via </a:t>
            </a:r>
            <a:r>
              <a:rPr lang="en-US" sz="1600" dirty="0" err="1">
                <a:solidFill>
                  <a:schemeClr val="bg1"/>
                </a:solidFill>
                <a:latin typeface="Georgia" panose="02040502050405020303" pitchFamily="18" charset="0"/>
              </a:rPr>
              <a:t>elettronica</a:t>
            </a:r>
            <a:r>
              <a:rPr lang="en-US" sz="1600" dirty="0">
                <a:solidFill>
                  <a:schemeClr val="bg1"/>
                </a:solidFill>
                <a:latin typeface="Georgia" panose="02040502050405020303" pitchFamily="18" charset="0"/>
              </a:rPr>
              <a:t> (carta di </a:t>
            </a:r>
            <a:r>
              <a:rPr lang="en-US" sz="1600" dirty="0" err="1">
                <a:solidFill>
                  <a:schemeClr val="bg1"/>
                </a:solidFill>
                <a:latin typeface="Georgia" panose="02040502050405020303" pitchFamily="18" charset="0"/>
              </a:rPr>
              <a:t>credito</a:t>
            </a:r>
            <a:r>
              <a:rPr lang="en-US" sz="1600" dirty="0">
                <a:solidFill>
                  <a:schemeClr val="bg1"/>
                </a:solidFill>
                <a:latin typeface="Georgia" panose="02040502050405020303" pitchFamily="18" charset="0"/>
              </a:rPr>
              <a:t> o </a:t>
            </a:r>
            <a:r>
              <a:rPr lang="en-US" sz="1600" dirty="0" err="1">
                <a:solidFill>
                  <a:schemeClr val="bg1"/>
                </a:solidFill>
                <a:latin typeface="Georgia" panose="02040502050405020303" pitchFamily="18" charset="0"/>
              </a:rPr>
              <a:t>altri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sistemi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elettronici</a:t>
            </a:r>
            <a:r>
              <a:rPr lang="en-US" sz="1600" dirty="0">
                <a:solidFill>
                  <a:schemeClr val="bg1"/>
                </a:solidFill>
                <a:latin typeface="Georgia" panose="02040502050405020303" pitchFamily="18" charset="0"/>
              </a:rPr>
              <a:t> di </a:t>
            </a:r>
            <a:r>
              <a:rPr lang="en-US" sz="1600" dirty="0" err="1">
                <a:solidFill>
                  <a:schemeClr val="bg1"/>
                </a:solidFill>
                <a:latin typeface="Georgia" panose="02040502050405020303" pitchFamily="18" charset="0"/>
              </a:rPr>
              <a:t>pagamento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oppure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alla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consegna</a:t>
            </a:r>
            <a:r>
              <a:rPr lang="en-US" sz="1600" dirty="0">
                <a:solidFill>
                  <a:schemeClr val="bg1"/>
                </a:solidFill>
                <a:latin typeface="Georgia" panose="02040502050405020303" pitchFamily="18" charset="0"/>
              </a:rPr>
              <a:t>.</a:t>
            </a:r>
          </a:p>
          <a:p>
            <a:pPr marL="285750" indent="-285750" algn="just">
              <a:lnSpc>
                <a:spcPct val="90000"/>
              </a:lnSpc>
              <a:spcAft>
                <a:spcPts val="600"/>
              </a:spcAft>
              <a:buFont typeface="Arial" panose="020B0604020202020204" pitchFamily="34" charset="0"/>
              <a:buChar char="•"/>
            </a:pPr>
            <a:r>
              <a:rPr lang="en-US" sz="1600" dirty="0" err="1">
                <a:solidFill>
                  <a:schemeClr val="bg1"/>
                </a:solidFill>
                <a:latin typeface="Georgia" panose="02040502050405020303" pitchFamily="18" charset="0"/>
              </a:rPr>
              <a:t>Commercio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elettronico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diretto</a:t>
            </a:r>
            <a:r>
              <a:rPr lang="en-US" sz="1600" dirty="0">
                <a:solidFill>
                  <a:schemeClr val="bg1"/>
                </a:solidFill>
                <a:latin typeface="Georgia" panose="02040502050405020303" pitchFamily="18" charset="0"/>
              </a:rPr>
              <a:t> (on line) dove </a:t>
            </a:r>
            <a:r>
              <a:rPr lang="en-US" sz="1600" dirty="0" err="1">
                <a:solidFill>
                  <a:schemeClr val="bg1"/>
                </a:solidFill>
                <a:latin typeface="Georgia" panose="02040502050405020303" pitchFamily="18" charset="0"/>
              </a:rPr>
              <a:t>invece</a:t>
            </a:r>
            <a:r>
              <a:rPr lang="en-US" sz="1600" dirty="0">
                <a:solidFill>
                  <a:schemeClr val="bg1"/>
                </a:solidFill>
                <a:latin typeface="Georgia" panose="02040502050405020303" pitchFamily="18" charset="0"/>
              </a:rPr>
              <a:t> la </a:t>
            </a:r>
            <a:r>
              <a:rPr lang="en-US" sz="1600" dirty="0" err="1">
                <a:solidFill>
                  <a:schemeClr val="bg1"/>
                </a:solidFill>
                <a:latin typeface="Georgia" panose="02040502050405020303" pitchFamily="18" charset="0"/>
              </a:rPr>
              <a:t>vendita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beni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immateriali</a:t>
            </a:r>
            <a:r>
              <a:rPr lang="en-US" sz="1600" dirty="0">
                <a:solidFill>
                  <a:schemeClr val="bg1"/>
                </a:solidFill>
                <a:latin typeface="Georgia" panose="02040502050405020303" pitchFamily="18" charset="0"/>
              </a:rPr>
              <a:t> e </a:t>
            </a:r>
            <a:r>
              <a:rPr lang="en-US" sz="1600" dirty="0" err="1">
                <a:solidFill>
                  <a:schemeClr val="bg1"/>
                </a:solidFill>
                <a:latin typeface="Georgia" panose="02040502050405020303" pitchFamily="18" charset="0"/>
              </a:rPr>
              <a:t>intangibili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vengono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forniti</a:t>
            </a:r>
            <a:r>
              <a:rPr lang="en-US" sz="1600" dirty="0">
                <a:solidFill>
                  <a:schemeClr val="bg1"/>
                </a:solidFill>
                <a:latin typeface="Georgia" panose="02040502050405020303" pitchFamily="18" charset="0"/>
              </a:rPr>
              <a:t> solo </a:t>
            </a:r>
            <a:r>
              <a:rPr lang="en-US" sz="1600" dirty="0" err="1">
                <a:solidFill>
                  <a:schemeClr val="bg1"/>
                </a:solidFill>
                <a:latin typeface="Georgia" panose="02040502050405020303" pitchFamily="18" charset="0"/>
              </a:rPr>
              <a:t>ed</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esclusivamente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attraverso</a:t>
            </a:r>
            <a:r>
              <a:rPr lang="en-US" sz="1600" dirty="0">
                <a:solidFill>
                  <a:schemeClr val="bg1"/>
                </a:solidFill>
                <a:latin typeface="Georgia" panose="02040502050405020303" pitchFamily="18" charset="0"/>
              </a:rPr>
              <a:t> Internet o </a:t>
            </a:r>
            <a:r>
              <a:rPr lang="en-US" sz="1600" dirty="0" err="1">
                <a:solidFill>
                  <a:schemeClr val="bg1"/>
                </a:solidFill>
                <a:latin typeface="Georgia" panose="02040502050405020303" pitchFamily="18" charset="0"/>
              </a:rPr>
              <a:t>una</a:t>
            </a:r>
            <a:r>
              <a:rPr lang="en-US" sz="1600" dirty="0">
                <a:solidFill>
                  <a:schemeClr val="bg1"/>
                </a:solidFill>
                <a:latin typeface="Georgia" panose="02040502050405020303" pitchFamily="18" charset="0"/>
              </a:rPr>
              <a:t> rete </a:t>
            </a:r>
            <a:r>
              <a:rPr lang="en-US" sz="1600" dirty="0" err="1">
                <a:solidFill>
                  <a:schemeClr val="bg1"/>
                </a:solidFill>
                <a:latin typeface="Georgia" panose="02040502050405020303" pitchFamily="18" charset="0"/>
              </a:rPr>
              <a:t>elettronica</a:t>
            </a:r>
            <a:r>
              <a:rPr lang="en-US" sz="1600" dirty="0">
                <a:solidFill>
                  <a:schemeClr val="bg1"/>
                </a:solidFill>
                <a:latin typeface="Georgia" panose="02040502050405020303" pitchFamily="18" charset="0"/>
              </a:rPr>
              <a:t>, la cui </a:t>
            </a:r>
            <a:r>
              <a:rPr lang="en-US" sz="1600" dirty="0" err="1">
                <a:solidFill>
                  <a:schemeClr val="bg1"/>
                </a:solidFill>
                <a:latin typeface="Georgia" panose="02040502050405020303" pitchFamily="18" charset="0"/>
              </a:rPr>
              <a:t>natura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rende</a:t>
            </a:r>
            <a:r>
              <a:rPr lang="en-US" sz="1600" dirty="0">
                <a:solidFill>
                  <a:schemeClr val="bg1"/>
                </a:solidFill>
                <a:latin typeface="Georgia" panose="02040502050405020303" pitchFamily="18" charset="0"/>
              </a:rPr>
              <a:t> la </a:t>
            </a:r>
            <a:r>
              <a:rPr lang="en-US" sz="1600" dirty="0" err="1">
                <a:solidFill>
                  <a:schemeClr val="bg1"/>
                </a:solidFill>
                <a:latin typeface="Georgia" panose="02040502050405020303" pitchFamily="18" charset="0"/>
              </a:rPr>
              <a:t>prestazione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essenzialmente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automatizzata</a:t>
            </a:r>
            <a:r>
              <a:rPr lang="en-US" sz="1600" dirty="0">
                <a:solidFill>
                  <a:schemeClr val="bg1"/>
                </a:solidFill>
                <a:latin typeface="Georgia" panose="02040502050405020303" pitchFamily="18" charset="0"/>
              </a:rPr>
              <a:t>. In </a:t>
            </a:r>
            <a:r>
              <a:rPr lang="en-US" sz="1600" dirty="0" err="1">
                <a:solidFill>
                  <a:schemeClr val="bg1"/>
                </a:solidFill>
                <a:latin typeface="Georgia" panose="02040502050405020303" pitchFamily="18" charset="0"/>
              </a:rPr>
              <a:t>questi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casi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l’acquirente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visiona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sul</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catalogo</a:t>
            </a:r>
            <a:r>
              <a:rPr lang="en-US" sz="1600" dirty="0">
                <a:solidFill>
                  <a:schemeClr val="bg1"/>
                </a:solidFill>
                <a:latin typeface="Georgia" panose="02040502050405020303" pitchFamily="18" charset="0"/>
              </a:rPr>
              <a:t> on line </a:t>
            </a:r>
            <a:r>
              <a:rPr lang="en-US" sz="1600" dirty="0" err="1">
                <a:solidFill>
                  <a:schemeClr val="bg1"/>
                </a:solidFill>
                <a:latin typeface="Georgia" panose="02040502050405020303" pitchFamily="18" charset="0"/>
              </a:rPr>
              <a:t>il</a:t>
            </a:r>
            <a:r>
              <a:rPr lang="en-US" sz="1600" dirty="0">
                <a:solidFill>
                  <a:schemeClr val="bg1"/>
                </a:solidFill>
                <a:latin typeface="Georgia" panose="02040502050405020303" pitchFamily="18" charset="0"/>
              </a:rPr>
              <a:t> bene o </a:t>
            </a:r>
            <a:r>
              <a:rPr lang="en-US" sz="1600" dirty="0" err="1">
                <a:solidFill>
                  <a:schemeClr val="bg1"/>
                </a:solidFill>
                <a:latin typeface="Georgia" panose="02040502050405020303" pitchFamily="18" charset="0"/>
              </a:rPr>
              <a:t>servizio</a:t>
            </a:r>
            <a:r>
              <a:rPr lang="en-US" sz="1600" dirty="0">
                <a:solidFill>
                  <a:schemeClr val="bg1"/>
                </a:solidFill>
                <a:latin typeface="Georgia" panose="02040502050405020303" pitchFamily="18" charset="0"/>
              </a:rPr>
              <a:t> da </a:t>
            </a:r>
            <a:r>
              <a:rPr lang="en-US" sz="1600" dirty="0" err="1">
                <a:solidFill>
                  <a:schemeClr val="bg1"/>
                </a:solidFill>
                <a:latin typeface="Georgia" panose="02040502050405020303" pitchFamily="18" charset="0"/>
              </a:rPr>
              <a:t>acquistare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procede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all’ordine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esegue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il</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pagamento</a:t>
            </a:r>
            <a:r>
              <a:rPr lang="en-US" sz="1600" dirty="0">
                <a:solidFill>
                  <a:schemeClr val="bg1"/>
                </a:solidFill>
                <a:latin typeface="Georgia" panose="02040502050405020303" pitchFamily="18" charset="0"/>
              </a:rPr>
              <a:t> con </a:t>
            </a:r>
            <a:r>
              <a:rPr lang="en-US" sz="1600" dirty="0" err="1">
                <a:solidFill>
                  <a:schemeClr val="bg1"/>
                </a:solidFill>
                <a:latin typeface="Georgia" panose="02040502050405020303" pitchFamily="18" charset="0"/>
              </a:rPr>
              <a:t>sistemi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elettronici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effettua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il</a:t>
            </a:r>
            <a:r>
              <a:rPr lang="en-US" sz="1600" dirty="0">
                <a:solidFill>
                  <a:schemeClr val="bg1"/>
                </a:solidFill>
                <a:latin typeface="Georgia" panose="02040502050405020303" pitchFamily="18" charset="0"/>
              </a:rPr>
              <a:t> download del bene </a:t>
            </a:r>
            <a:r>
              <a:rPr lang="en-US" sz="1600" dirty="0" err="1">
                <a:solidFill>
                  <a:schemeClr val="bg1"/>
                </a:solidFill>
                <a:latin typeface="Georgia" panose="02040502050405020303" pitchFamily="18" charset="0"/>
              </a:rPr>
              <a:t>acquistato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oppure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gli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viene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fornito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il</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servizio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acquistato</a:t>
            </a:r>
            <a:r>
              <a:rPr lang="en-US" sz="1600" dirty="0">
                <a:solidFill>
                  <a:schemeClr val="bg1"/>
                </a:solidFill>
                <a:latin typeface="Georgia" panose="02040502050405020303" pitchFamily="18" charset="0"/>
              </a:rPr>
              <a:t>.</a:t>
            </a:r>
            <a:endParaRPr lang="it-IT"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761232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516206" y="365760"/>
            <a:ext cx="7693107" cy="3271665"/>
          </a:xfrm>
          <a:prstGeom prst="rect">
            <a:avLst/>
          </a:prstGeom>
          <a:noFill/>
        </p:spPr>
        <p:txBody>
          <a:bodyPr wrap="square" rtlCol="0">
            <a:spAutoFit/>
          </a:bodyPr>
          <a:lstStyle/>
          <a:p>
            <a:pPr algn="just">
              <a:lnSpc>
                <a:spcPct val="90000"/>
              </a:lnSpc>
              <a:spcBef>
                <a:spcPct val="0"/>
              </a:spcBef>
              <a:spcAft>
                <a:spcPts val="600"/>
              </a:spcAft>
            </a:pPr>
            <a:r>
              <a:rPr lang="it-IT" sz="1600" dirty="0">
                <a:solidFill>
                  <a:schemeClr val="bg1"/>
                </a:solidFill>
                <a:latin typeface="Georgia" panose="02040502050405020303" pitchFamily="18" charset="0"/>
              </a:rPr>
              <a:t>Il tipo contrattuale è la </a:t>
            </a:r>
            <a:r>
              <a:rPr lang="it-IT" sz="1600" b="1" u="sng" dirty="0">
                <a:solidFill>
                  <a:schemeClr val="bg1"/>
                </a:solidFill>
                <a:effectLst>
                  <a:outerShdw blurRad="38100" dist="38100" dir="2700000" algn="tl">
                    <a:srgbClr val="000000">
                      <a:alpha val="43137"/>
                    </a:srgbClr>
                  </a:outerShdw>
                </a:effectLst>
                <a:latin typeface="Georgia" panose="02040502050405020303" pitchFamily="18" charset="0"/>
              </a:rPr>
              <a:t>compravendita</a:t>
            </a:r>
            <a:r>
              <a:rPr lang="it-IT" sz="1600" dirty="0">
                <a:solidFill>
                  <a:schemeClr val="bg1"/>
                </a:solidFill>
                <a:latin typeface="Georgia" panose="02040502050405020303" pitchFamily="18" charset="0"/>
              </a:rPr>
              <a:t>, prevista agli artt. 1470 e </a:t>
            </a:r>
            <a:r>
              <a:rPr lang="it-IT" sz="1600" dirty="0" err="1">
                <a:solidFill>
                  <a:schemeClr val="bg1"/>
                </a:solidFill>
                <a:latin typeface="Georgia" panose="02040502050405020303" pitchFamily="18" charset="0"/>
              </a:rPr>
              <a:t>ss</a:t>
            </a:r>
            <a:r>
              <a:rPr lang="it-IT" sz="1600" dirty="0">
                <a:solidFill>
                  <a:schemeClr val="bg1"/>
                </a:solidFill>
                <a:latin typeface="Georgia" panose="02040502050405020303" pitchFamily="18" charset="0"/>
              </a:rPr>
              <a:t> cc, ma nulla esclude la possibilità di concludere telematicamente altre fattispecie negoziali come, ad esempio, la locazione, la spedizione, il noleggio. Sotto il profilo dei soggetti partecipanti al commercio elettronico si distinguono varie tipologie di rapporti, per ciascuno dei quali sono individuabili differenti principi e regimi giuridici applicabili. Dunque in base al fatto che la transazione coinvolga aziende piuttosto che singoli individui, si possono distinguere quattro forme di commercio elettronico. I rapporti “business to business” che si instaurano tra professionisti nel settore in cui operano e per lo più riguardano transazioni commerciali e anche se non è detto che nel medesimo settore professionale tutti i soggetti operanti hanno la stessa capacità economica, in questo tipi di rapporti non ci sono particolari problemi di tutela della c.d. parte debole, come invece accade quando parte negoziante del rapporto è il consumatore. </a:t>
            </a: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
        <p:nvSpPr>
          <p:cNvPr id="2" name="CasellaDiTesto 1"/>
          <p:cNvSpPr txBox="1"/>
          <p:nvPr/>
        </p:nvSpPr>
        <p:spPr>
          <a:xfrm>
            <a:off x="843010" y="3621300"/>
            <a:ext cx="9039497" cy="2308324"/>
          </a:xfrm>
          <a:prstGeom prst="rect">
            <a:avLst/>
          </a:prstGeom>
          <a:noFill/>
        </p:spPr>
        <p:txBody>
          <a:bodyPr wrap="square" rtlCol="0">
            <a:spAutoFit/>
          </a:bodyPr>
          <a:lstStyle/>
          <a:p>
            <a:pPr algn="just"/>
            <a:r>
              <a:rPr lang="it-IT" sz="1400" dirty="0">
                <a:solidFill>
                  <a:schemeClr val="bg1"/>
                </a:solidFill>
                <a:latin typeface="Georgia" panose="02040502050405020303" pitchFamily="18" charset="0"/>
              </a:rPr>
              <a:t>I rapporti “business to consumer”, questo è il modello di rapporto più comune e conosciuto, consta nell’acquisto di beni e servizi da parte del consumatore finale. La diffusione di questo tipo di rapporto ha coinciso con la diffusione di internet stesso e , se da un lato ha permesso alle imprese di raggiungere direttamente e ne minor tempo possibile il maggior numero di consumatori, dall’altra per i consumatori stessi si è aperta la possibilità di aver accesso ad un’ampia sfera di prodotti stando comodamente seduti alla propria scrivania. Questo tipo di rapporto è oggetto di attenzione da parte dell’ordinamento in quanto data la posizione debole del consumatore che molto spesso si trova a dover accettare le condizioni di contratto predisposte dall’azienda fornitrice, non va sottovalutata, inoltre, la mancanza di un riferimento spazio territoriale, fattore che diminuisce ulteriormente la tutela che si riconosce invece al consumatore che stipula contratti negli esercizi commerciali.</a:t>
            </a:r>
          </a:p>
          <a:p>
            <a:endParaRPr lang="it-IT" dirty="0"/>
          </a:p>
        </p:txBody>
      </p:sp>
    </p:spTree>
    <p:extLst>
      <p:ext uri="{BB962C8B-B14F-4D97-AF65-F5344CB8AC3E}">
        <p14:creationId xmlns:p14="http://schemas.microsoft.com/office/powerpoint/2010/main" val="8450518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1812425"/>
            <a:ext cx="8673736" cy="2634567"/>
          </a:xfrm>
          <a:prstGeom prst="rect">
            <a:avLst/>
          </a:prstGeom>
          <a:noFill/>
        </p:spPr>
        <p:txBody>
          <a:bodyPr wrap="square" rtlCol="0">
            <a:spAutoFit/>
          </a:bodyPr>
          <a:lstStyle/>
          <a:p>
            <a:pPr algn="just">
              <a:lnSpc>
                <a:spcPct val="90000"/>
              </a:lnSpc>
              <a:spcAft>
                <a:spcPts val="600"/>
              </a:spcAft>
            </a:pPr>
            <a:r>
              <a:rPr lang="en-US" dirty="0">
                <a:solidFill>
                  <a:schemeClr val="bg1"/>
                </a:solidFill>
                <a:latin typeface="Georgia" panose="02040502050405020303" pitchFamily="18" charset="0"/>
              </a:rPr>
              <a:t>I </a:t>
            </a:r>
            <a:r>
              <a:rPr lang="en-US" dirty="0" err="1">
                <a:solidFill>
                  <a:schemeClr val="bg1"/>
                </a:solidFill>
                <a:latin typeface="Georgia" panose="02040502050405020303" pitchFamily="18" charset="0"/>
              </a:rPr>
              <a:t>rapporti</a:t>
            </a:r>
            <a:r>
              <a:rPr lang="en-US" dirty="0">
                <a:solidFill>
                  <a:schemeClr val="bg1"/>
                </a:solidFill>
                <a:latin typeface="Georgia" panose="02040502050405020303" pitchFamily="18" charset="0"/>
              </a:rPr>
              <a:t> “consumer to consumer”, </a:t>
            </a:r>
            <a:r>
              <a:rPr lang="en-US" dirty="0" err="1">
                <a:solidFill>
                  <a:schemeClr val="bg1"/>
                </a:solidFill>
                <a:latin typeface="Georgia" panose="02040502050405020303" pitchFamily="18" charset="0"/>
              </a:rPr>
              <a:t>ossia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quelli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svolgono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tra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consumatori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stessi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tra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soggetti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privati</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una</a:t>
            </a:r>
            <a:r>
              <a:rPr lang="en-US" dirty="0">
                <a:solidFill>
                  <a:schemeClr val="bg1"/>
                </a:solidFill>
                <a:latin typeface="Georgia" panose="02040502050405020303" pitchFamily="18" charset="0"/>
              </a:rPr>
              <a:t> forma </a:t>
            </a:r>
            <a:r>
              <a:rPr lang="en-US" dirty="0" err="1">
                <a:solidFill>
                  <a:schemeClr val="bg1"/>
                </a:solidFill>
                <a:latin typeface="Georgia" panose="02040502050405020303" pitchFamily="18" charset="0"/>
              </a:rPr>
              <a:t>diffusa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soprattutto</a:t>
            </a:r>
            <a:r>
              <a:rPr lang="en-US" dirty="0">
                <a:solidFill>
                  <a:schemeClr val="bg1"/>
                </a:solidFill>
                <a:latin typeface="Georgia" panose="02040502050405020303" pitchFamily="18" charset="0"/>
              </a:rPr>
              <a:t> grazie </a:t>
            </a:r>
            <a:r>
              <a:rPr lang="en-US" dirty="0" err="1">
                <a:solidFill>
                  <a:schemeClr val="bg1"/>
                </a:solidFill>
                <a:latin typeface="Georgia" panose="02040502050405020303" pitchFamily="18" charset="0"/>
              </a:rPr>
              <a:t>alle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aste</a:t>
            </a:r>
            <a:r>
              <a:rPr lang="en-US" dirty="0">
                <a:solidFill>
                  <a:schemeClr val="bg1"/>
                </a:solidFill>
                <a:latin typeface="Georgia" panose="02040502050405020303" pitchFamily="18" charset="0"/>
              </a:rPr>
              <a:t> on line, </a:t>
            </a:r>
            <a:r>
              <a:rPr lang="en-US" dirty="0" err="1">
                <a:solidFill>
                  <a:schemeClr val="bg1"/>
                </a:solidFill>
                <a:latin typeface="Georgia" panose="02040502050405020303" pitchFamily="18" charset="0"/>
              </a:rPr>
              <a:t>siti</a:t>
            </a:r>
            <a:r>
              <a:rPr lang="en-US" dirty="0">
                <a:solidFill>
                  <a:schemeClr val="bg1"/>
                </a:solidFill>
                <a:latin typeface="Georgia" panose="02040502050405020303" pitchFamily="18" charset="0"/>
              </a:rPr>
              <a:t> dove </a:t>
            </a:r>
            <a:r>
              <a:rPr lang="en-US" dirty="0" err="1">
                <a:solidFill>
                  <a:schemeClr val="bg1"/>
                </a:solidFill>
                <a:latin typeface="Georgia" panose="02040502050405020303" pitchFamily="18" charset="0"/>
              </a:rPr>
              <a:t>il</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compratore</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venditore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incontrano</a:t>
            </a:r>
            <a:r>
              <a:rPr lang="en-US" dirty="0">
                <a:solidFill>
                  <a:schemeClr val="bg1"/>
                </a:solidFill>
                <a:latin typeface="Georgia" panose="02040502050405020303" pitchFamily="18" charset="0"/>
              </a:rPr>
              <a:t> per </a:t>
            </a:r>
            <a:r>
              <a:rPr lang="en-US" dirty="0" err="1">
                <a:solidFill>
                  <a:schemeClr val="bg1"/>
                </a:solidFill>
                <a:latin typeface="Georgia" panose="02040502050405020303" pitchFamily="18" charset="0"/>
              </a:rPr>
              <a:t>prendere</a:t>
            </a:r>
            <a:r>
              <a:rPr lang="en-US" dirty="0">
                <a:solidFill>
                  <a:schemeClr val="bg1"/>
                </a:solidFill>
                <a:latin typeface="Georgia" panose="02040502050405020303" pitchFamily="18" charset="0"/>
              </a:rPr>
              <a:t> parte ad </a:t>
            </a:r>
            <a:r>
              <a:rPr lang="en-US" dirty="0" err="1">
                <a:solidFill>
                  <a:schemeClr val="bg1"/>
                </a:solidFill>
                <a:latin typeface="Georgia" panose="02040502050405020303" pitchFamily="18" charset="0"/>
              </a:rPr>
              <a:t>un’asta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può</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riguardare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qualsiasi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tipo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prodotto</a:t>
            </a:r>
            <a:r>
              <a:rPr lang="en-US" dirty="0">
                <a:solidFill>
                  <a:schemeClr val="bg1"/>
                </a:solidFill>
                <a:latin typeface="Georgia" panose="02040502050405020303" pitchFamily="18" charset="0"/>
              </a:rPr>
              <a:t>, in </a:t>
            </a:r>
            <a:r>
              <a:rPr lang="en-US" dirty="0" err="1">
                <a:solidFill>
                  <a:schemeClr val="bg1"/>
                </a:solidFill>
                <a:latin typeface="Georgia" panose="02040502050405020303" pitchFamily="18" charset="0"/>
              </a:rPr>
              <a:t>questi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casi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il</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sito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gestisce</a:t>
            </a:r>
            <a:r>
              <a:rPr lang="en-US" dirty="0">
                <a:solidFill>
                  <a:schemeClr val="bg1"/>
                </a:solidFill>
                <a:latin typeface="Georgia" panose="02040502050405020303" pitchFamily="18" charset="0"/>
              </a:rPr>
              <a:t> solo </a:t>
            </a:r>
            <a:r>
              <a:rPr lang="en-US" dirty="0" err="1">
                <a:solidFill>
                  <a:schemeClr val="bg1"/>
                </a:solidFill>
                <a:latin typeface="Georgia" panose="02040502050405020303" pitchFamily="18" charset="0"/>
              </a:rPr>
              <a:t>l’ambiente</a:t>
            </a:r>
            <a:r>
              <a:rPr lang="en-US" dirty="0">
                <a:solidFill>
                  <a:schemeClr val="bg1"/>
                </a:solidFill>
                <a:latin typeface="Georgia" panose="02040502050405020303" pitchFamily="18" charset="0"/>
              </a:rPr>
              <a:t> dove le </a:t>
            </a:r>
            <a:r>
              <a:rPr lang="en-US" dirty="0" err="1">
                <a:solidFill>
                  <a:schemeClr val="bg1"/>
                </a:solidFill>
                <a:latin typeface="Georgia" panose="02040502050405020303" pitchFamily="18" charset="0"/>
              </a:rPr>
              <a:t>parti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interagiscono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facendo</a:t>
            </a:r>
            <a:r>
              <a:rPr lang="en-US" dirty="0">
                <a:solidFill>
                  <a:schemeClr val="bg1"/>
                </a:solidFill>
                <a:latin typeface="Georgia" panose="02040502050405020303" pitchFamily="18" charset="0"/>
              </a:rPr>
              <a:t> gran parte del </a:t>
            </a:r>
            <a:r>
              <a:rPr lang="en-US" dirty="0" err="1">
                <a:solidFill>
                  <a:schemeClr val="bg1"/>
                </a:solidFill>
                <a:latin typeface="Georgia" panose="02040502050405020303" pitchFamily="18" charset="0"/>
              </a:rPr>
              <a:t>lavoro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stesso</a:t>
            </a:r>
            <a:r>
              <a:rPr lang="en-US" dirty="0">
                <a:solidFill>
                  <a:schemeClr val="bg1"/>
                </a:solidFill>
                <a:latin typeface="Georgia" panose="02040502050405020303" pitchFamily="18" charset="0"/>
              </a:rPr>
              <a:t>. Questa è la </a:t>
            </a:r>
            <a:r>
              <a:rPr lang="en-US" dirty="0" err="1">
                <a:solidFill>
                  <a:schemeClr val="bg1"/>
                </a:solidFill>
                <a:latin typeface="Georgia" panose="02040502050405020303" pitchFamily="18" charset="0"/>
              </a:rPr>
              <a:t>caratteristica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eccezionale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questi</a:t>
            </a:r>
            <a:r>
              <a:rPr lang="en-US" dirty="0">
                <a:solidFill>
                  <a:schemeClr val="bg1"/>
                </a:solidFill>
                <a:latin typeface="Georgia" panose="02040502050405020303" pitchFamily="18" charset="0"/>
              </a:rPr>
              <a:t> tipi di </a:t>
            </a:r>
            <a:r>
              <a:rPr lang="en-US" dirty="0" err="1">
                <a:solidFill>
                  <a:schemeClr val="bg1"/>
                </a:solidFill>
                <a:latin typeface="Georgia" panose="02040502050405020303" pitchFamily="18" charset="0"/>
              </a:rPr>
              <a:t>siti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generano</a:t>
            </a:r>
            <a:r>
              <a:rPr lang="en-US" dirty="0">
                <a:solidFill>
                  <a:schemeClr val="bg1"/>
                </a:solidFill>
                <a:latin typeface="Georgia" panose="02040502050405020303" pitchFamily="18" charset="0"/>
              </a:rPr>
              <a:t> un </a:t>
            </a:r>
            <a:r>
              <a:rPr lang="en-US" dirty="0" err="1">
                <a:solidFill>
                  <a:schemeClr val="bg1"/>
                </a:solidFill>
                <a:latin typeface="Georgia" panose="02040502050405020303" pitchFamily="18" charset="0"/>
              </a:rPr>
              <a:t>enorme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profitto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investendo</a:t>
            </a:r>
            <a:r>
              <a:rPr lang="en-US" dirty="0">
                <a:solidFill>
                  <a:schemeClr val="bg1"/>
                </a:solidFill>
                <a:latin typeface="Georgia" panose="02040502050405020303" pitchFamily="18" charset="0"/>
              </a:rPr>
              <a:t> un </a:t>
            </a:r>
            <a:r>
              <a:rPr lang="en-US" dirty="0" err="1">
                <a:solidFill>
                  <a:schemeClr val="bg1"/>
                </a:solidFill>
                <a:latin typeface="Georgia" panose="02040502050405020303" pitchFamily="18" charset="0"/>
              </a:rPr>
              <a:t>capitale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limitato</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facendo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gestire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l’intero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lavoro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dalla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pubblicazione</a:t>
            </a:r>
            <a:r>
              <a:rPr lang="en-US" dirty="0">
                <a:solidFill>
                  <a:schemeClr val="bg1"/>
                </a:solidFill>
                <a:latin typeface="Georgia" panose="02040502050405020303" pitchFamily="18" charset="0"/>
              </a:rPr>
              <a:t> del </a:t>
            </a:r>
            <a:r>
              <a:rPr lang="en-US" dirty="0" err="1">
                <a:solidFill>
                  <a:schemeClr val="bg1"/>
                </a:solidFill>
                <a:latin typeface="Georgia" panose="02040502050405020303" pitchFamily="18" charset="0"/>
              </a:rPr>
              <a:t>prodotto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fino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alla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spedizione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propri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clienti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Infine</a:t>
            </a:r>
            <a:r>
              <a:rPr lang="en-US" dirty="0">
                <a:solidFill>
                  <a:schemeClr val="bg1"/>
                </a:solidFill>
                <a:latin typeface="Georgia" panose="02040502050405020303" pitchFamily="18" charset="0"/>
              </a:rPr>
              <a:t> ci </a:t>
            </a:r>
            <a:r>
              <a:rPr lang="en-US" dirty="0" err="1">
                <a:solidFill>
                  <a:schemeClr val="bg1"/>
                </a:solidFill>
                <a:latin typeface="Georgia" panose="02040502050405020303" pitchFamily="18" charset="0"/>
              </a:rPr>
              <a:t>sono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a:t>
            </a:r>
            <a:r>
              <a:rPr lang="en-US" dirty="0">
                <a:solidFill>
                  <a:schemeClr val="bg1"/>
                </a:solidFill>
                <a:latin typeface="Georgia" panose="02040502050405020303" pitchFamily="18" charset="0"/>
              </a:rPr>
              <a:t> c.d. </a:t>
            </a:r>
            <a:r>
              <a:rPr lang="en-US" dirty="0" err="1">
                <a:solidFill>
                  <a:schemeClr val="bg1"/>
                </a:solidFill>
                <a:latin typeface="Georgia" panose="02040502050405020303" pitchFamily="18" charset="0"/>
              </a:rPr>
              <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rapporti</a:t>
            </a:r>
            <a:r>
              <a:rPr lang="en-US" dirty="0">
                <a:solidFill>
                  <a:schemeClr val="bg1"/>
                </a:solidFill>
                <a:latin typeface="Georgia" panose="02040502050405020303" pitchFamily="18" charset="0"/>
              </a:rPr>
              <a:t> “peer to peer”, </a:t>
            </a:r>
            <a:r>
              <a:rPr lang="en-US" dirty="0" err="1">
                <a:solidFill>
                  <a:schemeClr val="bg1"/>
                </a:solidFill>
                <a:latin typeface="Georgia" panose="02040502050405020303" pitchFamily="18" charset="0"/>
              </a:rPr>
              <a:t>diffusi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soprattutto</a:t>
            </a:r>
            <a:r>
              <a:rPr lang="en-US" dirty="0">
                <a:solidFill>
                  <a:schemeClr val="bg1"/>
                </a:solidFill>
                <a:latin typeface="Georgia" panose="02040502050405020303" pitchFamily="18" charset="0"/>
              </a:rPr>
              <a:t> per lo </a:t>
            </a:r>
            <a:r>
              <a:rPr lang="en-US" dirty="0" err="1">
                <a:solidFill>
                  <a:schemeClr val="bg1"/>
                </a:solidFill>
                <a:latin typeface="Georgia" panose="02040502050405020303" pitchFamily="18" charset="0"/>
              </a:rPr>
              <a:t>scambio</a:t>
            </a:r>
            <a:r>
              <a:rPr lang="en-US" dirty="0">
                <a:solidFill>
                  <a:schemeClr val="bg1"/>
                </a:solidFill>
                <a:latin typeface="Georgia" panose="02040502050405020303" pitchFamily="18" charset="0"/>
              </a:rPr>
              <a:t> di file </a:t>
            </a:r>
            <a:r>
              <a:rPr lang="en-US" dirty="0" err="1">
                <a:solidFill>
                  <a:schemeClr val="bg1"/>
                </a:solidFill>
                <a:latin typeface="Georgia" panose="02040502050405020303" pitchFamily="18" charset="0"/>
              </a:rPr>
              <a:t>musicali</a:t>
            </a:r>
            <a:r>
              <a:rPr lang="en-US" dirty="0">
                <a:solidFill>
                  <a:schemeClr val="bg1"/>
                </a:solidFill>
                <a:latin typeface="Georgia" panose="02040502050405020303" pitchFamily="18" charset="0"/>
              </a:rPr>
              <a:t>.</a:t>
            </a: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5122399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743325"/>
            <a:ext cx="8673736" cy="5299912"/>
          </a:xfrm>
          <a:prstGeom prst="rect">
            <a:avLst/>
          </a:prstGeom>
          <a:noFill/>
        </p:spPr>
        <p:txBody>
          <a:bodyPr wrap="square" rtlCol="0">
            <a:spAutoFit/>
          </a:bodyPr>
          <a:lstStyle/>
          <a:p>
            <a:r>
              <a:rPr lang="it-IT" sz="2000" b="1" u="sng" dirty="0">
                <a:solidFill>
                  <a:schemeClr val="bg1"/>
                </a:solidFill>
                <a:latin typeface="Georgia" panose="02040502050405020303" pitchFamily="18" charset="0"/>
              </a:rPr>
              <a:t>I principi fondamentali della vendita online </a:t>
            </a:r>
          </a:p>
          <a:p>
            <a:endParaRPr lang="it-IT" dirty="0">
              <a:solidFill>
                <a:schemeClr val="bg1"/>
              </a:solidFill>
              <a:latin typeface="Georgia" panose="02040502050405020303" pitchFamily="18" charset="0"/>
            </a:endParaRPr>
          </a:p>
          <a:p>
            <a:pPr algn="just"/>
            <a:r>
              <a:rPr lang="it-IT" dirty="0">
                <a:solidFill>
                  <a:schemeClr val="bg1"/>
                </a:solidFill>
                <a:latin typeface="Georgia" panose="02040502050405020303" pitchFamily="18" charset="0"/>
              </a:rPr>
              <a:t>Per vendita on line si intende una vendita effettuata tramite Internet, mediante accesso del compratore al sito web del venditore. La vendita on line rientra quindi nell’ambito dell’</a:t>
            </a:r>
            <a:r>
              <a:rPr lang="it-IT" dirty="0" err="1">
                <a:solidFill>
                  <a:schemeClr val="bg1"/>
                </a:solidFill>
                <a:latin typeface="Georgia" panose="02040502050405020303" pitchFamily="18" charset="0"/>
              </a:rPr>
              <a:t>ecommerce</a:t>
            </a:r>
            <a:r>
              <a:rPr lang="it-IT" dirty="0">
                <a:solidFill>
                  <a:schemeClr val="bg1"/>
                </a:solidFill>
                <a:latin typeface="Georgia" panose="02040502050405020303" pitchFamily="18" charset="0"/>
              </a:rPr>
              <a:t>, ossia in quell’insieme di pratiche dirette alla commercializzazione di un bene o di un servizio per via telematica (tramite Internet, invio di e-mail alla clientela, ecc.). La tutela dei consumatori impone al venditore di adempiere a particolari obblighi informativi, a protezione della parte debole del rapporto. Il Codice del Consumo (art. 68) non contiene una disciplina specifica della vendita on line, ma si limita a rinviare al </a:t>
            </a:r>
            <a:r>
              <a:rPr lang="it-IT" dirty="0" err="1">
                <a:solidFill>
                  <a:schemeClr val="bg1"/>
                </a:solidFill>
                <a:latin typeface="Georgia" panose="02040502050405020303" pitchFamily="18" charset="0"/>
              </a:rPr>
              <a:t>D.Lgs.</a:t>
            </a:r>
            <a:r>
              <a:rPr lang="it-IT" dirty="0">
                <a:solidFill>
                  <a:schemeClr val="bg1"/>
                </a:solidFill>
                <a:latin typeface="Georgia" panose="02040502050405020303" pitchFamily="18" charset="0"/>
              </a:rPr>
              <a:t> 70/2003 relativo e-commerce. Il </a:t>
            </a:r>
            <a:r>
              <a:rPr lang="it-IT" dirty="0" err="1">
                <a:solidFill>
                  <a:schemeClr val="bg1"/>
                </a:solidFill>
                <a:latin typeface="Georgia" panose="02040502050405020303" pitchFamily="18" charset="0"/>
              </a:rPr>
              <a:t>D.Lgs.</a:t>
            </a:r>
            <a:r>
              <a:rPr lang="it-IT" dirty="0">
                <a:solidFill>
                  <a:schemeClr val="bg1"/>
                </a:solidFill>
                <a:latin typeface="Georgia" panose="02040502050405020303" pitchFamily="18" charset="0"/>
              </a:rPr>
              <a:t> 70/2003 non esaurisce la disciplina del commercio elettronico, che è regolamentata anche dalle norme in tema di privacy, di vendita a distanza, ecc. Semplificando, si può affermare che i principi fondamentali della normativa sulla vendita on line sono sostanzialmente 4: </a:t>
            </a:r>
          </a:p>
          <a:p>
            <a:pPr marL="342900" indent="-342900" algn="just">
              <a:buAutoNum type="arabicPeriod"/>
            </a:pPr>
            <a:r>
              <a:rPr lang="it-IT" dirty="0">
                <a:solidFill>
                  <a:schemeClr val="bg1"/>
                </a:solidFill>
                <a:latin typeface="Georgia" panose="02040502050405020303" pitchFamily="18" charset="0"/>
              </a:rPr>
              <a:t>libertà; </a:t>
            </a:r>
          </a:p>
          <a:p>
            <a:pPr marL="342900" indent="-342900" algn="just">
              <a:buAutoNum type="arabicPeriod"/>
            </a:pPr>
            <a:r>
              <a:rPr lang="it-IT" dirty="0">
                <a:solidFill>
                  <a:schemeClr val="bg1"/>
                </a:solidFill>
                <a:latin typeface="Georgia" panose="02040502050405020303" pitchFamily="18" charset="0"/>
              </a:rPr>
              <a:t>non discriminazione degli strumenti telematici; </a:t>
            </a:r>
          </a:p>
          <a:p>
            <a:pPr marL="342900" indent="-342900" algn="just">
              <a:buAutoNum type="arabicPeriod"/>
            </a:pPr>
            <a:r>
              <a:rPr lang="it-IT" dirty="0">
                <a:solidFill>
                  <a:schemeClr val="bg1"/>
                </a:solidFill>
                <a:latin typeface="Georgia" panose="02040502050405020303" pitchFamily="18" charset="0"/>
              </a:rPr>
              <a:t>principio del Paese d’origine (Mercato Interno); </a:t>
            </a:r>
          </a:p>
          <a:p>
            <a:pPr marL="342900" indent="-342900" algn="just">
              <a:buAutoNum type="arabicPeriod"/>
            </a:pPr>
            <a:r>
              <a:rPr lang="it-IT" dirty="0">
                <a:solidFill>
                  <a:schemeClr val="bg1"/>
                </a:solidFill>
                <a:latin typeface="Georgia" panose="02040502050405020303" pitchFamily="18" charset="0"/>
              </a:rPr>
              <a:t>tutela del consumatore.</a:t>
            </a: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3484812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348558"/>
            <a:ext cx="8673736" cy="5853910"/>
          </a:xfrm>
          <a:prstGeom prst="rect">
            <a:avLst/>
          </a:prstGeom>
          <a:noFill/>
        </p:spPr>
        <p:txBody>
          <a:bodyPr wrap="square" rtlCol="0">
            <a:spAutoFit/>
          </a:bodyPr>
          <a:lstStyle/>
          <a:p>
            <a:pPr algn="just"/>
            <a:r>
              <a:rPr lang="it-IT" dirty="0">
                <a:solidFill>
                  <a:schemeClr val="bg1"/>
                </a:solidFill>
                <a:latin typeface="Georgia" panose="02040502050405020303" pitchFamily="18" charset="0"/>
              </a:rPr>
              <a:t>Il primo principio, di libertà, intende alludere al fatto che, almeno tendenzialmente, tutti i beni/servizi possono essere oggetto di e-commerce (salvo alcune ovvie esclusioni, come quando si versa in materia di salute pubblica, ecc.). Il secondo principio, di non discriminazione della contrattazione in via telematica, allude al fatto che chi apre un negozio on line non deve essere sottoposto a una disciplina più restrittiva di chi apre un negozio fisico: non sono pertanto richieste autorizzazioni diverse da quelle dei negozi fisici. Poiché le vendite su Internet non sono per natura limitate a un singolo Paese, ma possono teoricamente interessare compratori situati in Stati diversi da quelli del venditore, cosa accade in caso di contenzioso? </a:t>
            </a:r>
          </a:p>
          <a:p>
            <a:pPr algn="just"/>
            <a:endParaRPr lang="it-IT" dirty="0">
              <a:solidFill>
                <a:schemeClr val="bg1"/>
              </a:solidFill>
              <a:latin typeface="Georgia" panose="02040502050405020303" pitchFamily="18" charset="0"/>
            </a:endParaRPr>
          </a:p>
          <a:p>
            <a:pPr algn="just"/>
            <a:r>
              <a:rPr lang="it-IT" dirty="0">
                <a:solidFill>
                  <a:schemeClr val="bg1"/>
                </a:solidFill>
                <a:latin typeface="Georgia" panose="02040502050405020303" pitchFamily="18" charset="0"/>
              </a:rPr>
              <a:t>A tal proposito, è importante ricordare il principio del Paese d’origine (Mercato Interno). Secondo tale principio, nell’e-commerce tendenzialmente la vendita è regolata dalla legge dello Stato ove si trova il domicilio/sede del venditore. Va subito evidenziato che questo terzo principio del Paese d’origine (Mercato Interno) si applica nelle vendite a non-consumatori (cd. B2B). Ad esempio, in caso di contenzioso fra un venditore tedesco e un impresa italiana che acquista un prodotto on line dal sito web dello stesso venditore, si applicherà la legge tedesca. Nel caso di vendite effettuate ad acquirenti non professionali (i consumatori), il principio del Paese d’origine (Mercato Interno). </a:t>
            </a:r>
          </a:p>
          <a:p>
            <a:pPr algn="just"/>
            <a:endParaRPr lang="it-IT" dirty="0">
              <a:solidFill>
                <a:schemeClr val="bg1"/>
              </a:solidFill>
              <a:latin typeface="Georgia" panose="02040502050405020303" pitchFamily="18" charset="0"/>
            </a:endParaRP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6919882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1887039"/>
            <a:ext cx="8673736" cy="3083921"/>
          </a:xfrm>
          <a:prstGeom prst="rect">
            <a:avLst/>
          </a:prstGeom>
          <a:noFill/>
        </p:spPr>
        <p:txBody>
          <a:bodyPr wrap="square" rtlCol="0">
            <a:spAutoFit/>
          </a:bodyPr>
          <a:lstStyle/>
          <a:p>
            <a:pPr algn="just"/>
            <a:r>
              <a:rPr lang="it-IT" dirty="0">
                <a:solidFill>
                  <a:schemeClr val="bg1"/>
                </a:solidFill>
                <a:latin typeface="Georgia" panose="02040502050405020303" pitchFamily="18" charset="0"/>
              </a:rPr>
              <a:t>È destinato a cedere il passo al quarto principio della tutela del consumatore. In forza di tale principio, nel caso di vendite ad acquirenti consumatori (cd.B2C), si applicano inderogabilmente alcune norme della legge dello stato del domicilio del consumatore che prevedono precise obbligazioni in capo al venditore: questo perché si presume che il consumatore conosca meglio le normative di casa propria e si aspetti un certo genere di tutela. Tornando al nostro esempio, in caso di contenzioso fra un venditore tedesco e un consumatore italiano che acquista un prodotto on line dal sito web dello stesso venditore, si applicheranno alcune norme inderogabili della legge italiana a protezione del consumatore.</a:t>
            </a:r>
          </a:p>
          <a:p>
            <a:pPr algn="just"/>
            <a:endParaRPr lang="it-IT" dirty="0">
              <a:solidFill>
                <a:schemeClr val="bg1"/>
              </a:solidFill>
              <a:latin typeface="Georgia" panose="02040502050405020303" pitchFamily="18" charset="0"/>
            </a:endParaRP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197460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483671"/>
            <a:ext cx="8673736" cy="6438686"/>
          </a:xfrm>
          <a:prstGeom prst="rect">
            <a:avLst/>
          </a:prstGeom>
          <a:noFill/>
        </p:spPr>
        <p:txBody>
          <a:bodyPr wrap="square" rtlCol="0">
            <a:spAutoFit/>
          </a:bodyPr>
          <a:lstStyle/>
          <a:p>
            <a:pPr algn="just"/>
            <a:r>
              <a:rPr lang="it-IT" sz="2400" dirty="0">
                <a:solidFill>
                  <a:schemeClr val="accent3"/>
                </a:solidFill>
                <a:latin typeface="+mj-lt"/>
              </a:rPr>
              <a:t>La normativa in materia di e-commerce</a:t>
            </a:r>
            <a:endParaRPr lang="it-IT" sz="2400" dirty="0">
              <a:solidFill>
                <a:schemeClr val="bg1"/>
              </a:solidFill>
              <a:latin typeface="+mj-lt"/>
            </a:endParaRPr>
          </a:p>
          <a:p>
            <a:pPr algn="just"/>
            <a:endParaRPr lang="it-IT" sz="1600" dirty="0">
              <a:solidFill>
                <a:schemeClr val="bg1"/>
              </a:solidFill>
              <a:latin typeface="Georgia" panose="02040502050405020303" pitchFamily="18" charset="0"/>
            </a:endParaRPr>
          </a:p>
          <a:p>
            <a:pPr algn="just"/>
            <a:r>
              <a:rPr lang="it-IT" sz="1600" dirty="0">
                <a:solidFill>
                  <a:schemeClr val="bg1"/>
                </a:solidFill>
                <a:latin typeface="Georgia" panose="02040502050405020303" pitchFamily="18" charset="0"/>
              </a:rPr>
              <a:t>La direttiva 200/31/CE, recepita in Italia con il d.lgs. n. 70 del 2003, instaura un vero e proprio spazio senza frontiere per i servizi della società dell’informazione attraverso la creazione di regole uniformi in una fetta di mercato che per sua stessa definizione è senza confini. Il decreto n. 70/2003, che attua tale direttiva Europea, è quindi “diretto a promuovere la libera circolazione dei servizi della società dell’informazione fra i quali occupa un ruolo di primo piano il commercio elettronico”. Con riferimento al campo di applicazione del decreto, occorre precisare che esso regolamenta i servizi forniti da prestatori stabiliti sul territorio italiano. Si tratta di un aspetto particolarmente importante poiché segna l’adesione del nostro legislatore al c.d. “principio del Paese di origine”, espressamente indicato dalla direttiva 2000/31/CE. Secondo questo principio che si riferisce al settore della responsabilità per fatto illecito, un operatore è tenuto al rispetto delle sole norme del Paese nel quale è stabilito “anche se la sua attività si rivolge verso altri Stati membri dell’Unione Europea”. Le disposizioni del decreto non possono, poi, in alcun modo, limitare la libera circolazione dei servizi della Società dell’Informazione provenienti da un prestatore stabilito in un Paese membro dell’U.E. (salvo, su quest’ultimo punto, tutta una serie di deroghe che per motivi sintesi si omette di indicare). Quanto poi ai requisiti per fornire un servizio, in via generale, non è necessaria un’autorizzazione preventiva; ciò non significa che non vi siano obblighi derivanti da altre normative. </a:t>
            </a:r>
          </a:p>
          <a:p>
            <a:pPr algn="just"/>
            <a:endParaRPr lang="it-IT" dirty="0"/>
          </a:p>
          <a:p>
            <a:pPr algn="just"/>
            <a:endParaRPr lang="it-IT" dirty="0">
              <a:solidFill>
                <a:schemeClr val="bg1"/>
              </a:solidFill>
              <a:latin typeface="Georgia" panose="02040502050405020303" pitchFamily="18" charset="0"/>
            </a:endParaRPr>
          </a:p>
          <a:p>
            <a:pPr algn="just"/>
            <a:endParaRPr lang="it-IT" dirty="0">
              <a:solidFill>
                <a:schemeClr val="bg1"/>
              </a:solidFill>
              <a:latin typeface="Georgia" panose="02040502050405020303" pitchFamily="18" charset="0"/>
            </a:endParaRP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40785417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967166" y="262038"/>
            <a:ext cx="7040365" cy="3299365"/>
          </a:xfrm>
          <a:prstGeom prst="rect">
            <a:avLst/>
          </a:prstGeom>
          <a:noFill/>
        </p:spPr>
        <p:txBody>
          <a:bodyPr wrap="square" rtlCol="0">
            <a:spAutoFit/>
          </a:bodyPr>
          <a:lstStyle/>
          <a:p>
            <a:r>
              <a:rPr lang="it-IT" sz="2000" b="1" u="sng" dirty="0">
                <a:solidFill>
                  <a:schemeClr val="bg1"/>
                </a:solidFill>
                <a:latin typeface="Georgia" panose="02040502050405020303" pitchFamily="18" charset="0"/>
              </a:rPr>
              <a:t>Lo spamming</a:t>
            </a:r>
          </a:p>
          <a:p>
            <a:pPr algn="just"/>
            <a:r>
              <a:rPr lang="it-IT" sz="1400" dirty="0">
                <a:solidFill>
                  <a:schemeClr val="bg1"/>
                </a:solidFill>
                <a:latin typeface="Georgia" panose="02040502050405020303" pitchFamily="18" charset="0"/>
              </a:rPr>
              <a:t>Il legislatore ha inoltre disciplinato anche il c.d. fenomeno dello “spamming”. Quando questo tipo di comunicazioni vengono inviate per e-mail devono necessariamente essere immediatamente identificate come comunicazioni commerciali, quindi al consumatore deve essere chiara fin dal momento in cui riceve la mail il fine di quest’ultima, che deve contenere l’indicazione che il destinatario può opporsi al ricevimento futuro delle stesse e/o di messaggi simili. Il decreto quindi legittima l’invio del primo messaggio pubblicitario ponendo l’onere di non riceverne più in capo al consumatore. Una volta scelto il prodotto o il servizio al consumatore basterà acquistare con un “click”. Esattamente così che avviene la conclusione del contratto, trattandosi infatti dei c.d. “</a:t>
            </a:r>
            <a:r>
              <a:rPr lang="it-IT" sz="1400" dirty="0" err="1">
                <a:solidFill>
                  <a:schemeClr val="bg1"/>
                </a:solidFill>
                <a:latin typeface="Georgia" panose="02040502050405020303" pitchFamily="18" charset="0"/>
              </a:rPr>
              <a:t>point</a:t>
            </a:r>
            <a:r>
              <a:rPr lang="it-IT" sz="1400" dirty="0">
                <a:solidFill>
                  <a:schemeClr val="bg1"/>
                </a:solidFill>
                <a:latin typeface="Georgia" panose="02040502050405020303" pitchFamily="18" charset="0"/>
              </a:rPr>
              <a:t> and click” per l’appunto. </a:t>
            </a:r>
          </a:p>
          <a:p>
            <a:pPr algn="just"/>
            <a:endParaRPr lang="it-IT" dirty="0">
              <a:solidFill>
                <a:schemeClr val="bg1"/>
              </a:solidFill>
              <a:latin typeface="Georgia" panose="02040502050405020303" pitchFamily="18" charset="0"/>
            </a:endParaRPr>
          </a:p>
          <a:p>
            <a:pPr algn="just"/>
            <a:endParaRPr lang="it-IT" dirty="0">
              <a:solidFill>
                <a:schemeClr val="bg1"/>
              </a:solidFill>
              <a:latin typeface="Georgia" panose="02040502050405020303" pitchFamily="18" charset="0"/>
            </a:endParaRP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
        <p:nvSpPr>
          <p:cNvPr id="2" name="CasellaDiTesto 1"/>
          <p:cNvSpPr txBox="1"/>
          <p:nvPr/>
        </p:nvSpPr>
        <p:spPr>
          <a:xfrm>
            <a:off x="2340428" y="2949756"/>
            <a:ext cx="7511143" cy="2954655"/>
          </a:xfrm>
          <a:prstGeom prst="rect">
            <a:avLst/>
          </a:prstGeom>
          <a:noFill/>
        </p:spPr>
        <p:txBody>
          <a:bodyPr wrap="square" rtlCol="0">
            <a:spAutoFit/>
          </a:bodyPr>
          <a:lstStyle/>
          <a:p>
            <a:pPr algn="just"/>
            <a:r>
              <a:rPr lang="it-IT" sz="1400" dirty="0">
                <a:solidFill>
                  <a:schemeClr val="bg1"/>
                </a:solidFill>
                <a:latin typeface="Georgia" panose="02040502050405020303" pitchFamily="18" charset="0"/>
              </a:rPr>
              <a:t>Una volta cliccato, infatti, il prestatore del servizio dovrà riepilogare le condizioni generali di vendita e quelle particolari applicabili al contratto (caratteristiche del bene o del servizio, il prezzo, i mezzi di pagamento e di consegna, le modalità di recesso) e a questo punto si applica la presunzione di conoscenza, ossia l’ordine e la ricevuta si considerano pervenuti quando le parti alle quali sono indirizzati hanno la possibilità di accedervi: si tratta di una scelta peculiare del nostro legislatore. E’ necessario comunque precisare che il decreto non esaurisce la disciplina del contratto di e-commerce. Infatti, questo è comunque disciplinato dalla normativa generale sui contratti disciplinata dal Codice Civile, ad esempio in tema requisiti del contratto, conclusione, adempimento o inadempimento. Inoltre resta applicabile, nel caso di servizi offerti a consumatori, tutta la normativa del Codice del Consumo riguardo i contratti a distanza, le clausole abusive e la pubblicità ingannevole o comparativa.</a:t>
            </a:r>
          </a:p>
          <a:p>
            <a:endParaRPr lang="it-IT" dirty="0"/>
          </a:p>
        </p:txBody>
      </p:sp>
    </p:spTree>
    <p:extLst>
      <p:ext uri="{BB962C8B-B14F-4D97-AF65-F5344CB8AC3E}">
        <p14:creationId xmlns:p14="http://schemas.microsoft.com/office/powerpoint/2010/main" val="227869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967166" y="262038"/>
            <a:ext cx="7040365" cy="3637919"/>
          </a:xfrm>
          <a:prstGeom prst="rect">
            <a:avLst/>
          </a:prstGeom>
          <a:noFill/>
        </p:spPr>
        <p:txBody>
          <a:bodyPr wrap="square" rtlCol="0">
            <a:spAutoFit/>
          </a:bodyPr>
          <a:lstStyle/>
          <a:p>
            <a:pPr algn="just"/>
            <a:r>
              <a:rPr lang="it-IT" sz="2000" b="1" u="sng" dirty="0">
                <a:solidFill>
                  <a:schemeClr val="bg1"/>
                </a:solidFill>
                <a:latin typeface="Georgia" panose="02040502050405020303" pitchFamily="18" charset="0"/>
              </a:rPr>
              <a:t>La tutela della privacy</a:t>
            </a:r>
          </a:p>
          <a:p>
            <a:pPr algn="just"/>
            <a:r>
              <a:rPr lang="it-IT" sz="1600" dirty="0">
                <a:solidFill>
                  <a:schemeClr val="bg1"/>
                </a:solidFill>
                <a:latin typeface="Georgia" panose="02040502050405020303" pitchFamily="18" charset="0"/>
              </a:rPr>
              <a:t>L’Italia ha recepito le varie direttive europee in materia di privacy con il d.lgs. n. 196 del 2003 (Testo Unico, entrato in vigore il 1° gennaio 2004), conosciuto come il Codice in materia di protezione dei dati personali. Le finalità del d.lgs. 196/2003 consistono nel riconoscimento del diritto del singolo sui propri dati personali e, conseguentemente nella disciplina delle trattamento dei dati ossia la raccolta, l’elaborazione, il raffronto, la cancellazione, la modificazione, la comunicazione o la diffusione degli stessi. Il diritto assoluto sui propri dati è esplicitamente riconosciuto dall’art. 1 del Testo Unico, il quale afferma che “Chiunque ha diritto alla protezione dei dati personali che lo riguardano”.</a:t>
            </a:r>
          </a:p>
          <a:p>
            <a:pPr algn="just"/>
            <a:endParaRPr lang="it-IT" dirty="0">
              <a:solidFill>
                <a:schemeClr val="bg1"/>
              </a:solidFill>
              <a:latin typeface="Georgia" panose="02040502050405020303" pitchFamily="18" charset="0"/>
            </a:endParaRPr>
          </a:p>
          <a:p>
            <a:pPr algn="just"/>
            <a:endParaRPr lang="it-IT" dirty="0">
              <a:solidFill>
                <a:schemeClr val="bg1"/>
              </a:solidFill>
              <a:latin typeface="Georgia" panose="02040502050405020303" pitchFamily="18" charset="0"/>
            </a:endParaRP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
        <p:nvSpPr>
          <p:cNvPr id="2" name="CasellaDiTesto 1"/>
          <p:cNvSpPr txBox="1"/>
          <p:nvPr/>
        </p:nvSpPr>
        <p:spPr>
          <a:xfrm>
            <a:off x="2340428" y="3248945"/>
            <a:ext cx="7511143" cy="2831544"/>
          </a:xfrm>
          <a:prstGeom prst="rect">
            <a:avLst/>
          </a:prstGeom>
          <a:noFill/>
        </p:spPr>
        <p:txBody>
          <a:bodyPr wrap="square" rtlCol="0">
            <a:spAutoFit/>
          </a:bodyPr>
          <a:lstStyle/>
          <a:p>
            <a:pPr algn="just"/>
            <a:r>
              <a:rPr lang="it-IT" sz="1600" dirty="0">
                <a:solidFill>
                  <a:schemeClr val="bg1"/>
                </a:solidFill>
                <a:latin typeface="Georgia" panose="02040502050405020303" pitchFamily="18" charset="0"/>
              </a:rPr>
              <a:t>Tale diritto appartiene alla categoria dei diritti della personalità. Il diritto sui propri dati è differente dal diritto alla riservatezza, in quanto non riguarda solamente informazioni inerenti la propria vita privata, ma si estende in generale a qualunque informazione relativa ad una persona, anche se non coperta da riservatezza, sono dati personali ad esempio il nome o l’indirizzo della propria abitazione. Lo scopo della legge non è quello di impedire il trattamento dei dati, ma di evitare che questo avvenga contro la volontà del soggetto che detiene il diritto, infatti, il Testo Unico, definisce i diritti degli interessati, le modalità di raccolta e i requisiti dei dati, gli obblighi di chi raccoglie, detiene o tratta dati personali e le responsabilità e sanzioni in caso di danni. </a:t>
            </a:r>
          </a:p>
          <a:p>
            <a:endParaRPr lang="it-IT" dirty="0"/>
          </a:p>
        </p:txBody>
      </p:sp>
    </p:spTree>
    <p:extLst>
      <p:ext uri="{BB962C8B-B14F-4D97-AF65-F5344CB8AC3E}">
        <p14:creationId xmlns:p14="http://schemas.microsoft.com/office/powerpoint/2010/main" val="227780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p:cNvSpPr>
            <a:spLocks noGrp="1"/>
          </p:cNvSpPr>
          <p:nvPr>
            <p:ph type="sldNum" sz="quarter" idx="11"/>
          </p:nvPr>
        </p:nvSpPr>
        <p:spPr/>
        <p:txBody>
          <a:bodyPr/>
          <a:lstStyle/>
          <a:p>
            <a:pPr rtl="0"/>
            <a:r>
              <a:rPr lang="it-IT" dirty="0"/>
              <a:t> </a:t>
            </a:r>
            <a:endParaRPr lang="it-IT" noProof="0" dirty="0"/>
          </a:p>
        </p:txBody>
      </p:sp>
      <p:sp>
        <p:nvSpPr>
          <p:cNvPr id="3" name="Titolo 2"/>
          <p:cNvSpPr>
            <a:spLocks noGrp="1"/>
          </p:cNvSpPr>
          <p:nvPr>
            <p:ph type="title"/>
          </p:nvPr>
        </p:nvSpPr>
        <p:spPr>
          <a:xfrm>
            <a:off x="566833" y="2640841"/>
            <a:ext cx="4469191" cy="1600200"/>
          </a:xfrm>
        </p:spPr>
        <p:txBody>
          <a:bodyPr/>
          <a:lstStyle/>
          <a:p>
            <a:r>
              <a:rPr lang="en-US" b="1" dirty="0">
                <a:solidFill>
                  <a:schemeClr val="tx1"/>
                </a:solidFill>
              </a:rPr>
              <a:t>COSA SI INTENDE PER E-COMMERCE?</a:t>
            </a:r>
            <a:br>
              <a:rPr lang="en-US" b="1" u="sng" dirty="0">
                <a:solidFill>
                  <a:schemeClr val="tx1"/>
                </a:solidFill>
              </a:rPr>
            </a:br>
            <a:endParaRPr lang="it-IT" dirty="0"/>
          </a:p>
        </p:txBody>
      </p:sp>
      <p:sp>
        <p:nvSpPr>
          <p:cNvPr id="6" name="CasellaDiTesto 5"/>
          <p:cNvSpPr txBox="1"/>
          <p:nvPr/>
        </p:nvSpPr>
        <p:spPr>
          <a:xfrm>
            <a:off x="5718412" y="805218"/>
            <a:ext cx="5854889" cy="4056495"/>
          </a:xfrm>
          <a:prstGeom prst="rect">
            <a:avLst/>
          </a:prstGeom>
          <a:noFill/>
        </p:spPr>
        <p:txBody>
          <a:bodyPr wrap="square" rtlCol="0">
            <a:spAutoFit/>
          </a:bodyPr>
          <a:lstStyle/>
          <a:p>
            <a:pPr indent="-228600" algn="just">
              <a:lnSpc>
                <a:spcPct val="90000"/>
              </a:lnSpc>
              <a:spcAft>
                <a:spcPts val="600"/>
              </a:spcAft>
              <a:buFont typeface="Arial" panose="020B0604020202020204" pitchFamily="34" charset="0"/>
              <a:buChar char="•"/>
            </a:pPr>
            <a:r>
              <a:rPr lang="en-US" sz="2000" dirty="0" err="1">
                <a:solidFill>
                  <a:schemeClr val="bg1"/>
                </a:solidFill>
                <a:latin typeface="Georgia" panose="02040502050405020303" pitchFamily="18" charset="0"/>
              </a:rPr>
              <a:t>Tradotto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letteralmente</a:t>
            </a:r>
            <a:r>
              <a:rPr lang="en-US" sz="2000" dirty="0">
                <a:solidFill>
                  <a:schemeClr val="bg1"/>
                </a:solidFill>
                <a:latin typeface="Georgia" panose="02040502050405020303" pitchFamily="18" charset="0"/>
              </a:rPr>
              <a:t> come </a:t>
            </a:r>
            <a:r>
              <a:rPr lang="en-US" sz="2000" i="1" dirty="0" err="1">
                <a:solidFill>
                  <a:schemeClr val="bg1"/>
                </a:solidFill>
                <a:latin typeface="Georgia" panose="02040502050405020303" pitchFamily="18" charset="0"/>
              </a:rPr>
              <a:t>commercio</a:t>
            </a:r>
            <a:r>
              <a:rPr lang="en-US" sz="2000" i="1" dirty="0">
                <a:solidFill>
                  <a:schemeClr val="bg1"/>
                </a:solidFill>
                <a:latin typeface="Georgia" panose="02040502050405020303" pitchFamily="18" charset="0"/>
              </a:rPr>
              <a:t> </a:t>
            </a:r>
            <a:r>
              <a:rPr lang="en-US" sz="2000" i="1" dirty="0" err="1">
                <a:solidFill>
                  <a:schemeClr val="bg1"/>
                </a:solidFill>
                <a:latin typeface="Georgia" panose="02040502050405020303" pitchFamily="18" charset="0"/>
              </a:rPr>
              <a:t>elettronico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esso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corrisponde</a:t>
            </a:r>
            <a:r>
              <a:rPr lang="en-US" sz="2000" dirty="0">
                <a:solidFill>
                  <a:schemeClr val="bg1"/>
                </a:solidFill>
                <a:latin typeface="Georgia" panose="02040502050405020303" pitchFamily="18" charset="0"/>
              </a:rPr>
              <a:t> al </a:t>
            </a:r>
            <a:r>
              <a:rPr lang="en-US" sz="2000" dirty="0" err="1">
                <a:solidFill>
                  <a:schemeClr val="bg1"/>
                </a:solidFill>
                <a:latin typeface="Georgia" panose="02040502050405020303" pitchFamily="18" charset="0"/>
              </a:rPr>
              <a:t>processo</a:t>
            </a:r>
            <a:r>
              <a:rPr lang="en-US" sz="2000" dirty="0">
                <a:solidFill>
                  <a:schemeClr val="bg1"/>
                </a:solidFill>
                <a:latin typeface="Georgia" panose="02040502050405020303" pitchFamily="18" charset="0"/>
              </a:rPr>
              <a:t> di </a:t>
            </a:r>
            <a:r>
              <a:rPr lang="en-US" sz="2000" b="1" dirty="0" err="1">
                <a:solidFill>
                  <a:schemeClr val="bg1"/>
                </a:solidFill>
                <a:latin typeface="Georgia" panose="02040502050405020303" pitchFamily="18" charset="0"/>
              </a:rPr>
              <a:t>acquisto</a:t>
            </a:r>
            <a:r>
              <a:rPr lang="en-US" sz="2000" dirty="0">
                <a:solidFill>
                  <a:schemeClr val="bg1"/>
                </a:solidFill>
                <a:latin typeface="Georgia" panose="02040502050405020303" pitchFamily="18" charset="0"/>
              </a:rPr>
              <a:t> e </a:t>
            </a:r>
            <a:r>
              <a:rPr lang="en-US" sz="2000" b="1" dirty="0" err="1">
                <a:solidFill>
                  <a:schemeClr val="bg1"/>
                </a:solidFill>
                <a:latin typeface="Georgia" panose="02040502050405020303" pitchFamily="18" charset="0"/>
              </a:rPr>
              <a:t>vendita</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prodotti</a:t>
            </a:r>
            <a:r>
              <a:rPr lang="en-US" sz="2000" dirty="0">
                <a:solidFill>
                  <a:schemeClr val="bg1"/>
                </a:solidFill>
                <a:latin typeface="Georgia" panose="02040502050405020303" pitchFamily="18" charset="0"/>
              </a:rPr>
              <a:t> con </a:t>
            </a:r>
            <a:r>
              <a:rPr lang="en-US" sz="2000" b="1" dirty="0" err="1">
                <a:solidFill>
                  <a:schemeClr val="bg1"/>
                </a:solidFill>
                <a:latin typeface="Georgia" panose="02040502050405020303" pitchFamily="18" charset="0"/>
              </a:rPr>
              <a:t>mezzi</a:t>
            </a:r>
            <a:r>
              <a:rPr lang="en-US" sz="2000" b="1" dirty="0">
                <a:solidFill>
                  <a:schemeClr val="bg1"/>
                </a:solidFill>
                <a:latin typeface="Georgia" panose="02040502050405020303" pitchFamily="18" charset="0"/>
              </a:rPr>
              <a:t> </a:t>
            </a:r>
            <a:r>
              <a:rPr lang="en-US" sz="2000" b="1" dirty="0" err="1">
                <a:solidFill>
                  <a:schemeClr val="bg1"/>
                </a:solidFill>
                <a:latin typeface="Georgia" panose="02040502050405020303" pitchFamily="18" charset="0"/>
              </a:rPr>
              <a:t>elettronici</a:t>
            </a:r>
            <a:r>
              <a:rPr lang="en-US" sz="2000" dirty="0">
                <a:solidFill>
                  <a:schemeClr val="bg1"/>
                </a:solidFill>
                <a:latin typeface="Georgia" panose="02040502050405020303" pitchFamily="18" charset="0"/>
              </a:rPr>
              <a:t> come le </a:t>
            </a:r>
            <a:r>
              <a:rPr lang="en-US" sz="2000" dirty="0" err="1">
                <a:solidFill>
                  <a:schemeClr val="bg1"/>
                </a:solidFill>
                <a:latin typeface="Georgia" panose="02040502050405020303" pitchFamily="18" charset="0"/>
              </a:rPr>
              <a:t>applicazioni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mobili</a:t>
            </a:r>
            <a:r>
              <a:rPr lang="en-US" sz="2000" dirty="0">
                <a:solidFill>
                  <a:schemeClr val="bg1"/>
                </a:solidFill>
                <a:latin typeface="Georgia" panose="02040502050405020303" pitchFamily="18" charset="0"/>
              </a:rPr>
              <a:t> e Internet. </a:t>
            </a:r>
            <a:r>
              <a:rPr lang="en-US" sz="2000" dirty="0" err="1">
                <a:solidFill>
                  <a:schemeClr val="bg1"/>
                </a:solidFill>
                <a:latin typeface="Georgia" panose="02040502050405020303" pitchFamily="18" charset="0"/>
              </a:rPr>
              <a:t>L'e</a:t>
            </a:r>
            <a:r>
              <a:rPr lang="en-US" sz="2000" dirty="0">
                <a:solidFill>
                  <a:schemeClr val="bg1"/>
                </a:solidFill>
                <a:latin typeface="Georgia" panose="02040502050405020303" pitchFamily="18" charset="0"/>
              </a:rPr>
              <a:t>-commerce </a:t>
            </a:r>
            <a:r>
              <a:rPr lang="en-US" sz="2000" dirty="0" err="1">
                <a:solidFill>
                  <a:schemeClr val="bg1"/>
                </a:solidFill>
                <a:latin typeface="Georgia" panose="02040502050405020303" pitchFamily="18" charset="0"/>
              </a:rPr>
              <a:t>si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riferisce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sia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allo</a:t>
            </a:r>
            <a:r>
              <a:rPr lang="en-US" sz="2000" dirty="0">
                <a:solidFill>
                  <a:schemeClr val="bg1"/>
                </a:solidFill>
                <a:latin typeface="Georgia" panose="02040502050405020303" pitchFamily="18" charset="0"/>
              </a:rPr>
              <a:t> shopping online </a:t>
            </a:r>
            <a:r>
              <a:rPr lang="en-US" sz="2000" dirty="0" err="1">
                <a:solidFill>
                  <a:schemeClr val="bg1"/>
                </a:solidFill>
                <a:latin typeface="Georgia" panose="02040502050405020303" pitchFamily="18" charset="0"/>
              </a:rPr>
              <a:t>che</a:t>
            </a:r>
            <a:r>
              <a:rPr lang="en-US" sz="2000" dirty="0">
                <a:solidFill>
                  <a:schemeClr val="bg1"/>
                </a:solidFill>
                <a:latin typeface="Georgia" panose="02040502050405020303" pitchFamily="18" charset="0"/>
              </a:rPr>
              <a:t> alle </a:t>
            </a:r>
            <a:r>
              <a:rPr lang="en-US" sz="2000" dirty="0" err="1">
                <a:solidFill>
                  <a:schemeClr val="bg1"/>
                </a:solidFill>
                <a:latin typeface="Georgia" panose="02040502050405020303" pitchFamily="18" charset="0"/>
              </a:rPr>
              <a:t>transazioni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elettroniche</a:t>
            </a:r>
            <a:r>
              <a:rPr lang="en-US" sz="2000" dirty="0">
                <a:solidFill>
                  <a:schemeClr val="bg1"/>
                </a:solidFill>
                <a:latin typeface="Georgia" panose="02040502050405020303" pitchFamily="18" charset="0"/>
              </a:rPr>
              <a:t>. </a:t>
            </a:r>
          </a:p>
          <a:p>
            <a:pPr>
              <a:lnSpc>
                <a:spcPct val="90000"/>
              </a:lnSpc>
              <a:spcAft>
                <a:spcPts val="600"/>
              </a:spcAft>
            </a:pPr>
            <a:endParaRPr lang="en-US" sz="2000" dirty="0">
              <a:solidFill>
                <a:schemeClr val="bg1"/>
              </a:solidFill>
              <a:latin typeface="Georgia" panose="02040502050405020303" pitchFamily="18" charset="0"/>
            </a:endParaRPr>
          </a:p>
          <a:p>
            <a:pPr>
              <a:lnSpc>
                <a:spcPct val="90000"/>
              </a:lnSpc>
              <a:spcAft>
                <a:spcPts val="600"/>
              </a:spcAft>
            </a:pPr>
            <a:endParaRPr lang="en-US" sz="2000" dirty="0">
              <a:solidFill>
                <a:schemeClr val="bg1"/>
              </a:solidFill>
              <a:latin typeface="Georgia" panose="02040502050405020303" pitchFamily="18" charset="0"/>
            </a:endParaRPr>
          </a:p>
          <a:p>
            <a:pPr indent="-228600" algn="just">
              <a:lnSpc>
                <a:spcPct val="90000"/>
              </a:lnSpc>
              <a:spcAft>
                <a:spcPts val="600"/>
              </a:spcAft>
              <a:buFont typeface="Arial" panose="020B0604020202020204" pitchFamily="34" charset="0"/>
              <a:buChar char="•"/>
            </a:pPr>
            <a:r>
              <a:rPr lang="en-US" sz="2000" dirty="0" err="1">
                <a:solidFill>
                  <a:schemeClr val="bg1"/>
                </a:solidFill>
                <a:latin typeface="Georgia" panose="02040502050405020303" pitchFamily="18" charset="0"/>
              </a:rPr>
              <a:t>L'e</a:t>
            </a:r>
            <a:r>
              <a:rPr lang="en-US" sz="2000" dirty="0">
                <a:solidFill>
                  <a:schemeClr val="bg1"/>
                </a:solidFill>
                <a:latin typeface="Georgia" panose="02040502050405020303" pitchFamily="18" charset="0"/>
              </a:rPr>
              <a:t>-commerce è </a:t>
            </a:r>
            <a:r>
              <a:rPr lang="en-US" sz="2000" dirty="0" err="1">
                <a:solidFill>
                  <a:schemeClr val="bg1"/>
                </a:solidFill>
                <a:latin typeface="Georgia" panose="02040502050405020303" pitchFamily="18" charset="0"/>
              </a:rPr>
              <a:t>cresciuto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enormemente</a:t>
            </a:r>
            <a:r>
              <a:rPr lang="en-US" sz="2000" dirty="0">
                <a:solidFill>
                  <a:schemeClr val="bg1"/>
                </a:solidFill>
                <a:latin typeface="Georgia" panose="02040502050405020303" pitchFamily="18" charset="0"/>
              </a:rPr>
              <a:t> in </a:t>
            </a:r>
            <a:r>
              <a:rPr lang="en-US" sz="2000" dirty="0" err="1">
                <a:solidFill>
                  <a:schemeClr val="bg1"/>
                </a:solidFill>
                <a:latin typeface="Georgia" panose="02040502050405020303" pitchFamily="18" charset="0"/>
              </a:rPr>
              <a:t>popolarità</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negli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ultimi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decenni</a:t>
            </a:r>
            <a:r>
              <a:rPr lang="en-US" sz="2000" dirty="0">
                <a:solidFill>
                  <a:schemeClr val="bg1"/>
                </a:solidFill>
                <a:latin typeface="Georgia" panose="02040502050405020303" pitchFamily="18" charset="0"/>
              </a:rPr>
              <a:t> e, in un </a:t>
            </a:r>
            <a:r>
              <a:rPr lang="en-US" sz="2000" dirty="0" err="1">
                <a:solidFill>
                  <a:schemeClr val="bg1"/>
                </a:solidFill>
                <a:latin typeface="Georgia" panose="02040502050405020303" pitchFamily="18" charset="0"/>
              </a:rPr>
              <a:t>certo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senso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sta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sostituendo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tradizionale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negozio</a:t>
            </a:r>
            <a:r>
              <a:rPr lang="en-US" sz="2000" dirty="0">
                <a:solidFill>
                  <a:schemeClr val="bg1"/>
                </a:solidFill>
                <a:latin typeface="Georgia" panose="02040502050405020303" pitchFamily="18" charset="0"/>
              </a:rPr>
              <a:t> sotto casa</a:t>
            </a:r>
            <a:r>
              <a:rPr lang="en-US" sz="2400" dirty="0">
                <a:solidFill>
                  <a:schemeClr val="bg1"/>
                </a:solidFill>
                <a:latin typeface="Georgia" panose="02040502050405020303" pitchFamily="18" charset="0"/>
              </a:rPr>
              <a:t>.</a:t>
            </a:r>
          </a:p>
          <a:p>
            <a:endParaRPr lang="it-IT" dirty="0"/>
          </a:p>
        </p:txBody>
      </p:sp>
      <p:sp>
        <p:nvSpPr>
          <p:cNvPr id="7" name="CasellaDiTesto 6"/>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pic>
        <p:nvPicPr>
          <p:cNvPr id="8" name="Immagine 7">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103043" y="5257797"/>
            <a:ext cx="1619250" cy="1733919"/>
          </a:xfrm>
          <a:prstGeom prst="rect">
            <a:avLst/>
          </a:prstGeom>
        </p:spPr>
      </p:pic>
      <p:sp>
        <p:nvSpPr>
          <p:cNvPr id="9" name="CasellaDiTesto 8"/>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spTree>
    <p:extLst>
      <p:ext uri="{BB962C8B-B14F-4D97-AF65-F5344CB8AC3E}">
        <p14:creationId xmlns:p14="http://schemas.microsoft.com/office/powerpoint/2010/main" val="448078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1887039"/>
            <a:ext cx="8673736" cy="3908762"/>
          </a:xfrm>
          <a:prstGeom prst="rect">
            <a:avLst/>
          </a:prstGeom>
          <a:noFill/>
        </p:spPr>
        <p:txBody>
          <a:bodyPr wrap="square" rtlCol="0">
            <a:spAutoFit/>
          </a:bodyPr>
          <a:lstStyle/>
          <a:p>
            <a:pPr algn="just">
              <a:lnSpc>
                <a:spcPct val="90000"/>
              </a:lnSpc>
              <a:spcAft>
                <a:spcPts val="600"/>
              </a:spcAft>
            </a:pPr>
            <a:r>
              <a:rPr lang="en-US" dirty="0">
                <a:solidFill>
                  <a:schemeClr val="bg1"/>
                </a:solidFill>
                <a:latin typeface="Georgia" panose="02040502050405020303" pitchFamily="18" charset="0"/>
              </a:rPr>
              <a:t>Si </a:t>
            </a:r>
            <a:r>
              <a:rPr lang="en-US" dirty="0" err="1">
                <a:solidFill>
                  <a:schemeClr val="bg1"/>
                </a:solidFill>
                <a:latin typeface="Georgia" panose="02040502050405020303" pitchFamily="18" charset="0"/>
              </a:rPr>
              <a:t>deve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considerare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che</a:t>
            </a:r>
            <a:r>
              <a:rPr lang="en-US" dirty="0">
                <a:solidFill>
                  <a:schemeClr val="bg1"/>
                </a:solidFill>
                <a:latin typeface="Georgia" panose="02040502050405020303" pitchFamily="18" charset="0"/>
              </a:rPr>
              <a:t> Internet e le </a:t>
            </a:r>
            <a:r>
              <a:rPr lang="en-US" dirty="0" err="1">
                <a:solidFill>
                  <a:schemeClr val="bg1"/>
                </a:solidFill>
                <a:latin typeface="Georgia" panose="02040502050405020303" pitchFamily="18" charset="0"/>
              </a:rPr>
              <a:t>reti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telematiche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costituiscono</a:t>
            </a:r>
            <a:r>
              <a:rPr lang="en-US" dirty="0">
                <a:solidFill>
                  <a:schemeClr val="bg1"/>
                </a:solidFill>
                <a:latin typeface="Georgia" panose="02040502050405020303" pitchFamily="18" charset="0"/>
              </a:rPr>
              <a:t> un </a:t>
            </a:r>
            <a:r>
              <a:rPr lang="en-US" dirty="0" err="1">
                <a:solidFill>
                  <a:schemeClr val="bg1"/>
                </a:solidFill>
                <a:latin typeface="Georgia" panose="02040502050405020303" pitchFamily="18" charset="0"/>
              </a:rPr>
              <a:t>aspetto</a:t>
            </a:r>
            <a:r>
              <a:rPr lang="en-US" dirty="0">
                <a:solidFill>
                  <a:schemeClr val="bg1"/>
                </a:solidFill>
                <a:latin typeface="Georgia" panose="02040502050405020303" pitchFamily="18" charset="0"/>
              </a:rPr>
              <a:t> a forte </a:t>
            </a:r>
            <a:r>
              <a:rPr lang="en-US" dirty="0" err="1">
                <a:solidFill>
                  <a:schemeClr val="bg1"/>
                </a:solidFill>
                <a:latin typeface="Georgia" panose="02040502050405020303" pitchFamily="18" charset="0"/>
              </a:rPr>
              <a:t>rischio</a:t>
            </a:r>
            <a:r>
              <a:rPr lang="en-US" dirty="0">
                <a:solidFill>
                  <a:schemeClr val="bg1"/>
                </a:solidFill>
                <a:latin typeface="Georgia" panose="02040502050405020303" pitchFamily="18" charset="0"/>
              </a:rPr>
              <a:t> per </a:t>
            </a:r>
            <a:r>
              <a:rPr lang="en-US" dirty="0" err="1">
                <a:solidFill>
                  <a:schemeClr val="bg1"/>
                </a:solidFill>
                <a:latin typeface="Georgia" panose="02040502050405020303" pitchFamily="18" charset="0"/>
              </a:rPr>
              <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personali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L’affermarsi</a:t>
            </a:r>
            <a:r>
              <a:rPr lang="en-US" dirty="0">
                <a:solidFill>
                  <a:schemeClr val="bg1"/>
                </a:solidFill>
                <a:latin typeface="Georgia" panose="02040502050405020303" pitchFamily="18" charset="0"/>
              </a:rPr>
              <a:t> del e-commerce, </a:t>
            </a:r>
            <a:r>
              <a:rPr lang="en-US" dirty="0" err="1">
                <a:solidFill>
                  <a:schemeClr val="bg1"/>
                </a:solidFill>
                <a:latin typeface="Georgia" panose="02040502050405020303" pitchFamily="18" charset="0"/>
              </a:rPr>
              <a:t>infatti</a:t>
            </a:r>
            <a:r>
              <a:rPr lang="en-US" dirty="0">
                <a:solidFill>
                  <a:schemeClr val="bg1"/>
                </a:solidFill>
                <a:latin typeface="Georgia" panose="02040502050405020303" pitchFamily="18" charset="0"/>
              </a:rPr>
              <a:t> ha </a:t>
            </a:r>
            <a:r>
              <a:rPr lang="en-US" dirty="0" err="1">
                <a:solidFill>
                  <a:schemeClr val="bg1"/>
                </a:solidFill>
                <a:latin typeface="Georgia" panose="02040502050405020303" pitchFamily="18" charset="0"/>
              </a:rPr>
              <a:t>posto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il</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problema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della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tutela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personali</a:t>
            </a:r>
            <a:r>
              <a:rPr lang="en-US" dirty="0">
                <a:solidFill>
                  <a:schemeClr val="bg1"/>
                </a:solidFill>
                <a:latin typeface="Georgia" panose="02040502050405020303" pitchFamily="18" charset="0"/>
              </a:rPr>
              <a:t> online, </a:t>
            </a:r>
            <a:r>
              <a:rPr lang="en-US" dirty="0" err="1">
                <a:solidFill>
                  <a:schemeClr val="bg1"/>
                </a:solidFill>
                <a:latin typeface="Georgia" panose="02040502050405020303" pitchFamily="18" charset="0"/>
              </a:rPr>
              <a:t>raccolti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mediante</a:t>
            </a:r>
            <a:r>
              <a:rPr lang="en-US" dirty="0">
                <a:solidFill>
                  <a:schemeClr val="bg1"/>
                </a:solidFill>
                <a:latin typeface="Georgia" panose="02040502050405020303" pitchFamily="18" charset="0"/>
              </a:rPr>
              <a:t> Internet, con </a:t>
            </a:r>
            <a:r>
              <a:rPr lang="en-US" dirty="0" err="1">
                <a:solidFill>
                  <a:schemeClr val="bg1"/>
                </a:solidFill>
                <a:latin typeface="Georgia" panose="02040502050405020303" pitchFamily="18" charset="0"/>
              </a:rPr>
              <a:t>particolare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riferimento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trattati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nell’ambito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attività</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commercio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elettronico</a:t>
            </a:r>
            <a:r>
              <a:rPr lang="en-US" dirty="0">
                <a:solidFill>
                  <a:schemeClr val="bg1"/>
                </a:solidFill>
                <a:latin typeface="Georgia" panose="02040502050405020303" pitchFamily="18" charset="0"/>
              </a:rPr>
              <a:t>. La </a:t>
            </a:r>
            <a:r>
              <a:rPr lang="en-US" dirty="0" err="1">
                <a:solidFill>
                  <a:schemeClr val="bg1"/>
                </a:solidFill>
                <a:latin typeface="Georgia" panose="02040502050405020303" pitchFamily="18" charset="0"/>
              </a:rPr>
              <a:t>prassi</a:t>
            </a:r>
            <a:r>
              <a:rPr lang="en-US" dirty="0">
                <a:solidFill>
                  <a:schemeClr val="bg1"/>
                </a:solidFill>
                <a:latin typeface="Georgia" panose="02040502050405020303" pitchFamily="18" charset="0"/>
              </a:rPr>
              <a:t> del </a:t>
            </a:r>
            <a:r>
              <a:rPr lang="en-US" dirty="0" err="1">
                <a:solidFill>
                  <a:schemeClr val="bg1"/>
                </a:solidFill>
                <a:latin typeface="Georgia" panose="02040502050405020303" pitchFamily="18" charset="0"/>
              </a:rPr>
              <a:t>commercio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elettronico</a:t>
            </a:r>
            <a:r>
              <a:rPr lang="en-US" dirty="0">
                <a:solidFill>
                  <a:schemeClr val="bg1"/>
                </a:solidFill>
                <a:latin typeface="Georgia" panose="02040502050405020303" pitchFamily="18" charset="0"/>
              </a:rPr>
              <a:t> è, </a:t>
            </a:r>
            <a:r>
              <a:rPr lang="en-US" dirty="0" err="1">
                <a:solidFill>
                  <a:schemeClr val="bg1"/>
                </a:solidFill>
                <a:latin typeface="Georgia" panose="02040502050405020303" pitchFamily="18" charset="0"/>
              </a:rPr>
              <a:t>senza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dubbio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caratterizzata</a:t>
            </a:r>
            <a:r>
              <a:rPr lang="en-US" dirty="0">
                <a:solidFill>
                  <a:schemeClr val="bg1"/>
                </a:solidFill>
                <a:latin typeface="Georgia" panose="02040502050405020303" pitchFamily="18" charset="0"/>
              </a:rPr>
              <a:t> da </a:t>
            </a:r>
            <a:r>
              <a:rPr lang="en-US" dirty="0" err="1">
                <a:solidFill>
                  <a:schemeClr val="bg1"/>
                </a:solidFill>
                <a:latin typeface="Georgia" panose="02040502050405020303" pitchFamily="18" charset="0"/>
              </a:rPr>
              <a:t>numerose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occasioni</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raccolta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personali</a:t>
            </a:r>
            <a:r>
              <a:rPr lang="en-US" dirty="0">
                <a:solidFill>
                  <a:schemeClr val="bg1"/>
                </a:solidFill>
                <a:latin typeface="Georgia" panose="02040502050405020303" pitchFamily="18" charset="0"/>
              </a:rPr>
              <a:t> del cyber-</a:t>
            </a:r>
            <a:r>
              <a:rPr lang="en-US" dirty="0" err="1">
                <a:solidFill>
                  <a:schemeClr val="bg1"/>
                </a:solidFill>
                <a:latin typeface="Georgia" panose="02040502050405020303" pitchFamily="18" charset="0"/>
              </a:rPr>
              <a:t>consumatore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mediante</a:t>
            </a:r>
            <a:r>
              <a:rPr lang="en-US" dirty="0">
                <a:solidFill>
                  <a:schemeClr val="bg1"/>
                </a:solidFill>
                <a:latin typeface="Georgia" panose="02040502050405020303" pitchFamily="18" charset="0"/>
              </a:rPr>
              <a:t> la </a:t>
            </a:r>
            <a:r>
              <a:rPr lang="en-US" dirty="0" err="1">
                <a:solidFill>
                  <a:schemeClr val="bg1"/>
                </a:solidFill>
                <a:latin typeface="Georgia" panose="02040502050405020303" pitchFamily="18" charset="0"/>
              </a:rPr>
              <a:t>richiesta</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compilazione</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generici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formulari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elettronici</a:t>
            </a:r>
            <a:r>
              <a:rPr lang="en-US" dirty="0">
                <a:solidFill>
                  <a:schemeClr val="bg1"/>
                </a:solidFill>
                <a:latin typeface="Georgia" panose="02040502050405020303" pitchFamily="18" charset="0"/>
              </a:rPr>
              <a:t> o di </a:t>
            </a:r>
            <a:r>
              <a:rPr lang="en-US" dirty="0" err="1">
                <a:solidFill>
                  <a:schemeClr val="bg1"/>
                </a:solidFill>
                <a:latin typeface="Georgia" panose="02040502050405020303" pitchFamily="18" charset="0"/>
              </a:rPr>
              <a:t>veri</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propri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ordini</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beni</a:t>
            </a:r>
            <a:r>
              <a:rPr lang="en-US" dirty="0">
                <a:solidFill>
                  <a:schemeClr val="bg1"/>
                </a:solidFill>
                <a:latin typeface="Georgia" panose="02040502050405020303" pitchFamily="18" charset="0"/>
              </a:rPr>
              <a:t> o </a:t>
            </a:r>
            <a:r>
              <a:rPr lang="en-US" dirty="0" err="1">
                <a:solidFill>
                  <a:schemeClr val="bg1"/>
                </a:solidFill>
                <a:latin typeface="Georgia" panose="02040502050405020303" pitchFamily="18" charset="0"/>
              </a:rPr>
              <a:t>servizi</a:t>
            </a:r>
            <a:r>
              <a:rPr lang="en-US" dirty="0">
                <a:solidFill>
                  <a:schemeClr val="bg1"/>
                </a:solidFill>
                <a:latin typeface="Georgia" panose="02040502050405020303" pitchFamily="18" charset="0"/>
              </a:rPr>
              <a:t> o </a:t>
            </a:r>
            <a:r>
              <a:rPr lang="en-US" dirty="0" err="1">
                <a:solidFill>
                  <a:schemeClr val="bg1"/>
                </a:solidFill>
                <a:latin typeface="Georgia" panose="02040502050405020303" pitchFamily="18" charset="0"/>
              </a:rPr>
              <a:t>addirittura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alla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raccolta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automatica</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dati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personali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mediante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a:t>
            </a:r>
            <a:r>
              <a:rPr lang="en-US" dirty="0">
                <a:solidFill>
                  <a:schemeClr val="bg1"/>
                </a:solidFill>
                <a:latin typeface="Georgia" panose="02040502050405020303" pitchFamily="18" charset="0"/>
              </a:rPr>
              <a:t> c.d. cookie. Lo </a:t>
            </a:r>
            <a:r>
              <a:rPr lang="en-US" dirty="0" err="1">
                <a:solidFill>
                  <a:schemeClr val="bg1"/>
                </a:solidFill>
                <a:latin typeface="Georgia" panose="02040502050405020303" pitchFamily="18" charset="0"/>
              </a:rPr>
              <a:t>scopo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primario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dell’acquisizione</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tali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informazioni</a:t>
            </a:r>
            <a:r>
              <a:rPr lang="en-US" dirty="0">
                <a:solidFill>
                  <a:schemeClr val="bg1"/>
                </a:solidFill>
                <a:latin typeface="Georgia" panose="02040502050405020303" pitchFamily="18" charset="0"/>
              </a:rPr>
              <a:t> è </a:t>
            </a:r>
            <a:r>
              <a:rPr lang="en-US" dirty="0" err="1">
                <a:solidFill>
                  <a:schemeClr val="bg1"/>
                </a:solidFill>
                <a:latin typeface="Georgia" panose="02040502050405020303" pitchFamily="18" charset="0"/>
              </a:rPr>
              <a:t>quello</a:t>
            </a:r>
            <a:r>
              <a:rPr lang="en-US" dirty="0">
                <a:solidFill>
                  <a:schemeClr val="bg1"/>
                </a:solidFill>
                <a:latin typeface="Georgia" panose="02040502050405020303" pitchFamily="18" charset="0"/>
              </a:rPr>
              <a:t> del </a:t>
            </a:r>
            <a:r>
              <a:rPr lang="en-US" dirty="0" err="1">
                <a:solidFill>
                  <a:schemeClr val="bg1"/>
                </a:solidFill>
                <a:latin typeface="Georgia" panose="02040502050405020303" pitchFamily="18" charset="0"/>
              </a:rPr>
              <a:t>lucro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derivante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dalla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cessione</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tali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informazioni</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solito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preziose</a:t>
            </a:r>
            <a:r>
              <a:rPr lang="en-US" dirty="0">
                <a:solidFill>
                  <a:schemeClr val="bg1"/>
                </a:solidFill>
                <a:latin typeface="Georgia" panose="02040502050405020303" pitchFamily="18" charset="0"/>
              </a:rPr>
              <a:t> per le </a:t>
            </a:r>
            <a:r>
              <a:rPr lang="en-US" dirty="0" err="1">
                <a:solidFill>
                  <a:schemeClr val="bg1"/>
                </a:solidFill>
                <a:latin typeface="Georgia" panose="02040502050405020303" pitchFamily="18" charset="0"/>
              </a:rPr>
              <a:t>imprese</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pubblicità</a:t>
            </a:r>
            <a:r>
              <a:rPr lang="en-US" dirty="0">
                <a:solidFill>
                  <a:schemeClr val="bg1"/>
                </a:solidFill>
                <a:latin typeface="Georgia" panose="02040502050405020303" pitchFamily="18" charset="0"/>
              </a:rPr>
              <a:t>, ma </a:t>
            </a:r>
            <a:r>
              <a:rPr lang="en-US" dirty="0" err="1">
                <a:solidFill>
                  <a:schemeClr val="bg1"/>
                </a:solidFill>
                <a:latin typeface="Georgia" panose="02040502050405020303" pitchFamily="18" charset="0"/>
              </a:rPr>
              <a:t>anche</a:t>
            </a:r>
            <a:r>
              <a:rPr lang="en-US" dirty="0">
                <a:solidFill>
                  <a:schemeClr val="bg1"/>
                </a:solidFill>
                <a:latin typeface="Georgia" panose="02040502050405020303" pitchFamily="18" charset="0"/>
              </a:rPr>
              <a:t> per le </a:t>
            </a:r>
            <a:r>
              <a:rPr lang="en-US" dirty="0" err="1">
                <a:solidFill>
                  <a:schemeClr val="bg1"/>
                </a:solidFill>
                <a:latin typeface="Georgia" panose="02040502050405020303" pitchFamily="18" charset="0"/>
              </a:rPr>
              <a:t>imprese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svolgono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ricerche</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consulenze</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mercato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ed</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hanno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necessità</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avere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sempre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aggiornati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anche</a:t>
            </a:r>
            <a:r>
              <a:rPr lang="en-US" dirty="0">
                <a:solidFill>
                  <a:schemeClr val="bg1"/>
                </a:solidFill>
                <a:latin typeface="Georgia" panose="02040502050405020303" pitchFamily="18" charset="0"/>
              </a:rPr>
              <a:t> con </a:t>
            </a:r>
            <a:r>
              <a:rPr lang="en-US" dirty="0" err="1">
                <a:solidFill>
                  <a:schemeClr val="bg1"/>
                </a:solidFill>
                <a:latin typeface="Georgia" panose="02040502050405020303" pitchFamily="18" charset="0"/>
              </a:rPr>
              <a:t>riguardo</a:t>
            </a:r>
            <a:r>
              <a:rPr lang="en-US" dirty="0">
                <a:solidFill>
                  <a:schemeClr val="bg1"/>
                </a:solidFill>
                <a:latin typeface="Georgia" panose="02040502050405020303" pitchFamily="18" charset="0"/>
              </a:rPr>
              <a:t> al </a:t>
            </a:r>
            <a:r>
              <a:rPr lang="en-US" dirty="0" err="1">
                <a:solidFill>
                  <a:schemeClr val="bg1"/>
                </a:solidFill>
                <a:latin typeface="Georgia" panose="02040502050405020303" pitchFamily="18" charset="0"/>
              </a:rPr>
              <a:t>mercato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telematico</a:t>
            </a:r>
            <a:r>
              <a:rPr lang="en-US" dirty="0">
                <a:solidFill>
                  <a:schemeClr val="bg1"/>
                </a:solidFill>
                <a:latin typeface="Georgia" panose="02040502050405020303" pitchFamily="18" charset="0"/>
              </a:rPr>
              <a:t>. </a:t>
            </a:r>
          </a:p>
          <a:p>
            <a:pPr algn="just"/>
            <a:endParaRPr lang="it-IT" dirty="0">
              <a:solidFill>
                <a:schemeClr val="bg1"/>
              </a:solidFill>
              <a:latin typeface="Georgia" panose="02040502050405020303" pitchFamily="18" charset="0"/>
            </a:endParaRP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6727719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1120351"/>
            <a:ext cx="8673736" cy="4545860"/>
          </a:xfrm>
          <a:prstGeom prst="rect">
            <a:avLst/>
          </a:prstGeom>
          <a:noFill/>
        </p:spPr>
        <p:txBody>
          <a:bodyPr wrap="square" rtlCol="0">
            <a:spAutoFit/>
          </a:bodyPr>
          <a:lstStyle/>
          <a:p>
            <a:pPr algn="just">
              <a:spcAft>
                <a:spcPts val="600"/>
              </a:spcAft>
            </a:pPr>
            <a:r>
              <a:rPr lang="it-IT" dirty="0">
                <a:solidFill>
                  <a:schemeClr val="bg1"/>
                </a:solidFill>
                <a:latin typeface="Georgia" panose="02040502050405020303" pitchFamily="18" charset="0"/>
              </a:rPr>
              <a:t>Per la legge italiana l’immissione dei </a:t>
            </a:r>
            <a:r>
              <a:rPr lang="it-IT" b="1" dirty="0">
                <a:solidFill>
                  <a:schemeClr val="bg1"/>
                </a:solidFill>
                <a:latin typeface="Georgia" panose="02040502050405020303" pitchFamily="18" charset="0"/>
              </a:rPr>
              <a:t>cookies</a:t>
            </a:r>
            <a:r>
              <a:rPr lang="it-IT" dirty="0">
                <a:solidFill>
                  <a:schemeClr val="bg1"/>
                </a:solidFill>
                <a:latin typeface="Georgia" panose="02040502050405020303" pitchFamily="18" charset="0"/>
              </a:rPr>
              <a:t> nel sistema informatico dell’utente, automatica ed all’insaputa di questi deve ritenersi illecita. Il Codice si occupa, pertanto, anche delle regole da adottarsi nella rete Internet e, in generale, nelle reti telematiche promuovendo l’adozione di un codice di buona condotta della rete. La Commissione europea il 25 gennaio 2012 ha presentato la proposta relativa al nuovo Regolamento Europeo in materia di protezione dei dati, che andrà a sostituire la direttiva 95/46/CE, detta Direttiva Madre. Ricordiamo che i regolamenti dell’Unione Europea sono immediatamente esecutivi, non richiedendo la necessità di recepimento da parte degli Stati membri e quindi possono garantire una maggiore armonizzazione normativa all’interno dell’Unione. L’entrata in vigore di questo Regolamento permetterà che le stesse direttive siano contemporaneamente in vigore in ventisette stati membri UE uniformandoli sotto un unico codice. Introdurrà nuove tutele a favore degli interessati, e inevitabilmente nuovi obblighi a carico dei responsabili del trattamento di dati personali. </a:t>
            </a:r>
          </a:p>
          <a:p>
            <a:pPr algn="just"/>
            <a:endParaRPr lang="it-IT" dirty="0">
              <a:solidFill>
                <a:schemeClr val="bg1"/>
              </a:solidFill>
              <a:latin typeface="Georgia" panose="02040502050405020303" pitchFamily="18" charset="0"/>
            </a:endParaRP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36391353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853889" y="389381"/>
            <a:ext cx="8999795" cy="1975926"/>
          </a:xfrm>
          <a:prstGeom prst="rect">
            <a:avLst/>
          </a:prstGeom>
          <a:noFill/>
        </p:spPr>
        <p:txBody>
          <a:bodyPr wrap="square" rtlCol="0">
            <a:spAutoFit/>
          </a:bodyPr>
          <a:lstStyle/>
          <a:p>
            <a:pPr algn="just"/>
            <a:r>
              <a:rPr lang="it-IT" dirty="0">
                <a:solidFill>
                  <a:schemeClr val="bg1"/>
                </a:solidFill>
                <a:latin typeface="Georgia" panose="02040502050405020303" pitchFamily="18" charset="0"/>
              </a:rPr>
              <a:t>Verrà introdotto il diritto dell’interessato alla “portabilità del dato” (ad. es. nel caso in cui si intendesse trasferire i propri dati da un social network ad un altro) e del diritto all’oblio per cui ogni individuo potrà richiedere la cancellazione dei propri dati in possesso di terzi (per motivazioni legittime). Questo potrà accadere ad esempio in ambito web quando un utente richiederà l’eliminazione dei propri dati in possesso di un social network o di altro servizio web. </a:t>
            </a:r>
            <a:endParaRPr lang="it-IT" sz="2000" dirty="0">
              <a:solidFill>
                <a:schemeClr val="bg1"/>
              </a:solidFill>
              <a:latin typeface="Georgia" panose="02040502050405020303" pitchFamily="18" charset="0"/>
            </a:endParaRP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
        <p:nvSpPr>
          <p:cNvPr id="3" name="CasellaDiTesto 2"/>
          <p:cNvSpPr txBox="1"/>
          <p:nvPr/>
        </p:nvSpPr>
        <p:spPr>
          <a:xfrm>
            <a:off x="853888" y="2282938"/>
            <a:ext cx="5233013" cy="3139321"/>
          </a:xfrm>
          <a:prstGeom prst="rect">
            <a:avLst/>
          </a:prstGeom>
          <a:noFill/>
        </p:spPr>
        <p:txBody>
          <a:bodyPr wrap="square" rtlCol="0">
            <a:spAutoFit/>
          </a:bodyPr>
          <a:lstStyle/>
          <a:p>
            <a:pPr algn="just"/>
            <a:r>
              <a:rPr lang="it-IT" dirty="0">
                <a:solidFill>
                  <a:schemeClr val="bg1"/>
                </a:solidFill>
                <a:latin typeface="Georgia" panose="02040502050405020303" pitchFamily="18" charset="0"/>
              </a:rPr>
              <a:t>Per Titolari e responsabili del trattamento le novità saranno parecchie. Il principio della </a:t>
            </a:r>
            <a:r>
              <a:rPr lang="it-IT" dirty="0" err="1">
                <a:solidFill>
                  <a:schemeClr val="bg1"/>
                </a:solidFill>
                <a:latin typeface="Georgia" panose="02040502050405020303" pitchFamily="18" charset="0"/>
              </a:rPr>
              <a:t>accountability</a:t>
            </a:r>
            <a:r>
              <a:rPr lang="it-IT" dirty="0">
                <a:solidFill>
                  <a:schemeClr val="bg1"/>
                </a:solidFill>
                <a:latin typeface="Georgia" panose="02040502050405020303" pitchFamily="18" charset="0"/>
              </a:rPr>
              <a:t> comporterà l’onere di dimostrare l’adozione di tutte le misure privacy in capo a chi tratta i dati. Bisognerà redigere e conservare opportune documentazioni attestanti il “modello organizzativo e di sicurezza privacy”, saranno necessarie “valutazioni d’impatto sulla protezione dei dati personali”, in caso di trattamenti rischiosi, e verifiche preliminari per diverse circostanze da parte del Garante della privacy. </a:t>
            </a:r>
            <a:endParaRPr lang="it-IT" dirty="0"/>
          </a:p>
        </p:txBody>
      </p:sp>
      <p:pic>
        <p:nvPicPr>
          <p:cNvPr id="12" name="Immagine 11">
            <a:extLst>
              <a:ext uri="{FF2B5EF4-FFF2-40B4-BE49-F238E27FC236}">
                <a16:creationId xmlns:a16="http://schemas.microsoft.com/office/drawing/2014/main" id="{DD9FB302-E0A4-4ACB-B9E3-C0C1B3686FAE}"/>
              </a:ext>
            </a:extLst>
          </p:cNvPr>
          <p:cNvPicPr>
            <a:picLocks noChangeAspect="1"/>
          </p:cNvPicPr>
          <p:nvPr/>
        </p:nvPicPr>
        <p:blipFill rotWithShape="1">
          <a:blip r:embed="rId6"/>
          <a:srcRect l="29881" t="25809" r="30714" b="8356"/>
          <a:stretch/>
        </p:blipFill>
        <p:spPr>
          <a:xfrm>
            <a:off x="6189944" y="2080691"/>
            <a:ext cx="3557295" cy="3341568"/>
          </a:xfrm>
          <a:prstGeom prst="rect">
            <a:avLst/>
          </a:prstGeom>
        </p:spPr>
      </p:pic>
    </p:spTree>
    <p:extLst>
      <p:ext uri="{BB962C8B-B14F-4D97-AF65-F5344CB8AC3E}">
        <p14:creationId xmlns:p14="http://schemas.microsoft.com/office/powerpoint/2010/main" val="41802550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2617215"/>
            <a:ext cx="8673736" cy="1975926"/>
          </a:xfrm>
          <a:prstGeom prst="rect">
            <a:avLst/>
          </a:prstGeom>
          <a:noFill/>
        </p:spPr>
        <p:txBody>
          <a:bodyPr wrap="square" rtlCol="0">
            <a:spAutoFit/>
          </a:bodyPr>
          <a:lstStyle/>
          <a:p>
            <a:pPr algn="just"/>
            <a:r>
              <a:rPr lang="it-IT" dirty="0">
                <a:solidFill>
                  <a:schemeClr val="bg1"/>
                </a:solidFill>
                <a:latin typeface="Georgia" panose="02040502050405020303" pitchFamily="18" charset="0"/>
              </a:rPr>
              <a:t>Verrà superata la prassi di notificazione all’autorità, con notevole semplificazione per le attività d’impresa Un’ulteriore novità rappresenta l’obbligo, per le imprese con oltre 250 dipendenti e per tutti gli enti pubblici, di nominare un “responsabile della privacy”, interno o esterno, con un’ampia conoscenza della normativa, che sarà in relazione diretta con i vertici aziendali. </a:t>
            </a:r>
          </a:p>
          <a:p>
            <a:pPr algn="just"/>
            <a:endParaRPr lang="it-IT" dirty="0">
              <a:solidFill>
                <a:schemeClr val="bg1"/>
              </a:solidFill>
              <a:latin typeface="Georgia" panose="02040502050405020303" pitchFamily="18" charset="0"/>
            </a:endParaRPr>
          </a:p>
          <a:p>
            <a:pPr>
              <a:lnSpc>
                <a:spcPct val="90000"/>
              </a:lnSpc>
              <a:spcBef>
                <a:spcPct val="0"/>
              </a:spcBef>
              <a:spcAft>
                <a:spcPts val="600"/>
              </a:spcAft>
            </a:pPr>
            <a:endParaRPr lang="it-IT" sz="16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89646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269800"/>
            <a:ext cx="8673736" cy="5213735"/>
          </a:xfrm>
          <a:prstGeom prst="rect">
            <a:avLst/>
          </a:prstGeom>
          <a:noFill/>
        </p:spPr>
        <p:txBody>
          <a:bodyPr wrap="square" rtlCol="0">
            <a:spAutoFit/>
          </a:bodyPr>
          <a:lstStyle/>
          <a:p>
            <a:pPr algn="just">
              <a:lnSpc>
                <a:spcPct val="90000"/>
              </a:lnSpc>
              <a:spcAft>
                <a:spcPts val="600"/>
              </a:spcAft>
            </a:pPr>
            <a:r>
              <a:rPr lang="it-IT" sz="2000" b="1" u="sng" dirty="0">
                <a:solidFill>
                  <a:schemeClr val="bg1"/>
                </a:solidFill>
                <a:latin typeface="Georgia" panose="02040502050405020303" pitchFamily="18" charset="0"/>
              </a:rPr>
              <a:t>Gli obblighi previsti dalla legge italiana </a:t>
            </a:r>
            <a:endParaRPr lang="it-IT" sz="2000" dirty="0">
              <a:solidFill>
                <a:schemeClr val="bg1"/>
              </a:solidFill>
              <a:latin typeface="Georgia" panose="02040502050405020303" pitchFamily="18" charset="0"/>
            </a:endParaRPr>
          </a:p>
          <a:p>
            <a:pPr algn="just">
              <a:lnSpc>
                <a:spcPct val="90000"/>
              </a:lnSpc>
              <a:spcAft>
                <a:spcPts val="600"/>
              </a:spcAft>
            </a:pPr>
            <a:endParaRPr lang="it-IT" dirty="0">
              <a:solidFill>
                <a:schemeClr val="bg1"/>
              </a:solidFill>
              <a:latin typeface="Georgia" panose="02040502050405020303" pitchFamily="18" charset="0"/>
            </a:endParaRPr>
          </a:p>
          <a:p>
            <a:pPr algn="just">
              <a:lnSpc>
                <a:spcPct val="90000"/>
              </a:lnSpc>
              <a:spcAft>
                <a:spcPts val="600"/>
              </a:spcAft>
            </a:pPr>
            <a:r>
              <a:rPr lang="it-IT" dirty="0">
                <a:solidFill>
                  <a:schemeClr val="bg1"/>
                </a:solidFill>
                <a:latin typeface="Georgia" panose="02040502050405020303" pitchFamily="18" charset="0"/>
              </a:rPr>
              <a:t>Nel caso dell’e-commerce, gli obblighi che la legge italiana (D. </a:t>
            </a:r>
            <a:r>
              <a:rPr lang="it-IT" dirty="0" err="1">
                <a:solidFill>
                  <a:schemeClr val="bg1"/>
                </a:solidFill>
                <a:latin typeface="Georgia" panose="02040502050405020303" pitchFamily="18" charset="0"/>
              </a:rPr>
              <a:t>Lgs</a:t>
            </a:r>
            <a:r>
              <a:rPr lang="it-IT" dirty="0">
                <a:solidFill>
                  <a:schemeClr val="bg1"/>
                </a:solidFill>
                <a:latin typeface="Georgia" panose="02040502050405020303" pitchFamily="18" charset="0"/>
              </a:rPr>
              <a:t>. 70/2003) pone in capo al venditore sono essenzialmente obblighi informativi. In via generale, si ricorda che la normativa prevede l’obbligo di dare un certo numero di informazioni sin dal primo invio di comunicazioni telematiche ai potenziali clienti. Tali comunicazioni possono essere inviate via email, sms, </a:t>
            </a:r>
            <a:r>
              <a:rPr lang="it-IT" dirty="0" err="1">
                <a:solidFill>
                  <a:schemeClr val="bg1"/>
                </a:solidFill>
                <a:latin typeface="Georgia" panose="02040502050405020303" pitchFamily="18" charset="0"/>
              </a:rPr>
              <a:t>mms</a:t>
            </a:r>
            <a:r>
              <a:rPr lang="it-IT" dirty="0">
                <a:solidFill>
                  <a:schemeClr val="bg1"/>
                </a:solidFill>
                <a:latin typeface="Georgia" panose="02040502050405020303" pitchFamily="18" charset="0"/>
              </a:rPr>
              <a:t>, newsgroup, </a:t>
            </a:r>
            <a:r>
              <a:rPr lang="it-IT" dirty="0" err="1">
                <a:solidFill>
                  <a:schemeClr val="bg1"/>
                </a:solidFill>
                <a:latin typeface="Georgia" panose="02040502050405020303" pitchFamily="18" charset="0"/>
              </a:rPr>
              <a:t>chatline</a:t>
            </a:r>
            <a:r>
              <a:rPr lang="it-IT" dirty="0">
                <a:solidFill>
                  <a:schemeClr val="bg1"/>
                </a:solidFill>
                <a:latin typeface="Georgia" panose="02040502050405020303" pitchFamily="18" charset="0"/>
              </a:rPr>
              <a:t>, mailing list, ecc. Il venditore deve specificare: • che si tratta di comunicazione commerciale; • chi è il mittente; • che si tratta di un’offerta promozionale e le relative condizioni di accesso; • che si tratta di concorsi o giochi promozionali e le relative condizioni di partecipazione.</a:t>
            </a:r>
          </a:p>
          <a:p>
            <a:pPr algn="just">
              <a:lnSpc>
                <a:spcPct val="90000"/>
              </a:lnSpc>
              <a:spcAft>
                <a:spcPts val="600"/>
              </a:spcAft>
            </a:pPr>
            <a:endParaRPr lang="it-IT" dirty="0">
              <a:solidFill>
                <a:schemeClr val="bg1"/>
              </a:solidFill>
              <a:latin typeface="Georgia" panose="02040502050405020303" pitchFamily="18" charset="0"/>
            </a:endParaRPr>
          </a:p>
          <a:p>
            <a:pPr algn="just">
              <a:lnSpc>
                <a:spcPct val="90000"/>
              </a:lnSpc>
              <a:spcAft>
                <a:spcPts val="600"/>
              </a:spcAft>
            </a:pPr>
            <a:r>
              <a:rPr lang="it-IT" dirty="0">
                <a:solidFill>
                  <a:schemeClr val="bg1"/>
                </a:solidFill>
                <a:latin typeface="Georgia" panose="02040502050405020303" pitchFamily="18" charset="0"/>
              </a:rPr>
              <a:t>In particolare, se il venditore invia al potenziale acquirente delle e-mail non sollecitate (ossia che non fanno seguito a una richiesta dal cliente) e contenenti delle comunicazioni commerciali, deve: • identificarle come tali fin dal momento in cui il destinatario le riceve; • indicare che il destinatario può opporsi in futuro al ricevimento di tali comunicazioni. Sono previste delle sanzioni pecuniarie a carico del venditore in caso di violazione di questi obblighi.</a:t>
            </a:r>
          </a:p>
          <a:p>
            <a:pPr algn="just">
              <a:lnSpc>
                <a:spcPct val="90000"/>
              </a:lnSpc>
              <a:spcAft>
                <a:spcPts val="600"/>
              </a:spcAft>
            </a:pPr>
            <a:endParaRPr lang="it-IT" dirty="0">
              <a:solidFill>
                <a:schemeClr val="bg1"/>
              </a:solidFill>
              <a:latin typeface="Georgia" panose="02040502050405020303" pitchFamily="18" charset="0"/>
            </a:endParaRPr>
          </a:p>
        </p:txBody>
      </p:sp>
    </p:spTree>
    <p:extLst>
      <p:ext uri="{BB962C8B-B14F-4D97-AF65-F5344CB8AC3E}">
        <p14:creationId xmlns:p14="http://schemas.microsoft.com/office/powerpoint/2010/main" val="31443954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248046"/>
            <a:ext cx="8673736" cy="5786199"/>
          </a:xfrm>
          <a:prstGeom prst="rect">
            <a:avLst/>
          </a:prstGeom>
          <a:noFill/>
        </p:spPr>
        <p:txBody>
          <a:bodyPr wrap="square" rtlCol="0">
            <a:spAutoFit/>
          </a:bodyPr>
          <a:lstStyle/>
          <a:p>
            <a:pPr>
              <a:lnSpc>
                <a:spcPct val="90000"/>
              </a:lnSpc>
              <a:spcAft>
                <a:spcPts val="600"/>
              </a:spcAft>
            </a:pPr>
            <a:r>
              <a:rPr lang="en-US" sz="2000" b="1" u="sng" dirty="0">
                <a:solidFill>
                  <a:schemeClr val="bg1"/>
                </a:solidFill>
                <a:latin typeface="Georgia" panose="02040502050405020303" pitchFamily="18" charset="0"/>
              </a:rPr>
              <a:t>Il </a:t>
            </a:r>
            <a:r>
              <a:rPr lang="en-US" sz="2000" b="1" u="sng" dirty="0" err="1">
                <a:solidFill>
                  <a:schemeClr val="bg1"/>
                </a:solidFill>
                <a:latin typeface="Georgia" panose="02040502050405020303" pitchFamily="18" charset="0"/>
              </a:rPr>
              <a:t>contenuto</a:t>
            </a:r>
            <a:r>
              <a:rPr lang="en-US" sz="2000" b="1" u="sng" dirty="0">
                <a:solidFill>
                  <a:schemeClr val="bg1"/>
                </a:solidFill>
                <a:latin typeface="Georgia" panose="02040502050405020303" pitchFamily="18" charset="0"/>
              </a:rPr>
              <a:t> del </a:t>
            </a:r>
            <a:r>
              <a:rPr lang="en-US" sz="2000" b="1" u="sng" dirty="0" err="1">
                <a:solidFill>
                  <a:schemeClr val="bg1"/>
                </a:solidFill>
                <a:latin typeface="Georgia" panose="02040502050405020303" pitchFamily="18" charset="0"/>
              </a:rPr>
              <a:t>sito</a:t>
            </a:r>
            <a:r>
              <a:rPr lang="en-US" sz="2000" b="1" u="sng" dirty="0">
                <a:solidFill>
                  <a:schemeClr val="bg1"/>
                </a:solidFill>
                <a:latin typeface="Georgia" panose="02040502050405020303" pitchFamily="18" charset="0"/>
              </a:rPr>
              <a:t> Internet </a:t>
            </a:r>
            <a:endParaRPr lang="en-US" sz="2000" dirty="0">
              <a:solidFill>
                <a:schemeClr val="bg1"/>
              </a:solidFill>
              <a:latin typeface="Georgia" panose="02040502050405020303" pitchFamily="18" charset="0"/>
            </a:endParaRPr>
          </a:p>
          <a:p>
            <a:pPr marL="285750" indent="-285750" algn="just">
              <a:lnSpc>
                <a:spcPct val="90000"/>
              </a:lnSpc>
              <a:spcAft>
                <a:spcPts val="600"/>
              </a:spcAft>
              <a:buFont typeface="Arial" panose="020B0604020202020204" pitchFamily="34" charset="0"/>
              <a:buChar char="•"/>
            </a:pPr>
            <a:r>
              <a:rPr lang="en-US" dirty="0" err="1">
                <a:solidFill>
                  <a:schemeClr val="bg1"/>
                </a:solidFill>
                <a:latin typeface="Georgia" panose="02040502050405020303" pitchFamily="18" charset="0"/>
              </a:rPr>
              <a:t>Passando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ora</a:t>
            </a:r>
            <a:r>
              <a:rPr lang="en-US" dirty="0">
                <a:solidFill>
                  <a:schemeClr val="bg1"/>
                </a:solidFill>
                <a:latin typeface="Georgia" panose="02040502050405020303" pitchFamily="18" charset="0"/>
              </a:rPr>
              <a:t> ad </a:t>
            </a:r>
            <a:r>
              <a:rPr lang="en-US" dirty="0" err="1">
                <a:solidFill>
                  <a:schemeClr val="bg1"/>
                </a:solidFill>
                <a:latin typeface="Georgia" panose="02040502050405020303" pitchFamily="18" charset="0"/>
              </a:rPr>
              <a:t>esaminare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il</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contenuto</a:t>
            </a:r>
            <a:r>
              <a:rPr lang="en-US" dirty="0">
                <a:solidFill>
                  <a:schemeClr val="bg1"/>
                </a:solidFill>
                <a:latin typeface="Georgia" panose="02040502050405020303" pitchFamily="18" charset="0"/>
              </a:rPr>
              <a:t> del </a:t>
            </a:r>
            <a:r>
              <a:rPr lang="en-US" dirty="0" err="1">
                <a:solidFill>
                  <a:schemeClr val="bg1"/>
                </a:solidFill>
                <a:latin typeface="Georgia" panose="02040502050405020303" pitchFamily="18" charset="0"/>
              </a:rPr>
              <a:t>sito</a:t>
            </a:r>
            <a:r>
              <a:rPr lang="en-US" dirty="0">
                <a:solidFill>
                  <a:schemeClr val="bg1"/>
                </a:solidFill>
                <a:latin typeface="Georgia" panose="02040502050405020303" pitchFamily="18" charset="0"/>
              </a:rPr>
              <a:t> Internet </a:t>
            </a:r>
            <a:r>
              <a:rPr lang="en-US" dirty="0" err="1">
                <a:solidFill>
                  <a:schemeClr val="bg1"/>
                </a:solidFill>
                <a:latin typeface="Georgia" panose="02040502050405020303" pitchFamily="18" charset="0"/>
              </a:rPr>
              <a:t>vero</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proprio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alcune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informazioni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devono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essere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obbligatoriamente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inserite</a:t>
            </a:r>
            <a:r>
              <a:rPr lang="en-US" dirty="0">
                <a:solidFill>
                  <a:schemeClr val="bg1"/>
                </a:solidFill>
                <a:latin typeface="Georgia" panose="02040502050405020303" pitchFamily="18" charset="0"/>
              </a:rPr>
              <a:t> dal </a:t>
            </a:r>
            <a:r>
              <a:rPr lang="en-US" dirty="0" err="1">
                <a:solidFill>
                  <a:schemeClr val="bg1"/>
                </a:solidFill>
                <a:latin typeface="Georgia" panose="02040502050405020303" pitchFamily="18" charset="0"/>
              </a:rPr>
              <a:t>venditore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sulla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propria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vetrina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virtuale</a:t>
            </a:r>
            <a:r>
              <a:rPr lang="en-US" dirty="0">
                <a:solidFill>
                  <a:schemeClr val="bg1"/>
                </a:solidFill>
                <a:latin typeface="Georgia" panose="02040502050405020303" pitchFamily="18" charset="0"/>
              </a:rPr>
              <a:t>”, a </a:t>
            </a:r>
            <a:r>
              <a:rPr lang="en-US" dirty="0" err="1">
                <a:solidFill>
                  <a:schemeClr val="bg1"/>
                </a:solidFill>
                <a:latin typeface="Georgia" panose="02040502050405020303" pitchFamily="18" charset="0"/>
              </a:rPr>
              <a:t>prescindere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dalla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natura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professionale</a:t>
            </a:r>
            <a:r>
              <a:rPr lang="en-US" dirty="0">
                <a:solidFill>
                  <a:schemeClr val="bg1"/>
                </a:solidFill>
                <a:latin typeface="Georgia" panose="02040502050405020303" pitchFamily="18" charset="0"/>
              </a:rPr>
              <a:t> o </a:t>
            </a:r>
            <a:r>
              <a:rPr lang="en-US" dirty="0" err="1">
                <a:solidFill>
                  <a:schemeClr val="bg1"/>
                </a:solidFill>
                <a:latin typeface="Georgia" panose="02040502050405020303" pitchFamily="18" charset="0"/>
              </a:rPr>
              <a:t>meno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dell’acquirente</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ovviamente</a:t>
            </a:r>
            <a:r>
              <a:rPr lang="en-US" dirty="0">
                <a:solidFill>
                  <a:schemeClr val="bg1"/>
                </a:solidFill>
                <a:latin typeface="Georgia" panose="02040502050405020303" pitchFamily="18" charset="0"/>
              </a:rPr>
              <a:t> in </a:t>
            </a:r>
            <a:r>
              <a:rPr lang="en-US" dirty="0" err="1">
                <a:solidFill>
                  <a:schemeClr val="bg1"/>
                </a:solidFill>
                <a:latin typeface="Georgia" panose="02040502050405020303" pitchFamily="18" charset="0"/>
              </a:rPr>
              <a:t>aggiunta</a:t>
            </a:r>
            <a:r>
              <a:rPr lang="en-US" dirty="0">
                <a:solidFill>
                  <a:schemeClr val="bg1"/>
                </a:solidFill>
                <a:latin typeface="Georgia" panose="02040502050405020303" pitchFamily="18" charset="0"/>
              </a:rPr>
              <a:t> a </a:t>
            </a:r>
            <a:r>
              <a:rPr lang="en-US" dirty="0" err="1">
                <a:solidFill>
                  <a:schemeClr val="bg1"/>
                </a:solidFill>
                <a:latin typeface="Georgia" panose="02040502050405020303" pitchFamily="18" charset="0"/>
              </a:rPr>
              <a:t>quelle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specificamente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inerenti</a:t>
            </a:r>
            <a:r>
              <a:rPr lang="en-US" dirty="0">
                <a:solidFill>
                  <a:schemeClr val="bg1"/>
                </a:solidFill>
                <a:latin typeface="Georgia" panose="02040502050405020303" pitchFamily="18" charset="0"/>
              </a:rPr>
              <a:t> al </a:t>
            </a:r>
            <a:r>
              <a:rPr lang="en-US" dirty="0" err="1">
                <a:solidFill>
                  <a:schemeClr val="bg1"/>
                </a:solidFill>
                <a:latin typeface="Georgia" panose="02040502050405020303" pitchFamily="18" charset="0"/>
              </a:rPr>
              <a:t>prodotto</a:t>
            </a:r>
            <a:r>
              <a:rPr lang="en-US" dirty="0">
                <a:solidFill>
                  <a:schemeClr val="bg1"/>
                </a:solidFill>
                <a:latin typeface="Georgia" panose="02040502050405020303" pitchFamily="18" charset="0"/>
              </a:rPr>
              <a:t> o al </a:t>
            </a:r>
            <a:r>
              <a:rPr lang="en-US" dirty="0" err="1">
                <a:solidFill>
                  <a:schemeClr val="bg1"/>
                </a:solidFill>
                <a:latin typeface="Georgia" panose="02040502050405020303" pitchFamily="18" charset="0"/>
              </a:rPr>
              <a:t>servizio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offerto</a:t>
            </a:r>
            <a:r>
              <a:rPr lang="en-US" dirty="0">
                <a:solidFill>
                  <a:schemeClr val="bg1"/>
                </a:solidFill>
                <a:latin typeface="Georgia" panose="02040502050405020303" pitchFamily="18" charset="0"/>
              </a:rPr>
              <a:t>): </a:t>
            </a:r>
          </a:p>
          <a:p>
            <a:pPr marL="342900" indent="-342900" algn="just">
              <a:lnSpc>
                <a:spcPct val="90000"/>
              </a:lnSpc>
              <a:spcAft>
                <a:spcPts val="600"/>
              </a:spcAft>
              <a:buAutoNum type="arabicPeriod"/>
            </a:pPr>
            <a:r>
              <a:rPr lang="en-US" sz="1600" dirty="0">
                <a:solidFill>
                  <a:schemeClr val="bg1"/>
                </a:solidFill>
                <a:latin typeface="Georgia" panose="02040502050405020303" pitchFamily="18" charset="0"/>
              </a:rPr>
              <a:t>Il </a:t>
            </a:r>
            <a:r>
              <a:rPr lang="en-US" sz="1600" dirty="0" err="1">
                <a:solidFill>
                  <a:schemeClr val="bg1"/>
                </a:solidFill>
                <a:latin typeface="Georgia" panose="02040502050405020303" pitchFamily="18" charset="0"/>
              </a:rPr>
              <a:t>nome</a:t>
            </a:r>
            <a:r>
              <a:rPr lang="en-US" sz="1600" dirty="0">
                <a:solidFill>
                  <a:schemeClr val="bg1"/>
                </a:solidFill>
                <a:latin typeface="Georgia" panose="02040502050405020303" pitchFamily="18" charset="0"/>
              </a:rPr>
              <a:t>, la </a:t>
            </a:r>
            <a:r>
              <a:rPr lang="en-US" sz="1600" dirty="0" err="1">
                <a:solidFill>
                  <a:schemeClr val="bg1"/>
                </a:solidFill>
                <a:latin typeface="Georgia" panose="02040502050405020303" pitchFamily="18" charset="0"/>
              </a:rPr>
              <a:t>denominazione</a:t>
            </a:r>
            <a:r>
              <a:rPr lang="en-US" sz="1600" dirty="0">
                <a:solidFill>
                  <a:schemeClr val="bg1"/>
                </a:solidFill>
                <a:latin typeface="Georgia" panose="02040502050405020303" pitchFamily="18" charset="0"/>
              </a:rPr>
              <a:t> o la </a:t>
            </a:r>
            <a:r>
              <a:rPr lang="en-US" sz="1600" dirty="0" err="1">
                <a:solidFill>
                  <a:schemeClr val="bg1"/>
                </a:solidFill>
                <a:latin typeface="Georgia" panose="02040502050405020303" pitchFamily="18" charset="0"/>
              </a:rPr>
              <a:t>ragione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sociale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il</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nome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società</a:t>
            </a:r>
            <a:r>
              <a:rPr lang="en-US" sz="1600" dirty="0">
                <a:solidFill>
                  <a:schemeClr val="bg1"/>
                </a:solidFill>
                <a:latin typeface="Georgia" panose="02040502050405020303" pitchFamily="18" charset="0"/>
              </a:rPr>
              <a:t>);</a:t>
            </a:r>
          </a:p>
          <a:p>
            <a:pPr marL="342900" indent="-342900" algn="just">
              <a:lnSpc>
                <a:spcPct val="90000"/>
              </a:lnSpc>
              <a:spcAft>
                <a:spcPts val="600"/>
              </a:spcAft>
              <a:buAutoNum type="arabicPeriod"/>
            </a:pPr>
            <a:r>
              <a:rPr lang="en-US" sz="1600" dirty="0">
                <a:solidFill>
                  <a:schemeClr val="bg1"/>
                </a:solidFill>
                <a:latin typeface="Georgia" panose="02040502050405020303" pitchFamily="18" charset="0"/>
              </a:rPr>
              <a:t>Il </a:t>
            </a:r>
            <a:r>
              <a:rPr lang="en-US" sz="1600" dirty="0" err="1">
                <a:solidFill>
                  <a:schemeClr val="bg1"/>
                </a:solidFill>
                <a:latin typeface="Georgia" panose="02040502050405020303" pitchFamily="18" charset="0"/>
              </a:rPr>
              <a:t>domicilio</a:t>
            </a:r>
            <a:r>
              <a:rPr lang="en-US" sz="1600" dirty="0">
                <a:solidFill>
                  <a:schemeClr val="bg1"/>
                </a:solidFill>
                <a:latin typeface="Georgia" panose="02040502050405020303" pitchFamily="18" charset="0"/>
              </a:rPr>
              <a:t> o la </a:t>
            </a:r>
            <a:r>
              <a:rPr lang="en-US" sz="1600" dirty="0" err="1">
                <a:solidFill>
                  <a:schemeClr val="bg1"/>
                </a:solidFill>
                <a:latin typeface="Georgia" panose="02040502050405020303" pitchFamily="18" charset="0"/>
              </a:rPr>
              <a:t>sede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legale</a:t>
            </a:r>
            <a:r>
              <a:rPr lang="en-US" sz="1600" dirty="0">
                <a:solidFill>
                  <a:schemeClr val="bg1"/>
                </a:solidFill>
                <a:latin typeface="Georgia" panose="02040502050405020303" pitchFamily="18" charset="0"/>
              </a:rPr>
              <a:t>;</a:t>
            </a:r>
          </a:p>
          <a:p>
            <a:pPr marL="342900" indent="-342900" algn="just">
              <a:lnSpc>
                <a:spcPct val="90000"/>
              </a:lnSpc>
              <a:spcAft>
                <a:spcPts val="600"/>
              </a:spcAft>
              <a:buAutoNum type="arabicPeriod"/>
            </a:pPr>
            <a:r>
              <a:rPr lang="en-US" sz="1600" dirty="0">
                <a:solidFill>
                  <a:schemeClr val="bg1"/>
                </a:solidFill>
                <a:latin typeface="Georgia" panose="02040502050405020303" pitchFamily="18" charset="0"/>
              </a:rPr>
              <a:t> Un </a:t>
            </a:r>
            <a:r>
              <a:rPr lang="en-US" sz="1600" dirty="0" err="1">
                <a:solidFill>
                  <a:schemeClr val="bg1"/>
                </a:solidFill>
                <a:latin typeface="Georgia" panose="02040502050405020303" pitchFamily="18" charset="0"/>
              </a:rPr>
              <a:t>contatto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rapido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compresa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l’e</a:t>
            </a:r>
            <a:r>
              <a:rPr lang="en-US" sz="1600" dirty="0">
                <a:solidFill>
                  <a:schemeClr val="bg1"/>
                </a:solidFill>
                <a:latin typeface="Georgia" panose="02040502050405020303" pitchFamily="18" charset="0"/>
              </a:rPr>
              <a:t>-mail);</a:t>
            </a:r>
          </a:p>
          <a:p>
            <a:pPr marL="342900" indent="-342900" algn="just">
              <a:lnSpc>
                <a:spcPct val="90000"/>
              </a:lnSpc>
              <a:spcAft>
                <a:spcPts val="600"/>
              </a:spcAft>
              <a:buAutoNum type="arabicPeriod"/>
            </a:pPr>
            <a:r>
              <a:rPr lang="en-US" sz="1600" dirty="0">
                <a:solidFill>
                  <a:schemeClr val="bg1"/>
                </a:solidFill>
                <a:latin typeface="Georgia" panose="02040502050405020303" pitchFamily="18" charset="0"/>
              </a:rPr>
              <a:t> Il </a:t>
            </a:r>
            <a:r>
              <a:rPr lang="en-US" sz="1600" dirty="0" err="1">
                <a:solidFill>
                  <a:schemeClr val="bg1"/>
                </a:solidFill>
                <a:latin typeface="Georgia" panose="02040502050405020303" pitchFamily="18" charset="0"/>
              </a:rPr>
              <a:t>numero</a:t>
            </a:r>
            <a:r>
              <a:rPr lang="en-US" sz="1600" dirty="0">
                <a:solidFill>
                  <a:schemeClr val="bg1"/>
                </a:solidFill>
                <a:latin typeface="Georgia" panose="02040502050405020303" pitchFamily="18" charset="0"/>
              </a:rPr>
              <a:t> REA o </a:t>
            </a:r>
            <a:r>
              <a:rPr lang="en-US" sz="1600" dirty="0" err="1">
                <a:solidFill>
                  <a:schemeClr val="bg1"/>
                </a:solidFill>
                <a:latin typeface="Georgia" panose="02040502050405020303" pitchFamily="18" charset="0"/>
              </a:rPr>
              <a:t>il</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numero</a:t>
            </a:r>
            <a:r>
              <a:rPr lang="en-US" sz="1600" dirty="0">
                <a:solidFill>
                  <a:schemeClr val="bg1"/>
                </a:solidFill>
                <a:latin typeface="Georgia" panose="02040502050405020303" pitchFamily="18" charset="0"/>
              </a:rPr>
              <a:t> di </a:t>
            </a:r>
            <a:r>
              <a:rPr lang="en-US" sz="1600" dirty="0" err="1">
                <a:solidFill>
                  <a:schemeClr val="bg1"/>
                </a:solidFill>
                <a:latin typeface="Georgia" panose="02040502050405020303" pitchFamily="18" charset="0"/>
              </a:rPr>
              <a:t>iscrizione</a:t>
            </a:r>
            <a:r>
              <a:rPr lang="en-US" sz="1600" dirty="0">
                <a:solidFill>
                  <a:schemeClr val="bg1"/>
                </a:solidFill>
                <a:latin typeface="Georgia" panose="02040502050405020303" pitchFamily="18" charset="0"/>
              </a:rPr>
              <a:t> al </a:t>
            </a:r>
            <a:r>
              <a:rPr lang="en-US" sz="1600" dirty="0" err="1">
                <a:solidFill>
                  <a:schemeClr val="bg1"/>
                </a:solidFill>
                <a:latin typeface="Georgia" panose="02040502050405020303" pitchFamily="18" charset="0"/>
              </a:rPr>
              <a:t>registro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imprese</a:t>
            </a:r>
            <a:r>
              <a:rPr lang="en-US" sz="1600" dirty="0">
                <a:solidFill>
                  <a:schemeClr val="bg1"/>
                </a:solidFill>
                <a:latin typeface="Georgia" panose="02040502050405020303" pitchFamily="18" charset="0"/>
              </a:rPr>
              <a:t>;</a:t>
            </a:r>
          </a:p>
          <a:p>
            <a:pPr marL="342900" indent="-342900" algn="just">
              <a:lnSpc>
                <a:spcPct val="90000"/>
              </a:lnSpc>
              <a:spcAft>
                <a:spcPts val="600"/>
              </a:spcAft>
              <a:buAutoNum type="arabicPeriod"/>
            </a:pPr>
            <a:r>
              <a:rPr lang="en-US" sz="1600" dirty="0">
                <a:solidFill>
                  <a:schemeClr val="bg1"/>
                </a:solidFill>
                <a:latin typeface="Georgia" panose="02040502050405020303" pitchFamily="18" charset="0"/>
              </a:rPr>
              <a:t>Se </a:t>
            </a:r>
            <a:r>
              <a:rPr lang="en-US" sz="1600" dirty="0" err="1">
                <a:solidFill>
                  <a:schemeClr val="bg1"/>
                </a:solidFill>
                <a:latin typeface="Georgia" panose="02040502050405020303" pitchFamily="18" charset="0"/>
              </a:rPr>
              <a:t>l’attività</a:t>
            </a:r>
            <a:r>
              <a:rPr lang="en-US" sz="1600" dirty="0">
                <a:solidFill>
                  <a:schemeClr val="bg1"/>
                </a:solidFill>
                <a:latin typeface="Georgia" panose="02040502050405020303" pitchFamily="18" charset="0"/>
              </a:rPr>
              <a:t> è </a:t>
            </a:r>
            <a:r>
              <a:rPr lang="en-US" sz="1600" dirty="0" err="1">
                <a:solidFill>
                  <a:schemeClr val="bg1"/>
                </a:solidFill>
                <a:latin typeface="Georgia" panose="02040502050405020303" pitchFamily="18" charset="0"/>
              </a:rPr>
              <a:t>soggetta</a:t>
            </a:r>
            <a:r>
              <a:rPr lang="en-US" sz="1600" dirty="0">
                <a:solidFill>
                  <a:schemeClr val="bg1"/>
                </a:solidFill>
                <a:latin typeface="Georgia" panose="02040502050405020303" pitchFamily="18" charset="0"/>
              </a:rPr>
              <a:t> a </a:t>
            </a:r>
            <a:r>
              <a:rPr lang="en-US" sz="1600" dirty="0" err="1">
                <a:solidFill>
                  <a:schemeClr val="bg1"/>
                </a:solidFill>
                <a:latin typeface="Georgia" panose="02040502050405020303" pitchFamily="18" charset="0"/>
              </a:rPr>
              <a:t>concessione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numero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concessione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ed</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estremi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competente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autorità</a:t>
            </a:r>
            <a:r>
              <a:rPr lang="en-US" sz="1600" dirty="0">
                <a:solidFill>
                  <a:schemeClr val="bg1"/>
                </a:solidFill>
                <a:latin typeface="Georgia" panose="02040502050405020303" pitchFamily="18" charset="0"/>
              </a:rPr>
              <a:t> di </a:t>
            </a:r>
            <a:r>
              <a:rPr lang="en-US" sz="1600" dirty="0" err="1">
                <a:solidFill>
                  <a:schemeClr val="bg1"/>
                </a:solidFill>
                <a:latin typeface="Georgia" panose="02040502050405020303" pitchFamily="18" charset="0"/>
              </a:rPr>
              <a:t>vigilanza</a:t>
            </a:r>
            <a:r>
              <a:rPr lang="en-US" sz="1600" dirty="0">
                <a:solidFill>
                  <a:schemeClr val="bg1"/>
                </a:solidFill>
                <a:latin typeface="Georgia" panose="02040502050405020303" pitchFamily="18" charset="0"/>
              </a:rPr>
              <a:t>;</a:t>
            </a:r>
          </a:p>
          <a:p>
            <a:pPr marL="342900" indent="-342900" algn="just">
              <a:lnSpc>
                <a:spcPct val="90000"/>
              </a:lnSpc>
              <a:spcAft>
                <a:spcPts val="600"/>
              </a:spcAft>
              <a:buAutoNum type="arabicPeriod"/>
            </a:pPr>
            <a:r>
              <a:rPr lang="en-US" sz="1600" dirty="0" err="1">
                <a:solidFill>
                  <a:schemeClr val="bg1"/>
                </a:solidFill>
                <a:latin typeface="Georgia" panose="02040502050405020303" pitchFamily="18" charset="0"/>
              </a:rPr>
              <a:t>Alcune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informazioni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particolari</a:t>
            </a:r>
            <a:r>
              <a:rPr lang="en-US" sz="1600" dirty="0">
                <a:solidFill>
                  <a:schemeClr val="bg1"/>
                </a:solidFill>
                <a:latin typeface="Georgia" panose="02040502050405020303" pitchFamily="18" charset="0"/>
              </a:rPr>
              <a:t> per le </a:t>
            </a:r>
            <a:r>
              <a:rPr lang="en-US" sz="1600" dirty="0" err="1">
                <a:solidFill>
                  <a:schemeClr val="bg1"/>
                </a:solidFill>
                <a:latin typeface="Georgia" panose="02040502050405020303" pitchFamily="18" charset="0"/>
              </a:rPr>
              <a:t>professioni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regolamentate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ordine</a:t>
            </a:r>
            <a:r>
              <a:rPr lang="en-US" sz="1600" dirty="0">
                <a:solidFill>
                  <a:schemeClr val="bg1"/>
                </a:solidFill>
                <a:latin typeface="Georgia" panose="02040502050405020303" pitchFamily="18" charset="0"/>
              </a:rPr>
              <a:t> di </a:t>
            </a:r>
            <a:r>
              <a:rPr lang="en-US" sz="1600" dirty="0" err="1">
                <a:solidFill>
                  <a:schemeClr val="bg1"/>
                </a:solidFill>
                <a:latin typeface="Georgia" panose="02040502050405020303" pitchFamily="18" charset="0"/>
              </a:rPr>
              <a:t>appartenenza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titolo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professionale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ecc</a:t>
            </a:r>
            <a:r>
              <a:rPr lang="en-US" sz="1600" dirty="0">
                <a:solidFill>
                  <a:schemeClr val="bg1"/>
                </a:solidFill>
                <a:latin typeface="Georgia" panose="02040502050405020303" pitchFamily="18" charset="0"/>
              </a:rPr>
              <a:t>.);</a:t>
            </a:r>
          </a:p>
          <a:p>
            <a:pPr marL="342900" indent="-342900" algn="just">
              <a:lnSpc>
                <a:spcPct val="90000"/>
              </a:lnSpc>
              <a:spcAft>
                <a:spcPts val="600"/>
              </a:spcAft>
              <a:buAutoNum type="arabicPeriod"/>
            </a:pPr>
            <a:r>
              <a:rPr lang="en-US" sz="1600" dirty="0">
                <a:solidFill>
                  <a:schemeClr val="bg1"/>
                </a:solidFill>
                <a:latin typeface="Georgia" panose="02040502050405020303" pitchFamily="18" charset="0"/>
              </a:rPr>
              <a:t>Il </a:t>
            </a:r>
            <a:r>
              <a:rPr lang="en-US" sz="1600" dirty="0" err="1">
                <a:solidFill>
                  <a:schemeClr val="bg1"/>
                </a:solidFill>
                <a:latin typeface="Georgia" panose="02040502050405020303" pitchFamily="18" charset="0"/>
              </a:rPr>
              <a:t>numero</a:t>
            </a:r>
            <a:r>
              <a:rPr lang="en-US" sz="1600" dirty="0">
                <a:solidFill>
                  <a:schemeClr val="bg1"/>
                </a:solidFill>
                <a:latin typeface="Georgia" panose="02040502050405020303" pitchFamily="18" charset="0"/>
              </a:rPr>
              <a:t> di partita </a:t>
            </a:r>
            <a:r>
              <a:rPr lang="en-US" sz="1600" dirty="0" err="1">
                <a:solidFill>
                  <a:schemeClr val="bg1"/>
                </a:solidFill>
                <a:latin typeface="Georgia" panose="02040502050405020303" pitchFamily="18" charset="0"/>
              </a:rPr>
              <a:t>iva</a:t>
            </a:r>
            <a:r>
              <a:rPr lang="en-US" sz="1600" dirty="0">
                <a:solidFill>
                  <a:schemeClr val="bg1"/>
                </a:solidFill>
                <a:latin typeface="Georgia" panose="02040502050405020303" pitchFamily="18" charset="0"/>
              </a:rPr>
              <a:t>;</a:t>
            </a:r>
          </a:p>
          <a:p>
            <a:pPr marL="342900" indent="-342900" algn="just">
              <a:lnSpc>
                <a:spcPct val="90000"/>
              </a:lnSpc>
              <a:spcAft>
                <a:spcPts val="600"/>
              </a:spcAft>
              <a:buAutoNum type="arabicPeriod"/>
            </a:pPr>
            <a:r>
              <a:rPr lang="en-US" sz="1600" dirty="0" err="1">
                <a:solidFill>
                  <a:schemeClr val="bg1"/>
                </a:solidFill>
                <a:latin typeface="Georgia" panose="02040502050405020303" pitchFamily="18" charset="0"/>
              </a:rPr>
              <a:t>L’indicazione</a:t>
            </a:r>
            <a:r>
              <a:rPr lang="en-US" sz="1600" dirty="0">
                <a:solidFill>
                  <a:schemeClr val="bg1"/>
                </a:solidFill>
                <a:latin typeface="Georgia" panose="02040502050405020303" pitchFamily="18" charset="0"/>
              </a:rPr>
              <a:t> “in </a:t>
            </a:r>
            <a:r>
              <a:rPr lang="en-US" sz="1600" dirty="0" err="1">
                <a:solidFill>
                  <a:schemeClr val="bg1"/>
                </a:solidFill>
                <a:latin typeface="Georgia" panose="02040502050405020303" pitchFamily="18" charset="0"/>
              </a:rPr>
              <a:t>modo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chiaro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ed</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inequivocabile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prezzi</a:t>
            </a:r>
            <a:r>
              <a:rPr lang="en-US" sz="1600" dirty="0">
                <a:solidFill>
                  <a:schemeClr val="bg1"/>
                </a:solidFill>
                <a:latin typeface="Georgia" panose="02040502050405020303" pitchFamily="18" charset="0"/>
              </a:rPr>
              <a:t> e </a:t>
            </a:r>
            <a:r>
              <a:rPr lang="en-US" sz="1600" dirty="0" err="1">
                <a:solidFill>
                  <a:schemeClr val="bg1"/>
                </a:solidFill>
                <a:latin typeface="Georgia" panose="02040502050405020303" pitchFamily="18" charset="0"/>
              </a:rPr>
              <a:t>delle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tariffe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evidenziando</a:t>
            </a:r>
            <a:r>
              <a:rPr lang="en-US" sz="1600" dirty="0">
                <a:solidFill>
                  <a:schemeClr val="bg1"/>
                </a:solidFill>
                <a:latin typeface="Georgia" panose="02040502050405020303" pitchFamily="18" charset="0"/>
              </a:rPr>
              <a:t> se </a:t>
            </a:r>
            <a:r>
              <a:rPr lang="en-US" sz="1600" dirty="0" err="1">
                <a:solidFill>
                  <a:schemeClr val="bg1"/>
                </a:solidFill>
                <a:latin typeface="Georgia" panose="02040502050405020303" pitchFamily="18" charset="0"/>
              </a:rPr>
              <a:t>comprendono</a:t>
            </a:r>
            <a:r>
              <a:rPr lang="en-US" sz="1600" dirty="0">
                <a:solidFill>
                  <a:schemeClr val="bg1"/>
                </a:solidFill>
                <a:latin typeface="Georgia" panose="02040502050405020303" pitchFamily="18" charset="0"/>
              </a:rPr>
              <a:t> le </a:t>
            </a:r>
            <a:r>
              <a:rPr lang="en-US" sz="1600" dirty="0" err="1">
                <a:solidFill>
                  <a:schemeClr val="bg1"/>
                </a:solidFill>
                <a:latin typeface="Georgia" panose="02040502050405020303" pitchFamily="18" charset="0"/>
              </a:rPr>
              <a:t>imposte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costi</a:t>
            </a:r>
            <a:r>
              <a:rPr lang="en-US" sz="1600" dirty="0">
                <a:solidFill>
                  <a:schemeClr val="bg1"/>
                </a:solidFill>
                <a:latin typeface="Georgia" panose="02040502050405020303" pitchFamily="18" charset="0"/>
              </a:rPr>
              <a:t> di </a:t>
            </a:r>
            <a:r>
              <a:rPr lang="en-US" sz="1600" dirty="0" err="1">
                <a:solidFill>
                  <a:schemeClr val="bg1"/>
                </a:solidFill>
                <a:latin typeface="Georgia" panose="02040502050405020303" pitchFamily="18" charset="0"/>
              </a:rPr>
              <a:t>consegna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ed</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altri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elementi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aggiuntivi</a:t>
            </a:r>
            <a:r>
              <a:rPr lang="en-US" sz="1600" dirty="0">
                <a:solidFill>
                  <a:schemeClr val="bg1"/>
                </a:solidFill>
                <a:latin typeface="Georgia" panose="02040502050405020303" pitchFamily="18" charset="0"/>
              </a:rPr>
              <a:t> da </a:t>
            </a:r>
            <a:r>
              <a:rPr lang="en-US" sz="1600" dirty="0" err="1">
                <a:solidFill>
                  <a:schemeClr val="bg1"/>
                </a:solidFill>
                <a:latin typeface="Georgia" panose="02040502050405020303" pitchFamily="18" charset="0"/>
              </a:rPr>
              <a:t>specificare</a:t>
            </a:r>
            <a:r>
              <a:rPr lang="en-US" sz="1600" dirty="0">
                <a:solidFill>
                  <a:schemeClr val="bg1"/>
                </a:solidFill>
                <a:latin typeface="Georgia" panose="02040502050405020303" pitchFamily="18" charset="0"/>
              </a:rPr>
              <a:t>;</a:t>
            </a:r>
          </a:p>
          <a:p>
            <a:pPr marL="342900" indent="-342900" algn="just">
              <a:lnSpc>
                <a:spcPct val="90000"/>
              </a:lnSpc>
              <a:spcAft>
                <a:spcPts val="600"/>
              </a:spcAft>
              <a:buAutoNum type="arabicPeriod"/>
            </a:pPr>
            <a:r>
              <a:rPr lang="en-US" sz="1600" dirty="0">
                <a:solidFill>
                  <a:schemeClr val="bg1"/>
                </a:solidFill>
                <a:latin typeface="Georgia" panose="02040502050405020303" pitchFamily="18" charset="0"/>
              </a:rPr>
              <a:t>Se </a:t>
            </a:r>
            <a:r>
              <a:rPr lang="en-US" sz="1600" dirty="0" err="1">
                <a:solidFill>
                  <a:schemeClr val="bg1"/>
                </a:solidFill>
                <a:latin typeface="Georgia" panose="02040502050405020303" pitchFamily="18" charset="0"/>
              </a:rPr>
              <a:t>un’attività</a:t>
            </a:r>
            <a:r>
              <a:rPr lang="en-US" sz="1600" dirty="0">
                <a:solidFill>
                  <a:schemeClr val="bg1"/>
                </a:solidFill>
                <a:latin typeface="Georgia" panose="02040502050405020303" pitchFamily="18" charset="0"/>
              </a:rPr>
              <a:t> è </a:t>
            </a:r>
            <a:r>
              <a:rPr lang="en-US" sz="1600" dirty="0" err="1">
                <a:solidFill>
                  <a:schemeClr val="bg1"/>
                </a:solidFill>
                <a:latin typeface="Georgia" panose="02040502050405020303" pitchFamily="18" charset="0"/>
              </a:rPr>
              <a:t>soggetta</a:t>
            </a:r>
            <a:r>
              <a:rPr lang="en-US" sz="1600" dirty="0">
                <a:solidFill>
                  <a:schemeClr val="bg1"/>
                </a:solidFill>
                <a:latin typeface="Georgia" panose="02040502050405020303" pitchFamily="18" charset="0"/>
              </a:rPr>
              <a:t> ad </a:t>
            </a:r>
            <a:r>
              <a:rPr lang="en-US" sz="1600" dirty="0" err="1">
                <a:solidFill>
                  <a:schemeClr val="bg1"/>
                </a:solidFill>
                <a:latin typeface="Georgia" panose="02040502050405020303" pitchFamily="18" charset="0"/>
              </a:rPr>
              <a:t>autorizzazione</a:t>
            </a:r>
            <a:r>
              <a:rPr lang="en-US" sz="1600" dirty="0">
                <a:solidFill>
                  <a:schemeClr val="bg1"/>
                </a:solidFill>
                <a:latin typeface="Georgia" panose="02040502050405020303" pitchFamily="18" charset="0"/>
              </a:rPr>
              <a:t> o </a:t>
            </a:r>
            <a:r>
              <a:rPr lang="en-US" sz="1600" dirty="0" err="1">
                <a:solidFill>
                  <a:schemeClr val="bg1"/>
                </a:solidFill>
                <a:latin typeface="Georgia" panose="02040502050405020303" pitchFamily="18" charset="0"/>
              </a:rPr>
              <a:t>l’oggetto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prestazione</a:t>
            </a:r>
            <a:r>
              <a:rPr lang="en-US" sz="1600" dirty="0">
                <a:solidFill>
                  <a:schemeClr val="bg1"/>
                </a:solidFill>
                <a:latin typeface="Georgia" panose="02040502050405020303" pitchFamily="18" charset="0"/>
              </a:rPr>
              <a:t> è </a:t>
            </a:r>
            <a:r>
              <a:rPr lang="en-US" sz="1600" dirty="0" err="1">
                <a:solidFill>
                  <a:schemeClr val="bg1"/>
                </a:solidFill>
                <a:latin typeface="Georgia" panose="02040502050405020303" pitchFamily="18" charset="0"/>
              </a:rPr>
              <a:t>fornito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sulla</a:t>
            </a:r>
            <a:r>
              <a:rPr lang="en-US" sz="1600" dirty="0">
                <a:solidFill>
                  <a:schemeClr val="bg1"/>
                </a:solidFill>
                <a:latin typeface="Georgia" panose="02040502050405020303" pitchFamily="18" charset="0"/>
              </a:rPr>
              <a:t> base di un </a:t>
            </a:r>
            <a:r>
              <a:rPr lang="en-US" sz="1600" dirty="0" err="1">
                <a:solidFill>
                  <a:schemeClr val="bg1"/>
                </a:solidFill>
                <a:latin typeface="Georgia" panose="02040502050405020303" pitchFamily="18" charset="0"/>
              </a:rPr>
              <a:t>contratto</a:t>
            </a:r>
            <a:r>
              <a:rPr lang="en-US" sz="1600" dirty="0">
                <a:solidFill>
                  <a:schemeClr val="bg1"/>
                </a:solidFill>
                <a:latin typeface="Georgia" panose="02040502050405020303" pitchFamily="18" charset="0"/>
              </a:rPr>
              <a:t> di </a:t>
            </a:r>
            <a:r>
              <a:rPr lang="en-US" sz="1600" dirty="0" err="1">
                <a:solidFill>
                  <a:schemeClr val="bg1"/>
                </a:solidFill>
                <a:latin typeface="Georgia" panose="02040502050405020303" pitchFamily="18" charset="0"/>
              </a:rPr>
              <a:t>licenza</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d’uso</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indicazione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delle</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attività</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consentite</a:t>
            </a:r>
            <a:r>
              <a:rPr lang="en-US" sz="1600" dirty="0">
                <a:solidFill>
                  <a:schemeClr val="bg1"/>
                </a:solidFill>
                <a:latin typeface="Georgia" panose="02040502050405020303" pitchFamily="18" charset="0"/>
              </a:rPr>
              <a:t> al </a:t>
            </a:r>
            <a:r>
              <a:rPr lang="en-US" sz="1600" dirty="0" err="1">
                <a:solidFill>
                  <a:schemeClr val="bg1"/>
                </a:solidFill>
                <a:latin typeface="Georgia" panose="02040502050405020303" pitchFamily="18" charset="0"/>
              </a:rPr>
              <a:t>consumatore</a:t>
            </a:r>
            <a:r>
              <a:rPr lang="en-US" sz="1600" dirty="0">
                <a:solidFill>
                  <a:schemeClr val="bg1"/>
                </a:solidFill>
                <a:latin typeface="Georgia" panose="02040502050405020303" pitchFamily="18" charset="0"/>
              </a:rPr>
              <a:t> e al </a:t>
            </a:r>
            <a:r>
              <a:rPr lang="en-US" sz="1600" dirty="0" err="1">
                <a:solidFill>
                  <a:schemeClr val="bg1"/>
                </a:solidFill>
                <a:latin typeface="Georgia" panose="02040502050405020303" pitchFamily="18" charset="0"/>
              </a:rPr>
              <a:t>destinatario</a:t>
            </a:r>
            <a:r>
              <a:rPr lang="en-US" sz="1600" dirty="0">
                <a:solidFill>
                  <a:schemeClr val="bg1"/>
                </a:solidFill>
                <a:latin typeface="Georgia" panose="02040502050405020303" pitchFamily="18" charset="0"/>
              </a:rPr>
              <a:t> del </a:t>
            </a:r>
            <a:r>
              <a:rPr lang="en-US" sz="1600" dirty="0" err="1">
                <a:solidFill>
                  <a:schemeClr val="bg1"/>
                </a:solidFill>
                <a:latin typeface="Georgia" panose="02040502050405020303" pitchFamily="18" charset="0"/>
              </a:rPr>
              <a:t>servizio</a:t>
            </a:r>
            <a:r>
              <a:rPr lang="en-US" sz="1600" dirty="0">
                <a:solidFill>
                  <a:schemeClr val="bg1"/>
                </a:solidFill>
                <a:latin typeface="Georgia" panose="02040502050405020303" pitchFamily="18" charset="0"/>
              </a:rPr>
              <a:t> e </a:t>
            </a:r>
            <a:r>
              <a:rPr lang="en-US" sz="1600" dirty="0" err="1">
                <a:solidFill>
                  <a:schemeClr val="bg1"/>
                </a:solidFill>
                <a:latin typeface="Georgia" panose="02040502050405020303" pitchFamily="18" charset="0"/>
              </a:rPr>
              <a:t>gli</a:t>
            </a:r>
            <a:r>
              <a:rPr lang="en-US" sz="1600" dirty="0">
                <a:solidFill>
                  <a:schemeClr val="bg1"/>
                </a:solidFill>
                <a:latin typeface="Georgia" panose="02040502050405020303" pitchFamily="18" charset="0"/>
              </a:rPr>
              <a:t> </a:t>
            </a:r>
            <a:r>
              <a:rPr lang="en-US" sz="1600" dirty="0" err="1">
                <a:solidFill>
                  <a:schemeClr val="bg1"/>
                </a:solidFill>
                <a:latin typeface="Georgia" panose="02040502050405020303" pitchFamily="18" charset="0"/>
              </a:rPr>
              <a:t>estremi</a:t>
            </a:r>
            <a:r>
              <a:rPr lang="en-US" sz="1600" dirty="0">
                <a:solidFill>
                  <a:schemeClr val="bg1"/>
                </a:solidFill>
                <a:latin typeface="Georgia" panose="02040502050405020303" pitchFamily="18" charset="0"/>
              </a:rPr>
              <a:t> del </a:t>
            </a:r>
            <a:r>
              <a:rPr lang="en-US" sz="1600" dirty="0" err="1">
                <a:solidFill>
                  <a:schemeClr val="bg1"/>
                </a:solidFill>
                <a:latin typeface="Georgia" panose="02040502050405020303" pitchFamily="18" charset="0"/>
              </a:rPr>
              <a:t>contratto</a:t>
            </a:r>
            <a:r>
              <a:rPr lang="en-US" sz="1600" dirty="0">
                <a:solidFill>
                  <a:schemeClr val="bg1"/>
                </a:solidFill>
                <a:latin typeface="Georgia" panose="02040502050405020303" pitchFamily="18" charset="0"/>
              </a:rPr>
              <a:t> di </a:t>
            </a:r>
            <a:r>
              <a:rPr lang="en-US" sz="1600" dirty="0" err="1">
                <a:solidFill>
                  <a:schemeClr val="bg1"/>
                </a:solidFill>
                <a:latin typeface="Georgia" panose="02040502050405020303" pitchFamily="18" charset="0"/>
              </a:rPr>
              <a:t>licenza</a:t>
            </a:r>
            <a:r>
              <a:rPr lang="en-US" sz="1600" dirty="0">
                <a:solidFill>
                  <a:schemeClr val="bg1"/>
                </a:solidFill>
                <a:latin typeface="Georgia" panose="02040502050405020303" pitchFamily="18" charset="0"/>
              </a:rPr>
              <a:t>.</a:t>
            </a:r>
          </a:p>
          <a:p>
            <a:pPr algn="just">
              <a:lnSpc>
                <a:spcPct val="90000"/>
              </a:lnSpc>
              <a:spcAft>
                <a:spcPts val="600"/>
              </a:spcAft>
            </a:pPr>
            <a:endParaRPr lang="it-IT" dirty="0">
              <a:solidFill>
                <a:schemeClr val="bg1"/>
              </a:solidFill>
              <a:latin typeface="Georgia" panose="02040502050405020303" pitchFamily="18" charset="0"/>
            </a:endParaRPr>
          </a:p>
        </p:txBody>
      </p:sp>
    </p:spTree>
    <p:extLst>
      <p:ext uri="{BB962C8B-B14F-4D97-AF65-F5344CB8AC3E}">
        <p14:creationId xmlns:p14="http://schemas.microsoft.com/office/powerpoint/2010/main" val="143193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248046"/>
            <a:ext cx="8673736" cy="5666167"/>
          </a:xfrm>
          <a:prstGeom prst="rect">
            <a:avLst/>
          </a:prstGeom>
          <a:noFill/>
        </p:spPr>
        <p:txBody>
          <a:bodyPr wrap="square" rtlCol="0">
            <a:spAutoFit/>
          </a:bodyPr>
          <a:lstStyle/>
          <a:p>
            <a:pPr indent="-228600" algn="just">
              <a:lnSpc>
                <a:spcPct val="90000"/>
              </a:lnSpc>
              <a:spcAft>
                <a:spcPts val="600"/>
              </a:spcAft>
              <a:buFont typeface="Arial" panose="020B0604020202020204" pitchFamily="34" charset="0"/>
              <a:buChar char="•"/>
            </a:pPr>
            <a:r>
              <a:rPr lang="en-US" sz="2000" dirty="0">
                <a:solidFill>
                  <a:schemeClr val="bg1"/>
                </a:solidFill>
                <a:latin typeface="Georgia" panose="02040502050405020303" pitchFamily="18" charset="0"/>
              </a:rPr>
              <a:t>Le </a:t>
            </a:r>
            <a:r>
              <a:rPr lang="en-US" sz="2000" dirty="0" err="1">
                <a:solidFill>
                  <a:schemeClr val="bg1"/>
                </a:solidFill>
                <a:latin typeface="Georgia" panose="02040502050405020303" pitchFamily="18" charset="0"/>
              </a:rPr>
              <a:t>informazioni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elencate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vanno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inoltre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costantemente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aggiornate</a:t>
            </a:r>
            <a:r>
              <a:rPr lang="en-US" sz="2000" dirty="0">
                <a:solidFill>
                  <a:schemeClr val="bg1"/>
                </a:solidFill>
                <a:latin typeface="Georgia" panose="02040502050405020303" pitchFamily="18" charset="0"/>
              </a:rPr>
              <a:t>. In </a:t>
            </a:r>
            <a:r>
              <a:rPr lang="en-US" sz="2000" dirty="0" err="1">
                <a:solidFill>
                  <a:schemeClr val="bg1"/>
                </a:solidFill>
                <a:latin typeface="Georgia" panose="02040502050405020303" pitchFamily="18" charset="0"/>
              </a:rPr>
              <a:t>particolare</a:t>
            </a:r>
            <a:r>
              <a:rPr lang="en-US" sz="2000" dirty="0">
                <a:solidFill>
                  <a:schemeClr val="bg1"/>
                </a:solidFill>
                <a:latin typeface="Georgia" panose="02040502050405020303" pitchFamily="18" charset="0"/>
              </a:rPr>
              <a:t>, se la </a:t>
            </a:r>
            <a:r>
              <a:rPr lang="en-US" sz="2000" dirty="0" err="1">
                <a:solidFill>
                  <a:schemeClr val="bg1"/>
                </a:solidFill>
                <a:latin typeface="Georgia" panose="02040502050405020303" pitchFamily="18" charset="0"/>
              </a:rPr>
              <a:t>vendita</a:t>
            </a:r>
            <a:r>
              <a:rPr lang="en-US" sz="2000" dirty="0">
                <a:solidFill>
                  <a:schemeClr val="bg1"/>
                </a:solidFill>
                <a:latin typeface="Georgia" panose="02040502050405020303" pitchFamily="18" charset="0"/>
              </a:rPr>
              <a:t> è </a:t>
            </a:r>
            <a:r>
              <a:rPr lang="en-US" sz="2000" dirty="0" err="1">
                <a:solidFill>
                  <a:schemeClr val="bg1"/>
                </a:solidFill>
                <a:latin typeface="Georgia" panose="02040502050405020303" pitchFamily="18" charset="0"/>
              </a:rPr>
              <a:t>effettuata</a:t>
            </a:r>
            <a:r>
              <a:rPr lang="en-US" sz="2000" dirty="0">
                <a:solidFill>
                  <a:schemeClr val="bg1"/>
                </a:solidFill>
                <a:latin typeface="Georgia" panose="02040502050405020303" pitchFamily="18" charset="0"/>
              </a:rPr>
              <a:t> a </a:t>
            </a:r>
            <a:r>
              <a:rPr lang="en-US" sz="2000" dirty="0" err="1">
                <a:solidFill>
                  <a:schemeClr val="bg1"/>
                </a:solidFill>
                <a:latin typeface="Georgia" panose="02040502050405020303" pitchFamily="18" charset="0"/>
              </a:rPr>
              <a:t>consumatori</a:t>
            </a:r>
            <a:r>
              <a:rPr lang="en-US" sz="2000" dirty="0">
                <a:solidFill>
                  <a:schemeClr val="bg1"/>
                </a:solidFill>
                <a:latin typeface="Georgia" panose="02040502050405020303" pitchFamily="18" charset="0"/>
              </a:rPr>
              <a:t>, prima </a:t>
            </a:r>
            <a:r>
              <a:rPr lang="en-US" sz="2000" dirty="0" err="1">
                <a:solidFill>
                  <a:schemeClr val="bg1"/>
                </a:solidFill>
                <a:latin typeface="Georgia" panose="02040502050405020303" pitchFamily="18" charset="0"/>
              </a:rPr>
              <a:t>dell’inoltro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dell’ordine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venditore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deve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obbligatoriamente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informare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potenziale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acquirente</a:t>
            </a:r>
            <a:r>
              <a:rPr lang="en-US" sz="2000" dirty="0">
                <a:solidFill>
                  <a:schemeClr val="bg1"/>
                </a:solidFill>
                <a:latin typeface="Georgia" panose="02040502050405020303" pitchFamily="18" charset="0"/>
              </a:rPr>
              <a:t> in </a:t>
            </a:r>
            <a:r>
              <a:rPr lang="en-US" sz="2000" dirty="0" err="1">
                <a:solidFill>
                  <a:schemeClr val="bg1"/>
                </a:solidFill>
                <a:latin typeface="Georgia" panose="02040502050405020303" pitchFamily="18" charset="0"/>
              </a:rPr>
              <a:t>merito</a:t>
            </a:r>
            <a:r>
              <a:rPr lang="en-US" sz="2000" dirty="0">
                <a:solidFill>
                  <a:schemeClr val="bg1"/>
                </a:solidFill>
                <a:latin typeface="Georgia" panose="02040502050405020303" pitchFamily="18" charset="0"/>
              </a:rPr>
              <a:t>:</a:t>
            </a:r>
          </a:p>
          <a:p>
            <a:pPr indent="-228600" algn="just">
              <a:lnSpc>
                <a:spcPct val="90000"/>
              </a:lnSpc>
              <a:spcAft>
                <a:spcPts val="600"/>
              </a:spcAft>
              <a:buFont typeface="Arial" panose="020B0604020202020204" pitchFamily="34" charset="0"/>
              <a:buChar char="•"/>
            </a:pPr>
            <a:endParaRPr lang="en-US" sz="2000" dirty="0">
              <a:solidFill>
                <a:schemeClr val="bg1"/>
              </a:solidFill>
              <a:latin typeface="Georgia" panose="02040502050405020303" pitchFamily="18" charset="0"/>
            </a:endParaRPr>
          </a:p>
          <a:p>
            <a:pPr marL="342900" indent="-342900" algn="just">
              <a:lnSpc>
                <a:spcPct val="90000"/>
              </a:lnSpc>
              <a:spcAft>
                <a:spcPts val="600"/>
              </a:spcAft>
              <a:buFont typeface="+mj-lt"/>
              <a:buAutoNum type="arabicPeriod"/>
            </a:pPr>
            <a:r>
              <a:rPr lang="en-US" sz="2000" dirty="0">
                <a:solidFill>
                  <a:schemeClr val="bg1"/>
                </a:solidFill>
                <a:latin typeface="Georgia" panose="02040502050405020303" pitchFamily="18" charset="0"/>
              </a:rPr>
              <a:t>Al </a:t>
            </a:r>
            <a:r>
              <a:rPr lang="en-US" sz="2000" dirty="0" err="1">
                <a:solidFill>
                  <a:schemeClr val="bg1"/>
                </a:solidFill>
                <a:latin typeface="Georgia" panose="02040502050405020303" pitchFamily="18" charset="0"/>
              </a:rPr>
              <a:t>fatto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che</a:t>
            </a:r>
            <a:r>
              <a:rPr lang="en-US" sz="2000" dirty="0">
                <a:solidFill>
                  <a:schemeClr val="bg1"/>
                </a:solidFill>
                <a:latin typeface="Georgia" panose="02040502050405020303" pitchFamily="18" charset="0"/>
              </a:rPr>
              <a:t> la </a:t>
            </a:r>
            <a:r>
              <a:rPr lang="en-US" sz="2000" dirty="0" err="1">
                <a:solidFill>
                  <a:schemeClr val="bg1"/>
                </a:solidFill>
                <a:latin typeface="Georgia" panose="02040502050405020303" pitchFamily="18" charset="0"/>
              </a:rPr>
              <a:t>conclusione</a:t>
            </a:r>
            <a:r>
              <a:rPr lang="en-US" sz="2000" dirty="0">
                <a:solidFill>
                  <a:schemeClr val="bg1"/>
                </a:solidFill>
                <a:latin typeface="Georgia" panose="02040502050405020303" pitchFamily="18" charset="0"/>
              </a:rPr>
              <a:t> del </a:t>
            </a:r>
            <a:r>
              <a:rPr lang="en-US" sz="2000" dirty="0" err="1">
                <a:solidFill>
                  <a:schemeClr val="bg1"/>
                </a:solidFill>
                <a:latin typeface="Georgia" panose="02040502050405020303" pitchFamily="18" charset="0"/>
              </a:rPr>
              <a:t>contratto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sarà</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ottenuta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dopo</a:t>
            </a:r>
            <a:r>
              <a:rPr lang="en-US" sz="2000" dirty="0">
                <a:solidFill>
                  <a:schemeClr val="bg1"/>
                </a:solidFill>
                <a:latin typeface="Georgia" panose="02040502050405020303" pitchFamily="18" charset="0"/>
              </a:rPr>
              <a:t> aver </a:t>
            </a:r>
            <a:r>
              <a:rPr lang="en-US" sz="2000" dirty="0" err="1">
                <a:solidFill>
                  <a:schemeClr val="bg1"/>
                </a:solidFill>
                <a:latin typeface="Georgia" panose="02040502050405020303" pitchFamily="18" charset="0"/>
              </a:rPr>
              <a:t>completato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varie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fasi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tecniche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intermedie</a:t>
            </a:r>
            <a:r>
              <a:rPr lang="en-US" sz="2000" dirty="0">
                <a:solidFill>
                  <a:schemeClr val="bg1"/>
                </a:solidFill>
                <a:latin typeface="Georgia" panose="02040502050405020303" pitchFamily="18" charset="0"/>
              </a:rPr>
              <a:t>;</a:t>
            </a:r>
          </a:p>
          <a:p>
            <a:pPr marL="342900" indent="-342900" algn="just">
              <a:lnSpc>
                <a:spcPct val="90000"/>
              </a:lnSpc>
              <a:spcAft>
                <a:spcPts val="600"/>
              </a:spcAft>
              <a:buFont typeface="+mj-lt"/>
              <a:buAutoNum type="arabicPeriod"/>
            </a:pPr>
            <a:r>
              <a:rPr lang="en-US" sz="2000" dirty="0">
                <a:solidFill>
                  <a:schemeClr val="bg1"/>
                </a:solidFill>
                <a:latin typeface="Georgia" panose="02040502050405020303" pitchFamily="18" charset="0"/>
              </a:rPr>
              <a:t>Al </a:t>
            </a:r>
            <a:r>
              <a:rPr lang="en-US" sz="2000" dirty="0" err="1">
                <a:solidFill>
                  <a:schemeClr val="bg1"/>
                </a:solidFill>
                <a:latin typeface="Georgia" panose="02040502050405020303" pitchFamily="18" charset="0"/>
              </a:rPr>
              <a:t>modo</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archiviazione</a:t>
            </a:r>
            <a:r>
              <a:rPr lang="en-US" sz="2000" dirty="0">
                <a:solidFill>
                  <a:schemeClr val="bg1"/>
                </a:solidFill>
                <a:latin typeface="Georgia" panose="02040502050405020303" pitchFamily="18" charset="0"/>
              </a:rPr>
              <a:t> del </a:t>
            </a:r>
            <a:r>
              <a:rPr lang="en-US" sz="2000" dirty="0" err="1">
                <a:solidFill>
                  <a:schemeClr val="bg1"/>
                </a:solidFill>
                <a:latin typeface="Georgia" panose="02040502050405020303" pitchFamily="18" charset="0"/>
              </a:rPr>
              <a:t>contratto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concluso</a:t>
            </a:r>
            <a:r>
              <a:rPr lang="en-US" sz="2000" dirty="0">
                <a:solidFill>
                  <a:schemeClr val="bg1"/>
                </a:solidFill>
                <a:latin typeface="Georgia" panose="02040502050405020303" pitchFamily="18" charset="0"/>
              </a:rPr>
              <a:t> e le relative </a:t>
            </a:r>
            <a:r>
              <a:rPr lang="en-US" sz="2000" dirty="0" err="1">
                <a:solidFill>
                  <a:schemeClr val="bg1"/>
                </a:solidFill>
                <a:latin typeface="Georgia" panose="02040502050405020303" pitchFamily="18" charset="0"/>
              </a:rPr>
              <a:t>modalità</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accesso</a:t>
            </a:r>
            <a:r>
              <a:rPr lang="en-US" sz="2000" dirty="0">
                <a:solidFill>
                  <a:schemeClr val="bg1"/>
                </a:solidFill>
                <a:latin typeface="Georgia" panose="02040502050405020303" pitchFamily="18" charset="0"/>
              </a:rPr>
              <a:t>;</a:t>
            </a:r>
          </a:p>
          <a:p>
            <a:pPr marL="342900" indent="-342900" algn="just">
              <a:lnSpc>
                <a:spcPct val="90000"/>
              </a:lnSpc>
              <a:spcAft>
                <a:spcPts val="600"/>
              </a:spcAft>
              <a:buFont typeface="+mj-lt"/>
              <a:buAutoNum type="arabicPeriod"/>
            </a:pPr>
            <a:r>
              <a:rPr lang="en-US" sz="2000" dirty="0">
                <a:solidFill>
                  <a:schemeClr val="bg1"/>
                </a:solidFill>
                <a:latin typeface="Georgia" panose="02040502050405020303" pitchFamily="18" charset="0"/>
              </a:rPr>
              <a:t>Ai </a:t>
            </a:r>
            <a:r>
              <a:rPr lang="en-US" sz="2000" dirty="0" err="1">
                <a:solidFill>
                  <a:schemeClr val="bg1"/>
                </a:solidFill>
                <a:latin typeface="Georgia" panose="02040502050405020303" pitchFamily="18" charset="0"/>
              </a:rPr>
              <a:t>mezzi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tecnici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messi</a:t>
            </a:r>
            <a:r>
              <a:rPr lang="en-US" sz="2000" dirty="0">
                <a:solidFill>
                  <a:schemeClr val="bg1"/>
                </a:solidFill>
                <a:latin typeface="Georgia" panose="02040502050405020303" pitchFamily="18" charset="0"/>
              </a:rPr>
              <a:t> a </a:t>
            </a:r>
            <a:r>
              <a:rPr lang="en-US" sz="2000" dirty="0" err="1">
                <a:solidFill>
                  <a:schemeClr val="bg1"/>
                </a:solidFill>
                <a:latin typeface="Georgia" panose="02040502050405020303" pitchFamily="18" charset="0"/>
              </a:rPr>
              <a:t>disposizione</a:t>
            </a:r>
            <a:r>
              <a:rPr lang="en-US" sz="2000" dirty="0">
                <a:solidFill>
                  <a:schemeClr val="bg1"/>
                </a:solidFill>
                <a:latin typeface="Georgia" panose="02040502050405020303" pitchFamily="18" charset="0"/>
              </a:rPr>
              <a:t> del </a:t>
            </a:r>
            <a:r>
              <a:rPr lang="en-US" sz="2000" dirty="0" err="1">
                <a:solidFill>
                  <a:schemeClr val="bg1"/>
                </a:solidFill>
                <a:latin typeface="Georgia" panose="02040502050405020303" pitchFamily="18" charset="0"/>
              </a:rPr>
              <a:t>destinatario</a:t>
            </a:r>
            <a:r>
              <a:rPr lang="en-US" sz="2000" dirty="0">
                <a:solidFill>
                  <a:schemeClr val="bg1"/>
                </a:solidFill>
                <a:latin typeface="Georgia" panose="02040502050405020303" pitchFamily="18" charset="0"/>
              </a:rPr>
              <a:t> per </a:t>
            </a:r>
            <a:r>
              <a:rPr lang="en-US" sz="2000" dirty="0" err="1">
                <a:solidFill>
                  <a:schemeClr val="bg1"/>
                </a:solidFill>
                <a:latin typeface="Georgia" panose="02040502050405020303" pitchFamily="18" charset="0"/>
              </a:rPr>
              <a:t>individuare</a:t>
            </a:r>
            <a:r>
              <a:rPr lang="en-US" sz="2000" dirty="0">
                <a:solidFill>
                  <a:schemeClr val="bg1"/>
                </a:solidFill>
                <a:latin typeface="Georgia" panose="02040502050405020303" pitchFamily="18" charset="0"/>
              </a:rPr>
              <a:t> e </a:t>
            </a:r>
            <a:r>
              <a:rPr lang="en-US" sz="2000" dirty="0" err="1">
                <a:solidFill>
                  <a:schemeClr val="bg1"/>
                </a:solidFill>
                <a:latin typeface="Georgia" panose="02040502050405020303" pitchFamily="18" charset="0"/>
              </a:rPr>
              <a:t>correggere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gli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errori</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inserimento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dati</a:t>
            </a:r>
            <a:r>
              <a:rPr lang="en-US" sz="2000" dirty="0">
                <a:solidFill>
                  <a:schemeClr val="bg1"/>
                </a:solidFill>
                <a:latin typeface="Georgia" panose="02040502050405020303" pitchFamily="18" charset="0"/>
              </a:rPr>
              <a:t> prima </a:t>
            </a:r>
            <a:r>
              <a:rPr lang="en-US" sz="2000" dirty="0" err="1">
                <a:solidFill>
                  <a:schemeClr val="bg1"/>
                </a:solidFill>
                <a:latin typeface="Georgia" panose="02040502050405020303" pitchFamily="18" charset="0"/>
              </a:rPr>
              <a:t>dell’inoltro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dell’ordine</a:t>
            </a:r>
            <a:r>
              <a:rPr lang="en-US" sz="2000" dirty="0">
                <a:solidFill>
                  <a:schemeClr val="bg1"/>
                </a:solidFill>
                <a:latin typeface="Georgia" panose="02040502050405020303" pitchFamily="18" charset="0"/>
              </a:rPr>
              <a:t>;</a:t>
            </a:r>
          </a:p>
          <a:p>
            <a:pPr marL="342900" indent="-342900" algn="just">
              <a:lnSpc>
                <a:spcPct val="90000"/>
              </a:lnSpc>
              <a:spcAft>
                <a:spcPts val="600"/>
              </a:spcAft>
              <a:buFont typeface="+mj-lt"/>
              <a:buAutoNum type="arabicPeriod"/>
            </a:pPr>
            <a:r>
              <a:rPr lang="en-US" sz="2000" dirty="0" err="1">
                <a:solidFill>
                  <a:schemeClr val="bg1"/>
                </a:solidFill>
                <a:latin typeface="Georgia" panose="02040502050405020303" pitchFamily="18" charset="0"/>
              </a:rPr>
              <a:t>All’adesione</a:t>
            </a:r>
            <a:r>
              <a:rPr lang="en-US" sz="2000" dirty="0">
                <a:solidFill>
                  <a:schemeClr val="bg1"/>
                </a:solidFill>
                <a:latin typeface="Georgia" panose="02040502050405020303" pitchFamily="18" charset="0"/>
              </a:rPr>
              <a:t> del </a:t>
            </a:r>
            <a:r>
              <a:rPr lang="en-US" sz="2000" dirty="0" err="1">
                <a:solidFill>
                  <a:schemeClr val="bg1"/>
                </a:solidFill>
                <a:latin typeface="Georgia" panose="02040502050405020303" pitchFamily="18" charset="0"/>
              </a:rPr>
              <a:t>venditore</a:t>
            </a:r>
            <a:r>
              <a:rPr lang="en-US" sz="2000" dirty="0">
                <a:solidFill>
                  <a:schemeClr val="bg1"/>
                </a:solidFill>
                <a:latin typeface="Georgia" panose="02040502050405020303" pitchFamily="18" charset="0"/>
              </a:rPr>
              <a:t> a </a:t>
            </a:r>
            <a:r>
              <a:rPr lang="en-US" sz="2000" dirty="0" err="1">
                <a:solidFill>
                  <a:schemeClr val="bg1"/>
                </a:solidFill>
                <a:latin typeface="Georgia" panose="02040502050405020303" pitchFamily="18" charset="0"/>
              </a:rPr>
              <a:t>eventuali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codici</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condotta</a:t>
            </a:r>
            <a:r>
              <a:rPr lang="en-US" sz="2000" dirty="0">
                <a:solidFill>
                  <a:schemeClr val="bg1"/>
                </a:solidFill>
                <a:latin typeface="Georgia" panose="02040502050405020303" pitchFamily="18" charset="0"/>
              </a:rPr>
              <a:t>;</a:t>
            </a:r>
          </a:p>
          <a:p>
            <a:pPr marL="342900" indent="-342900" algn="just">
              <a:lnSpc>
                <a:spcPct val="90000"/>
              </a:lnSpc>
              <a:spcAft>
                <a:spcPts val="600"/>
              </a:spcAft>
              <a:buFont typeface="+mj-lt"/>
              <a:buAutoNum type="arabicPeriod"/>
            </a:pPr>
            <a:r>
              <a:rPr lang="en-US" sz="2000" dirty="0" err="1">
                <a:solidFill>
                  <a:schemeClr val="bg1"/>
                </a:solidFill>
                <a:latin typeface="Georgia" panose="02040502050405020303" pitchFamily="18" charset="0"/>
              </a:rPr>
              <a:t>Alle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lingue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utilizzabili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oltre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all’italiano</a:t>
            </a:r>
            <a:r>
              <a:rPr lang="en-US" sz="2000" dirty="0">
                <a:solidFill>
                  <a:schemeClr val="bg1"/>
                </a:solidFill>
                <a:latin typeface="Georgia" panose="02040502050405020303" pitchFamily="18" charset="0"/>
              </a:rPr>
              <a:t> per </a:t>
            </a:r>
            <a:r>
              <a:rPr lang="en-US" sz="2000" dirty="0" err="1">
                <a:solidFill>
                  <a:schemeClr val="bg1"/>
                </a:solidFill>
                <a:latin typeface="Georgia" panose="02040502050405020303" pitchFamily="18" charset="0"/>
              </a:rPr>
              <a:t>concludere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contratto</a:t>
            </a:r>
            <a:r>
              <a:rPr lang="en-US" sz="2000" dirty="0">
                <a:solidFill>
                  <a:schemeClr val="bg1"/>
                </a:solidFill>
                <a:latin typeface="Georgia" panose="02040502050405020303" pitchFamily="18" charset="0"/>
              </a:rPr>
              <a:t>;</a:t>
            </a:r>
          </a:p>
          <a:p>
            <a:pPr marL="342900" indent="-342900" algn="just">
              <a:lnSpc>
                <a:spcPct val="90000"/>
              </a:lnSpc>
              <a:spcAft>
                <a:spcPts val="600"/>
              </a:spcAft>
              <a:buFont typeface="+mj-lt"/>
              <a:buAutoNum type="arabicPeriod"/>
            </a:pPr>
            <a:r>
              <a:rPr lang="en-US" sz="2000" dirty="0" err="1">
                <a:solidFill>
                  <a:schemeClr val="bg1"/>
                </a:solidFill>
                <a:latin typeface="Georgia" panose="02040502050405020303" pitchFamily="18" charset="0"/>
              </a:rPr>
              <a:t>Agli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strumenti</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composizione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delle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controversie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Eventuali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condizioni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generali</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vendita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devono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essere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messe</a:t>
            </a:r>
            <a:r>
              <a:rPr lang="en-US" sz="2000" dirty="0">
                <a:solidFill>
                  <a:schemeClr val="bg1"/>
                </a:solidFill>
                <a:latin typeface="Georgia" panose="02040502050405020303" pitchFamily="18" charset="0"/>
              </a:rPr>
              <a:t> a </a:t>
            </a:r>
            <a:r>
              <a:rPr lang="en-US" sz="2000" dirty="0" err="1">
                <a:solidFill>
                  <a:schemeClr val="bg1"/>
                </a:solidFill>
                <a:latin typeface="Georgia" panose="02040502050405020303" pitchFamily="18" charset="0"/>
              </a:rPr>
              <a:t>disposizione</a:t>
            </a:r>
            <a:r>
              <a:rPr lang="en-US" sz="2000" dirty="0">
                <a:solidFill>
                  <a:schemeClr val="bg1"/>
                </a:solidFill>
                <a:latin typeface="Georgia" panose="02040502050405020303" pitchFamily="18" charset="0"/>
              </a:rPr>
              <a:t> del </a:t>
            </a:r>
            <a:r>
              <a:rPr lang="en-US" sz="2000" dirty="0" err="1">
                <a:solidFill>
                  <a:schemeClr val="bg1"/>
                </a:solidFill>
                <a:latin typeface="Georgia" panose="02040502050405020303" pitchFamily="18" charset="0"/>
              </a:rPr>
              <a:t>consumatore</a:t>
            </a:r>
            <a:r>
              <a:rPr lang="en-US" sz="2000" dirty="0">
                <a:solidFill>
                  <a:schemeClr val="bg1"/>
                </a:solidFill>
                <a:latin typeface="Georgia" panose="02040502050405020303" pitchFamily="18" charset="0"/>
              </a:rPr>
              <a:t> in </a:t>
            </a:r>
            <a:r>
              <a:rPr lang="en-US" sz="2000" dirty="0" err="1">
                <a:solidFill>
                  <a:schemeClr val="bg1"/>
                </a:solidFill>
                <a:latin typeface="Georgia" panose="02040502050405020303" pitchFamily="18" charset="0"/>
              </a:rPr>
              <a:t>modo</a:t>
            </a:r>
            <a:r>
              <a:rPr lang="en-US" sz="2000" dirty="0">
                <a:solidFill>
                  <a:schemeClr val="bg1"/>
                </a:solidFill>
                <a:latin typeface="Georgia" panose="02040502050405020303" pitchFamily="18" charset="0"/>
              </a:rPr>
              <a:t> da </a:t>
            </a:r>
            <a:r>
              <a:rPr lang="en-US" sz="2000" dirty="0" err="1">
                <a:solidFill>
                  <a:schemeClr val="bg1"/>
                </a:solidFill>
                <a:latin typeface="Georgia" panose="02040502050405020303" pitchFamily="18" charset="0"/>
              </a:rPr>
              <a:t>consentire</a:t>
            </a:r>
            <a:r>
              <a:rPr lang="en-US" sz="2000" dirty="0">
                <a:solidFill>
                  <a:schemeClr val="bg1"/>
                </a:solidFill>
                <a:latin typeface="Georgia" panose="02040502050405020303" pitchFamily="18" charset="0"/>
              </a:rPr>
              <a:t> la </a:t>
            </a:r>
            <a:r>
              <a:rPr lang="en-US" sz="2000" dirty="0" err="1">
                <a:solidFill>
                  <a:schemeClr val="bg1"/>
                </a:solidFill>
                <a:latin typeface="Georgia" panose="02040502050405020303" pitchFamily="18" charset="0"/>
              </a:rPr>
              <a:t>memorizzazione</a:t>
            </a:r>
            <a:r>
              <a:rPr lang="en-US" sz="2000" dirty="0">
                <a:solidFill>
                  <a:schemeClr val="bg1"/>
                </a:solidFill>
                <a:latin typeface="Georgia" panose="02040502050405020303" pitchFamily="18" charset="0"/>
              </a:rPr>
              <a:t> e la </a:t>
            </a:r>
            <a:r>
              <a:rPr lang="en-US" sz="2000" dirty="0" err="1">
                <a:solidFill>
                  <a:schemeClr val="bg1"/>
                </a:solidFill>
                <a:latin typeface="Georgia" panose="02040502050405020303" pitchFamily="18" charset="0"/>
              </a:rPr>
              <a:t>riproduzione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Anche</a:t>
            </a:r>
            <a:r>
              <a:rPr lang="en-US" sz="2000" dirty="0">
                <a:solidFill>
                  <a:schemeClr val="bg1"/>
                </a:solidFill>
                <a:latin typeface="Georgia" panose="02040502050405020303" pitchFamily="18" charset="0"/>
              </a:rPr>
              <a:t> in </a:t>
            </a:r>
            <a:r>
              <a:rPr lang="en-US" sz="2000" dirty="0" err="1">
                <a:solidFill>
                  <a:schemeClr val="bg1"/>
                </a:solidFill>
                <a:latin typeface="Georgia" panose="02040502050405020303" pitchFamily="18" charset="0"/>
              </a:rPr>
              <a:t>questo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caso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sono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previste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sanzioni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pecuniarie</a:t>
            </a:r>
            <a:r>
              <a:rPr lang="en-US" sz="2000" dirty="0">
                <a:solidFill>
                  <a:schemeClr val="bg1"/>
                </a:solidFill>
                <a:latin typeface="Georgia" panose="02040502050405020303" pitchFamily="18" charset="0"/>
              </a:rPr>
              <a:t> in </a:t>
            </a:r>
            <a:r>
              <a:rPr lang="en-US" sz="2000" dirty="0" err="1">
                <a:solidFill>
                  <a:schemeClr val="bg1"/>
                </a:solidFill>
                <a:latin typeface="Georgia" panose="02040502050405020303" pitchFamily="18" charset="0"/>
              </a:rPr>
              <a:t>caso</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violazione</a:t>
            </a:r>
            <a:r>
              <a:rPr lang="en-US" sz="2000" dirty="0">
                <a:solidFill>
                  <a:schemeClr val="bg1"/>
                </a:solidFill>
                <a:latin typeface="Georgia" panose="02040502050405020303" pitchFamily="18" charset="0"/>
              </a:rPr>
              <a:t>.</a:t>
            </a:r>
          </a:p>
          <a:p>
            <a:pPr algn="just">
              <a:lnSpc>
                <a:spcPct val="90000"/>
              </a:lnSpc>
              <a:spcAft>
                <a:spcPts val="600"/>
              </a:spcAft>
            </a:pPr>
            <a:endParaRPr lang="it-IT" dirty="0">
              <a:solidFill>
                <a:schemeClr val="bg1"/>
              </a:solidFill>
              <a:latin typeface="Georgia" panose="02040502050405020303" pitchFamily="18" charset="0"/>
            </a:endParaRPr>
          </a:p>
        </p:txBody>
      </p:sp>
    </p:spTree>
    <p:extLst>
      <p:ext uri="{BB962C8B-B14F-4D97-AF65-F5344CB8AC3E}">
        <p14:creationId xmlns:p14="http://schemas.microsoft.com/office/powerpoint/2010/main" val="29882972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CasellaDiTesto 7"/>
          <p:cNvSpPr txBox="1"/>
          <p:nvPr/>
        </p:nvSpPr>
        <p:spPr>
          <a:xfrm>
            <a:off x="1058606" y="1542329"/>
            <a:ext cx="8673736" cy="3773341"/>
          </a:xfrm>
          <a:prstGeom prst="rect">
            <a:avLst/>
          </a:prstGeom>
          <a:noFill/>
        </p:spPr>
        <p:txBody>
          <a:bodyPr wrap="square" rtlCol="0">
            <a:spAutoFit/>
          </a:bodyPr>
          <a:lstStyle/>
          <a:p>
            <a:pPr indent="-228600" algn="just">
              <a:lnSpc>
                <a:spcPct val="90000"/>
              </a:lnSpc>
              <a:spcAft>
                <a:spcPts val="600"/>
              </a:spcAft>
              <a:buFont typeface="Arial" panose="020B0604020202020204" pitchFamily="34" charset="0"/>
              <a:buChar char="•"/>
            </a:pPr>
            <a:r>
              <a:rPr lang="en-US" sz="2000" dirty="0">
                <a:solidFill>
                  <a:schemeClr val="bg1"/>
                </a:solidFill>
                <a:latin typeface="Georgia" panose="02040502050405020303" pitchFamily="18" charset="0"/>
              </a:rPr>
              <a:t>Per </a:t>
            </a:r>
            <a:r>
              <a:rPr lang="en-US" sz="2000" dirty="0" err="1">
                <a:solidFill>
                  <a:schemeClr val="bg1"/>
                </a:solidFill>
                <a:latin typeface="Georgia" panose="02040502050405020303" pitchFamily="18" charset="0"/>
              </a:rPr>
              <a:t>manifestare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proprio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assenso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compratore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deve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cliccare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sul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tasto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corrispondente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cd.point</a:t>
            </a:r>
            <a:r>
              <a:rPr lang="en-US" sz="2000" dirty="0">
                <a:solidFill>
                  <a:schemeClr val="bg1"/>
                </a:solidFill>
                <a:latin typeface="Georgia" panose="02040502050405020303" pitchFamily="18" charset="0"/>
              </a:rPr>
              <a:t> and click). </a:t>
            </a:r>
            <a:r>
              <a:rPr lang="en-US" sz="2000" dirty="0" err="1">
                <a:solidFill>
                  <a:schemeClr val="bg1"/>
                </a:solidFill>
                <a:latin typeface="Georgia" panose="02040502050405020303" pitchFamily="18" charset="0"/>
              </a:rPr>
              <a:t>Infine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venditore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deve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inviare</a:t>
            </a:r>
            <a:r>
              <a:rPr lang="en-US" sz="2000" dirty="0">
                <a:solidFill>
                  <a:schemeClr val="bg1"/>
                </a:solidFill>
                <a:latin typeface="Georgia" panose="02040502050405020303" pitchFamily="18" charset="0"/>
              </a:rPr>
              <a:t> la </a:t>
            </a:r>
            <a:r>
              <a:rPr lang="en-US" sz="2000" dirty="0" err="1">
                <a:solidFill>
                  <a:schemeClr val="bg1"/>
                </a:solidFill>
                <a:latin typeface="Georgia" panose="02040502050405020303" pitchFamily="18" charset="0"/>
              </a:rPr>
              <a:t>ricevuta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anche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questo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adempimento</a:t>
            </a:r>
            <a:r>
              <a:rPr lang="en-US" sz="2000" dirty="0">
                <a:solidFill>
                  <a:schemeClr val="bg1"/>
                </a:solidFill>
                <a:latin typeface="Georgia" panose="02040502050405020303" pitchFamily="18" charset="0"/>
              </a:rPr>
              <a:t> è </a:t>
            </a:r>
            <a:r>
              <a:rPr lang="en-US" sz="2000" dirty="0" err="1">
                <a:solidFill>
                  <a:schemeClr val="bg1"/>
                </a:solidFill>
                <a:latin typeface="Georgia" panose="02040502050405020303" pitchFamily="18" charset="0"/>
              </a:rPr>
              <a:t>obbligatorio</a:t>
            </a:r>
            <a:r>
              <a:rPr lang="en-US" sz="2000" dirty="0">
                <a:solidFill>
                  <a:schemeClr val="bg1"/>
                </a:solidFill>
                <a:latin typeface="Georgia" panose="02040502050405020303" pitchFamily="18" charset="0"/>
              </a:rPr>
              <a:t> in </a:t>
            </a:r>
            <a:r>
              <a:rPr lang="en-US" sz="2000" dirty="0" err="1">
                <a:solidFill>
                  <a:schemeClr val="bg1"/>
                </a:solidFill>
                <a:latin typeface="Georgia" panose="02040502050405020303" pitchFamily="18" charset="0"/>
              </a:rPr>
              <a:t>caso</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consumatori</a:t>
            </a:r>
            <a:r>
              <a:rPr lang="en-US" sz="2000" dirty="0">
                <a:solidFill>
                  <a:schemeClr val="bg1"/>
                </a:solidFill>
                <a:latin typeface="Georgia" panose="02040502050405020303" pitchFamily="18" charset="0"/>
              </a:rPr>
              <a:t>). La </a:t>
            </a:r>
            <a:r>
              <a:rPr lang="en-US" sz="2000" dirty="0" err="1">
                <a:solidFill>
                  <a:schemeClr val="bg1"/>
                </a:solidFill>
                <a:latin typeface="Georgia" panose="02040502050405020303" pitchFamily="18" charset="0"/>
              </a:rPr>
              <a:t>ricevuta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deve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contenere</a:t>
            </a:r>
            <a:r>
              <a:rPr lang="en-US" sz="2000" dirty="0">
                <a:solidFill>
                  <a:schemeClr val="bg1"/>
                </a:solidFill>
                <a:latin typeface="Georgia" panose="02040502050405020303" pitchFamily="18" charset="0"/>
              </a:rPr>
              <a:t>:</a:t>
            </a:r>
          </a:p>
          <a:p>
            <a:pPr algn="just">
              <a:lnSpc>
                <a:spcPct val="90000"/>
              </a:lnSpc>
              <a:spcAft>
                <a:spcPts val="600"/>
              </a:spcAft>
            </a:pPr>
            <a:endParaRPr lang="en-US" sz="2000" dirty="0">
              <a:solidFill>
                <a:schemeClr val="bg1"/>
              </a:solidFill>
              <a:latin typeface="Georgia" panose="02040502050405020303" pitchFamily="18" charset="0"/>
            </a:endParaRPr>
          </a:p>
          <a:p>
            <a:pPr marL="228600" indent="-457200" algn="just">
              <a:lnSpc>
                <a:spcPct val="90000"/>
              </a:lnSpc>
              <a:spcAft>
                <a:spcPts val="600"/>
              </a:spcAft>
              <a:buFont typeface="+mj-lt"/>
              <a:buAutoNum type="arabicPeriod"/>
            </a:pPr>
            <a:r>
              <a:rPr lang="en-US" sz="2000" dirty="0">
                <a:solidFill>
                  <a:schemeClr val="bg1"/>
                </a:solidFill>
                <a:latin typeface="Georgia" panose="02040502050405020303" pitchFamily="18" charset="0"/>
              </a:rPr>
              <a:t>Un </a:t>
            </a:r>
            <a:r>
              <a:rPr lang="en-US" sz="2000" dirty="0" err="1">
                <a:solidFill>
                  <a:schemeClr val="bg1"/>
                </a:solidFill>
                <a:latin typeface="Georgia" panose="02040502050405020303" pitchFamily="18" charset="0"/>
              </a:rPr>
              <a:t>riepilogo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delle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condizioni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generali</a:t>
            </a:r>
            <a:r>
              <a:rPr lang="en-US" sz="2000" dirty="0">
                <a:solidFill>
                  <a:schemeClr val="bg1"/>
                </a:solidFill>
                <a:latin typeface="Georgia" panose="02040502050405020303" pitchFamily="18" charset="0"/>
              </a:rPr>
              <a:t> e </a:t>
            </a:r>
            <a:r>
              <a:rPr lang="en-US" sz="2000" dirty="0" err="1">
                <a:solidFill>
                  <a:schemeClr val="bg1"/>
                </a:solidFill>
                <a:latin typeface="Georgia" panose="02040502050405020303" pitchFamily="18" charset="0"/>
              </a:rPr>
              <a:t>particolari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applicabili</a:t>
            </a:r>
            <a:r>
              <a:rPr lang="en-US" sz="2000" dirty="0">
                <a:solidFill>
                  <a:schemeClr val="bg1"/>
                </a:solidFill>
                <a:latin typeface="Georgia" panose="02040502050405020303" pitchFamily="18" charset="0"/>
              </a:rPr>
              <a:t> al </a:t>
            </a:r>
            <a:r>
              <a:rPr lang="en-US" sz="2000" dirty="0" err="1">
                <a:solidFill>
                  <a:schemeClr val="bg1"/>
                </a:solidFill>
                <a:latin typeface="Georgia" panose="02040502050405020303" pitchFamily="18" charset="0"/>
              </a:rPr>
              <a:t>contratto</a:t>
            </a:r>
            <a:r>
              <a:rPr lang="en-US" sz="2000" dirty="0">
                <a:solidFill>
                  <a:schemeClr val="bg1"/>
                </a:solidFill>
                <a:latin typeface="Georgia" panose="02040502050405020303" pitchFamily="18" charset="0"/>
              </a:rPr>
              <a:t>;</a:t>
            </a:r>
          </a:p>
          <a:p>
            <a:pPr marL="228600" indent="-457200" algn="just">
              <a:lnSpc>
                <a:spcPct val="90000"/>
              </a:lnSpc>
              <a:spcAft>
                <a:spcPts val="600"/>
              </a:spcAft>
              <a:buFont typeface="+mj-lt"/>
              <a:buAutoNum type="arabicPeriod"/>
            </a:pPr>
            <a:r>
              <a:rPr lang="en-US" sz="2000" dirty="0">
                <a:solidFill>
                  <a:schemeClr val="bg1"/>
                </a:solidFill>
                <a:latin typeface="Georgia" panose="02040502050405020303" pitchFamily="18" charset="0"/>
              </a:rPr>
              <a:t>Le </a:t>
            </a:r>
            <a:r>
              <a:rPr lang="en-US" sz="2000" dirty="0" err="1">
                <a:solidFill>
                  <a:schemeClr val="bg1"/>
                </a:solidFill>
                <a:latin typeface="Georgia" panose="02040502050405020303" pitchFamily="18" charset="0"/>
              </a:rPr>
              <a:t>informazioni</a:t>
            </a:r>
            <a:r>
              <a:rPr lang="en-US" sz="2000" dirty="0">
                <a:solidFill>
                  <a:schemeClr val="bg1"/>
                </a:solidFill>
                <a:latin typeface="Georgia" panose="02040502050405020303" pitchFamily="18" charset="0"/>
              </a:rPr>
              <a:t> relative </a:t>
            </a:r>
            <a:r>
              <a:rPr lang="en-US" sz="2000" dirty="0" err="1">
                <a:solidFill>
                  <a:schemeClr val="bg1"/>
                </a:solidFill>
                <a:latin typeface="Georgia" panose="02040502050405020303" pitchFamily="18" charset="0"/>
              </a:rPr>
              <a:t>alle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caratteristiche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essenziali</a:t>
            </a:r>
            <a:r>
              <a:rPr lang="en-US" sz="2000" dirty="0">
                <a:solidFill>
                  <a:schemeClr val="bg1"/>
                </a:solidFill>
                <a:latin typeface="Georgia" panose="02040502050405020303" pitchFamily="18" charset="0"/>
              </a:rPr>
              <a:t> del bene o del </a:t>
            </a:r>
            <a:r>
              <a:rPr lang="en-US" sz="2000" dirty="0" err="1">
                <a:solidFill>
                  <a:schemeClr val="bg1"/>
                </a:solidFill>
                <a:latin typeface="Georgia" panose="02040502050405020303" pitchFamily="18" charset="0"/>
              </a:rPr>
              <a:t>servizio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fornito</a:t>
            </a:r>
            <a:r>
              <a:rPr lang="en-US" sz="2000" dirty="0">
                <a:solidFill>
                  <a:schemeClr val="bg1"/>
                </a:solidFill>
                <a:latin typeface="Georgia" panose="02040502050405020303" pitchFamily="18" charset="0"/>
              </a:rPr>
              <a:t>;</a:t>
            </a:r>
          </a:p>
          <a:p>
            <a:pPr marL="228600" indent="-457200" algn="just">
              <a:lnSpc>
                <a:spcPct val="90000"/>
              </a:lnSpc>
              <a:spcAft>
                <a:spcPts val="600"/>
              </a:spcAft>
              <a:buFont typeface="+mj-lt"/>
              <a:buAutoNum type="arabicPeriod"/>
            </a:pPr>
            <a:r>
              <a:rPr lang="en-US" sz="2000" dirty="0" err="1">
                <a:solidFill>
                  <a:schemeClr val="bg1"/>
                </a:solidFill>
                <a:latin typeface="Georgia" panose="02040502050405020303" pitchFamily="18" charset="0"/>
              </a:rPr>
              <a:t>L’indicazione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dettagliata</a:t>
            </a:r>
            <a:r>
              <a:rPr lang="en-US" sz="2000" dirty="0">
                <a:solidFill>
                  <a:schemeClr val="bg1"/>
                </a:solidFill>
                <a:latin typeface="Georgia" panose="02040502050405020303" pitchFamily="18" charset="0"/>
              </a:rPr>
              <a:t> del </a:t>
            </a:r>
            <a:r>
              <a:rPr lang="en-US" sz="2000" dirty="0" err="1">
                <a:solidFill>
                  <a:schemeClr val="bg1"/>
                </a:solidFill>
                <a:latin typeface="Georgia" panose="02040502050405020303" pitchFamily="18" charset="0"/>
              </a:rPr>
              <a:t>prezzo</a:t>
            </a:r>
            <a:r>
              <a:rPr lang="en-US" sz="2000" dirty="0">
                <a:solidFill>
                  <a:schemeClr val="bg1"/>
                </a:solidFill>
                <a:latin typeface="Georgia" panose="02040502050405020303" pitchFamily="18" charset="0"/>
              </a:rPr>
              <a:t> e </a:t>
            </a:r>
            <a:r>
              <a:rPr lang="en-US" sz="2000" dirty="0" err="1">
                <a:solidFill>
                  <a:schemeClr val="bg1"/>
                </a:solidFill>
                <a:latin typeface="Georgia" panose="02040502050405020303" pitchFamily="18" charset="0"/>
              </a:rPr>
              <a:t>dei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mezzi</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pagamento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costi</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consegna</a:t>
            </a:r>
            <a:r>
              <a:rPr lang="en-US" sz="2000" dirty="0">
                <a:solidFill>
                  <a:schemeClr val="bg1"/>
                </a:solidFill>
                <a:latin typeface="Georgia" panose="02040502050405020303" pitchFamily="18" charset="0"/>
              </a:rPr>
              <a:t> e </a:t>
            </a:r>
            <a:r>
              <a:rPr lang="en-US" sz="2000" dirty="0" err="1">
                <a:solidFill>
                  <a:schemeClr val="bg1"/>
                </a:solidFill>
                <a:latin typeface="Georgia" panose="02040502050405020303" pitchFamily="18" charset="0"/>
              </a:rPr>
              <a:t>dei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tributi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applicabili</a:t>
            </a:r>
            <a:r>
              <a:rPr lang="en-US" sz="2000" dirty="0">
                <a:solidFill>
                  <a:schemeClr val="bg1"/>
                </a:solidFill>
                <a:latin typeface="Georgia" panose="02040502050405020303" pitchFamily="18" charset="0"/>
              </a:rPr>
              <a:t>; 4. </a:t>
            </a:r>
            <a:r>
              <a:rPr lang="en-US" sz="2000" dirty="0" err="1">
                <a:solidFill>
                  <a:schemeClr val="bg1"/>
                </a:solidFill>
                <a:latin typeface="Georgia" panose="02040502050405020303" pitchFamily="18" charset="0"/>
              </a:rPr>
              <a:t>l’indicazione</a:t>
            </a:r>
            <a:r>
              <a:rPr lang="en-US" sz="2000" dirty="0">
                <a:solidFill>
                  <a:schemeClr val="bg1"/>
                </a:solidFill>
                <a:latin typeface="Georgia" panose="02040502050405020303" pitchFamily="18" charset="0"/>
              </a:rPr>
              <a:t> del </a:t>
            </a:r>
            <a:r>
              <a:rPr lang="en-US" sz="2000" dirty="0" err="1">
                <a:solidFill>
                  <a:schemeClr val="bg1"/>
                </a:solidFill>
                <a:latin typeface="Georgia" panose="02040502050405020303" pitchFamily="18" charset="0"/>
              </a:rPr>
              <a:t>diritto</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recesso</a:t>
            </a:r>
            <a:r>
              <a:rPr lang="en-US" sz="2000" dirty="0">
                <a:solidFill>
                  <a:schemeClr val="bg1"/>
                </a:solidFill>
                <a:latin typeface="Georgia" panose="02040502050405020303" pitchFamily="18" charset="0"/>
              </a:rPr>
              <a:t>.</a:t>
            </a:r>
          </a:p>
          <a:p>
            <a:pPr algn="just">
              <a:lnSpc>
                <a:spcPct val="90000"/>
              </a:lnSpc>
              <a:spcAft>
                <a:spcPts val="600"/>
              </a:spcAft>
            </a:pPr>
            <a:endParaRPr lang="it-IT"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245145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3" name="CasellaDiTesto 2"/>
          <p:cNvSpPr txBox="1"/>
          <p:nvPr/>
        </p:nvSpPr>
        <p:spPr>
          <a:xfrm>
            <a:off x="1151020" y="425443"/>
            <a:ext cx="8488907" cy="4985980"/>
          </a:xfrm>
          <a:prstGeom prst="rect">
            <a:avLst/>
          </a:prstGeom>
          <a:noFill/>
        </p:spPr>
        <p:txBody>
          <a:bodyPr wrap="square" rtlCol="0">
            <a:spAutoFit/>
          </a:bodyPr>
          <a:lstStyle/>
          <a:p>
            <a:pPr algn="just">
              <a:lnSpc>
                <a:spcPct val="90000"/>
              </a:lnSpc>
              <a:spcAft>
                <a:spcPts val="600"/>
              </a:spcAft>
            </a:pPr>
            <a:r>
              <a:rPr lang="en-US" sz="2000" b="1" u="sng" dirty="0">
                <a:solidFill>
                  <a:schemeClr val="bg1"/>
                </a:solidFill>
                <a:latin typeface="Georgia" panose="02040502050405020303" pitchFamily="18" charset="0"/>
              </a:rPr>
              <a:t>Come </a:t>
            </a:r>
            <a:r>
              <a:rPr lang="en-US" sz="2000" b="1" u="sng" dirty="0" err="1">
                <a:solidFill>
                  <a:schemeClr val="bg1"/>
                </a:solidFill>
                <a:latin typeface="Georgia" panose="02040502050405020303" pitchFamily="18" charset="0"/>
              </a:rPr>
              <a:t>si</a:t>
            </a:r>
            <a:r>
              <a:rPr lang="en-US" sz="2000" b="1" u="sng" dirty="0">
                <a:solidFill>
                  <a:schemeClr val="bg1"/>
                </a:solidFill>
                <a:latin typeface="Georgia" panose="02040502050405020303" pitchFamily="18" charset="0"/>
              </a:rPr>
              <a:t> </a:t>
            </a:r>
            <a:r>
              <a:rPr lang="en-US" sz="2000" b="1" u="sng" dirty="0" err="1">
                <a:solidFill>
                  <a:schemeClr val="bg1"/>
                </a:solidFill>
                <a:latin typeface="Georgia" panose="02040502050405020303" pitchFamily="18" charset="0"/>
              </a:rPr>
              <a:t>esercita</a:t>
            </a:r>
            <a:r>
              <a:rPr lang="en-US" sz="2000" b="1" u="sng" dirty="0">
                <a:solidFill>
                  <a:schemeClr val="bg1"/>
                </a:solidFill>
                <a:latin typeface="Georgia" panose="02040502050405020303" pitchFamily="18" charset="0"/>
              </a:rPr>
              <a:t> </a:t>
            </a:r>
            <a:r>
              <a:rPr lang="en-US" sz="2000" b="1" u="sng" dirty="0" err="1">
                <a:solidFill>
                  <a:schemeClr val="bg1"/>
                </a:solidFill>
                <a:latin typeface="Georgia" panose="02040502050405020303" pitchFamily="18" charset="0"/>
              </a:rPr>
              <a:t>il</a:t>
            </a:r>
            <a:r>
              <a:rPr lang="en-US" sz="2000" b="1" u="sng" dirty="0">
                <a:solidFill>
                  <a:schemeClr val="bg1"/>
                </a:solidFill>
                <a:latin typeface="Georgia" panose="02040502050405020303" pitchFamily="18" charset="0"/>
              </a:rPr>
              <a:t> </a:t>
            </a:r>
            <a:r>
              <a:rPr lang="en-US" sz="2000" b="1" u="sng" dirty="0" err="1">
                <a:solidFill>
                  <a:schemeClr val="bg1"/>
                </a:solidFill>
                <a:latin typeface="Georgia" panose="02040502050405020303" pitchFamily="18" charset="0"/>
              </a:rPr>
              <a:t>diritto</a:t>
            </a:r>
            <a:r>
              <a:rPr lang="en-US" sz="2000" b="1" u="sng" dirty="0">
                <a:solidFill>
                  <a:schemeClr val="bg1"/>
                </a:solidFill>
                <a:latin typeface="Georgia" panose="02040502050405020303" pitchFamily="18" charset="0"/>
              </a:rPr>
              <a:t> di </a:t>
            </a:r>
            <a:r>
              <a:rPr lang="en-US" sz="2000" b="1" u="sng" dirty="0" err="1">
                <a:solidFill>
                  <a:schemeClr val="bg1"/>
                </a:solidFill>
                <a:latin typeface="Georgia" panose="02040502050405020303" pitchFamily="18" charset="0"/>
              </a:rPr>
              <a:t>recesso</a:t>
            </a:r>
            <a:endParaRPr lang="en-US" sz="2000" b="1" u="sng" dirty="0">
              <a:solidFill>
                <a:schemeClr val="bg1"/>
              </a:solidFill>
              <a:latin typeface="Georgia" panose="02040502050405020303" pitchFamily="18" charset="0"/>
            </a:endParaRPr>
          </a:p>
          <a:p>
            <a:pPr algn="just">
              <a:lnSpc>
                <a:spcPct val="90000"/>
              </a:lnSpc>
              <a:spcAft>
                <a:spcPts val="600"/>
              </a:spcAft>
            </a:pPr>
            <a:endParaRPr lang="en-US" sz="2000" b="1" u="sng" dirty="0">
              <a:solidFill>
                <a:schemeClr val="bg1"/>
              </a:solidFill>
              <a:latin typeface="Georgia" panose="02040502050405020303" pitchFamily="18" charset="0"/>
            </a:endParaRPr>
          </a:p>
          <a:p>
            <a:pPr algn="just">
              <a:lnSpc>
                <a:spcPct val="90000"/>
              </a:lnSpc>
              <a:spcAft>
                <a:spcPts val="600"/>
              </a:spcAft>
            </a:pPr>
            <a:r>
              <a:rPr lang="en-US" sz="2000" dirty="0">
                <a:solidFill>
                  <a:schemeClr val="bg1"/>
                </a:solidFill>
                <a:latin typeface="Georgia" panose="02040502050405020303" pitchFamily="18" charset="0"/>
              </a:rPr>
              <a:t>Il </a:t>
            </a:r>
            <a:r>
              <a:rPr lang="en-US" sz="2000" dirty="0" err="1">
                <a:solidFill>
                  <a:schemeClr val="bg1"/>
                </a:solidFill>
                <a:latin typeface="Georgia" panose="02040502050405020303" pitchFamily="18" charset="0"/>
              </a:rPr>
              <a:t>diritto</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recesso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esercita</a:t>
            </a:r>
            <a:r>
              <a:rPr lang="en-US" sz="2000" dirty="0">
                <a:solidFill>
                  <a:schemeClr val="bg1"/>
                </a:solidFill>
                <a:latin typeface="Georgia" panose="02040502050405020303" pitchFamily="18" charset="0"/>
              </a:rPr>
              <a:t>:</a:t>
            </a:r>
          </a:p>
          <a:p>
            <a:pPr algn="just">
              <a:lnSpc>
                <a:spcPct val="90000"/>
              </a:lnSpc>
              <a:spcAft>
                <a:spcPts val="600"/>
              </a:spcAft>
            </a:pPr>
            <a:r>
              <a:rPr lang="en-US" sz="2000" dirty="0">
                <a:solidFill>
                  <a:schemeClr val="bg1"/>
                </a:solidFill>
                <a:latin typeface="Georgia" panose="02040502050405020303" pitchFamily="18" charset="0"/>
              </a:rPr>
              <a:t>• con </a:t>
            </a:r>
            <a:r>
              <a:rPr lang="en-US" sz="2000" dirty="0" err="1">
                <a:solidFill>
                  <a:schemeClr val="bg1"/>
                </a:solidFill>
                <a:latin typeface="Georgia" panose="02040502050405020303" pitchFamily="18" charset="0"/>
              </a:rPr>
              <a:t>l’invio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entro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termine</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dieci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giorni</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una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raccomandata</a:t>
            </a:r>
            <a:r>
              <a:rPr lang="en-US" sz="2000" dirty="0">
                <a:solidFill>
                  <a:schemeClr val="bg1"/>
                </a:solidFill>
                <a:latin typeface="Georgia" panose="02040502050405020303" pitchFamily="18" charset="0"/>
              </a:rPr>
              <a:t> con </a:t>
            </a:r>
            <a:r>
              <a:rPr lang="en-US" sz="2000" dirty="0" err="1">
                <a:solidFill>
                  <a:schemeClr val="bg1"/>
                </a:solidFill>
                <a:latin typeface="Georgia" panose="02040502050405020303" pitchFamily="18" charset="0"/>
              </a:rPr>
              <a:t>avviso</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ricevimento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alla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sede</a:t>
            </a:r>
            <a:r>
              <a:rPr lang="en-US" sz="2000" dirty="0">
                <a:solidFill>
                  <a:schemeClr val="bg1"/>
                </a:solidFill>
                <a:latin typeface="Georgia" panose="02040502050405020303" pitchFamily="18" charset="0"/>
              </a:rPr>
              <a:t> del </a:t>
            </a:r>
            <a:r>
              <a:rPr lang="en-US" sz="2000" dirty="0" err="1">
                <a:solidFill>
                  <a:schemeClr val="bg1"/>
                </a:solidFill>
                <a:latin typeface="Georgia" panose="02040502050405020303" pitchFamily="18" charset="0"/>
              </a:rPr>
              <a:t>venditore</a:t>
            </a:r>
            <a:r>
              <a:rPr lang="en-US" sz="2000" dirty="0">
                <a:solidFill>
                  <a:schemeClr val="bg1"/>
                </a:solidFill>
                <a:latin typeface="Georgia" panose="02040502050405020303" pitchFamily="18" charset="0"/>
              </a:rPr>
              <a:t> (v. </a:t>
            </a:r>
            <a:r>
              <a:rPr lang="en-US" sz="2000" dirty="0" err="1">
                <a:solidFill>
                  <a:schemeClr val="bg1"/>
                </a:solidFill>
                <a:latin typeface="Georgia" panose="02040502050405020303" pitchFamily="18" charset="0"/>
              </a:rPr>
              <a:t>modello</a:t>
            </a:r>
            <a:r>
              <a:rPr lang="en-US" sz="2000" dirty="0">
                <a:solidFill>
                  <a:schemeClr val="bg1"/>
                </a:solidFill>
                <a:latin typeface="Georgia" panose="02040502050405020303" pitchFamily="18" charset="0"/>
              </a:rPr>
              <a:t>) </a:t>
            </a:r>
          </a:p>
          <a:p>
            <a:pPr algn="just">
              <a:lnSpc>
                <a:spcPct val="90000"/>
              </a:lnSpc>
              <a:spcAft>
                <a:spcPts val="600"/>
              </a:spcAft>
            </a:pPr>
            <a:r>
              <a:rPr lang="en-US" sz="2000" dirty="0">
                <a:solidFill>
                  <a:schemeClr val="bg1"/>
                </a:solidFill>
                <a:latin typeface="Georgia" panose="02040502050405020303" pitchFamily="18" charset="0"/>
              </a:rPr>
              <a:t>• è </a:t>
            </a:r>
            <a:r>
              <a:rPr lang="en-US" sz="2000" dirty="0" err="1">
                <a:solidFill>
                  <a:schemeClr val="bg1"/>
                </a:solidFill>
                <a:latin typeface="Georgia" panose="02040502050405020303" pitchFamily="18" charset="0"/>
              </a:rPr>
              <a:t>possibile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inviare</a:t>
            </a:r>
            <a:r>
              <a:rPr lang="en-US" sz="2000" dirty="0">
                <a:solidFill>
                  <a:schemeClr val="bg1"/>
                </a:solidFill>
                <a:latin typeface="Georgia" panose="02040502050405020303" pitchFamily="18" charset="0"/>
              </a:rPr>
              <a:t> la </a:t>
            </a:r>
            <a:r>
              <a:rPr lang="en-US" sz="2000" dirty="0" err="1">
                <a:solidFill>
                  <a:schemeClr val="bg1"/>
                </a:solidFill>
                <a:latin typeface="Georgia" panose="02040502050405020303" pitchFamily="18" charset="0"/>
              </a:rPr>
              <a:t>comunicazione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anche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mediante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telegramma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posta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elettronica</a:t>
            </a:r>
            <a:r>
              <a:rPr lang="en-US" sz="2000" dirty="0">
                <a:solidFill>
                  <a:schemeClr val="bg1"/>
                </a:solidFill>
                <a:latin typeface="Georgia" panose="02040502050405020303" pitchFamily="18" charset="0"/>
              </a:rPr>
              <a:t> o fax, a </a:t>
            </a:r>
            <a:r>
              <a:rPr lang="en-US" sz="2000" dirty="0" err="1">
                <a:solidFill>
                  <a:schemeClr val="bg1"/>
                </a:solidFill>
                <a:latin typeface="Georgia" panose="02040502050405020303" pitchFamily="18" charset="0"/>
              </a:rPr>
              <a:t>condizione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che</a:t>
            </a:r>
            <a:r>
              <a:rPr lang="en-US" sz="2000" dirty="0">
                <a:solidFill>
                  <a:schemeClr val="bg1"/>
                </a:solidFill>
                <a:latin typeface="Georgia" panose="02040502050405020303" pitchFamily="18" charset="0"/>
              </a:rPr>
              <a:t> tale </a:t>
            </a:r>
            <a:r>
              <a:rPr lang="en-US" sz="2000" dirty="0" err="1">
                <a:solidFill>
                  <a:schemeClr val="bg1"/>
                </a:solidFill>
                <a:latin typeface="Georgia" panose="02040502050405020303" pitchFamily="18" charset="0"/>
              </a:rPr>
              <a:t>comunicazione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sia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confermata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mediante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lettera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raccomandata</a:t>
            </a:r>
            <a:r>
              <a:rPr lang="en-US" sz="2000" dirty="0">
                <a:solidFill>
                  <a:schemeClr val="bg1"/>
                </a:solidFill>
                <a:latin typeface="Georgia" panose="02040502050405020303" pitchFamily="18" charset="0"/>
              </a:rPr>
              <a:t> con </a:t>
            </a:r>
            <a:r>
              <a:rPr lang="en-US" sz="2000" dirty="0" err="1">
                <a:solidFill>
                  <a:schemeClr val="bg1"/>
                </a:solidFill>
                <a:latin typeface="Georgia" panose="02040502050405020303" pitchFamily="18" charset="0"/>
              </a:rPr>
              <a:t>avviso</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ricevimento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inviata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entro</a:t>
            </a:r>
            <a:r>
              <a:rPr lang="en-US" sz="2000" dirty="0">
                <a:solidFill>
                  <a:schemeClr val="bg1"/>
                </a:solidFill>
                <a:latin typeface="Georgia" panose="02040502050405020303" pitchFamily="18" charset="0"/>
              </a:rPr>
              <a:t> le 48 ore successive. </a:t>
            </a:r>
          </a:p>
          <a:p>
            <a:pPr algn="just">
              <a:lnSpc>
                <a:spcPct val="90000"/>
              </a:lnSpc>
              <a:spcAft>
                <a:spcPts val="600"/>
              </a:spcAft>
            </a:pPr>
            <a:endParaRPr lang="en-US" sz="2000" dirty="0">
              <a:solidFill>
                <a:schemeClr val="bg1"/>
              </a:solidFill>
              <a:latin typeface="Georgia" panose="02040502050405020303" pitchFamily="18" charset="0"/>
            </a:endParaRPr>
          </a:p>
          <a:p>
            <a:pPr algn="just">
              <a:lnSpc>
                <a:spcPct val="90000"/>
              </a:lnSpc>
              <a:spcAft>
                <a:spcPts val="600"/>
              </a:spcAft>
            </a:pPr>
            <a:r>
              <a:rPr lang="en-US" sz="2000" dirty="0" err="1">
                <a:solidFill>
                  <a:schemeClr val="bg1"/>
                </a:solidFill>
                <a:latin typeface="Georgia" panose="02040502050405020303" pitchFamily="18" charset="0"/>
              </a:rPr>
              <a:t>Nella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comunicazione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devono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inserire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propri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dati</a:t>
            </a:r>
            <a:r>
              <a:rPr lang="en-US" sz="2000" dirty="0">
                <a:solidFill>
                  <a:schemeClr val="bg1"/>
                </a:solidFill>
                <a:latin typeface="Georgia" panose="02040502050405020303" pitchFamily="18" charset="0"/>
              </a:rPr>
              <a:t> e </a:t>
            </a:r>
            <a:r>
              <a:rPr lang="en-US" sz="2000" dirty="0" err="1">
                <a:solidFill>
                  <a:schemeClr val="bg1"/>
                </a:solidFill>
                <a:latin typeface="Georgia" panose="02040502050405020303" pitchFamily="18" charset="0"/>
              </a:rPr>
              <a:t>quelli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relativi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all’acquisto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effettuato</a:t>
            </a:r>
            <a:r>
              <a:rPr lang="en-US" sz="2000" dirty="0">
                <a:solidFill>
                  <a:schemeClr val="bg1"/>
                </a:solidFill>
                <a:latin typeface="Georgia" panose="02040502050405020303" pitchFamily="18" charset="0"/>
              </a:rPr>
              <a:t> via Internet. Si </a:t>
            </a:r>
            <a:r>
              <a:rPr lang="en-US" sz="2000" dirty="0" err="1">
                <a:solidFill>
                  <a:schemeClr val="bg1"/>
                </a:solidFill>
                <a:latin typeface="Georgia" panose="02040502050405020303" pitchFamily="18" charset="0"/>
              </a:rPr>
              <a:t>deve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specificare</a:t>
            </a:r>
            <a:r>
              <a:rPr lang="en-US" sz="2000" dirty="0">
                <a:solidFill>
                  <a:schemeClr val="bg1"/>
                </a:solidFill>
                <a:latin typeface="Georgia" panose="02040502050405020303" pitchFamily="18" charset="0"/>
              </a:rPr>
              <a:t> la </a:t>
            </a:r>
            <a:r>
              <a:rPr lang="en-US" sz="2000" dirty="0" err="1">
                <a:solidFill>
                  <a:schemeClr val="bg1"/>
                </a:solidFill>
                <a:latin typeface="Georgia" panose="02040502050405020303" pitchFamily="18" charset="0"/>
              </a:rPr>
              <a:t>volontà</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recedere</a:t>
            </a:r>
            <a:r>
              <a:rPr lang="en-US" sz="2000" dirty="0">
                <a:solidFill>
                  <a:schemeClr val="bg1"/>
                </a:solidFill>
                <a:latin typeface="Georgia" panose="02040502050405020303" pitchFamily="18" charset="0"/>
              </a:rPr>
              <a:t> dal </a:t>
            </a:r>
            <a:r>
              <a:rPr lang="en-US" sz="2000" dirty="0" err="1">
                <a:solidFill>
                  <a:schemeClr val="bg1"/>
                </a:solidFill>
                <a:latin typeface="Georgia" panose="02040502050405020303" pitchFamily="18" charset="0"/>
              </a:rPr>
              <a:t>contratto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anche</a:t>
            </a:r>
            <a:r>
              <a:rPr lang="en-US" sz="2000" dirty="0">
                <a:solidFill>
                  <a:schemeClr val="bg1"/>
                </a:solidFill>
                <a:latin typeface="Georgia" panose="02040502050405020303" pitchFamily="18" charset="0"/>
              </a:rPr>
              <a:t> se non è </a:t>
            </a:r>
            <a:r>
              <a:rPr lang="en-US" sz="2000" dirty="0" err="1">
                <a:solidFill>
                  <a:schemeClr val="bg1"/>
                </a:solidFill>
                <a:latin typeface="Georgia" panose="02040502050405020303" pitchFamily="18" charset="0"/>
              </a:rPr>
              <a:t>necessario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menzionare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motivi</a:t>
            </a:r>
            <a:r>
              <a:rPr lang="en-US" sz="2000" dirty="0">
                <a:solidFill>
                  <a:schemeClr val="bg1"/>
                </a:solidFill>
                <a:latin typeface="Georgia" panose="02040502050405020303" pitchFamily="18" charset="0"/>
              </a:rPr>
              <a:t>. Si </a:t>
            </a:r>
            <a:r>
              <a:rPr lang="en-US" sz="2000" dirty="0" err="1">
                <a:solidFill>
                  <a:schemeClr val="bg1"/>
                </a:solidFill>
                <a:latin typeface="Georgia" panose="02040502050405020303" pitchFamily="18" charset="0"/>
              </a:rPr>
              <a:t>deve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richiedere</a:t>
            </a:r>
            <a:r>
              <a:rPr lang="en-US" sz="2000" dirty="0">
                <a:solidFill>
                  <a:schemeClr val="bg1"/>
                </a:solidFill>
                <a:latin typeface="Georgia" panose="02040502050405020303" pitchFamily="18" charset="0"/>
              </a:rPr>
              <a:t> al </a:t>
            </a:r>
            <a:r>
              <a:rPr lang="en-US" sz="2000" dirty="0" err="1">
                <a:solidFill>
                  <a:schemeClr val="bg1"/>
                </a:solidFill>
                <a:latin typeface="Georgia" panose="02040502050405020303" pitchFamily="18" charset="0"/>
              </a:rPr>
              <a:t>venditore</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restituire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prezzo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pagato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nel</a:t>
            </a:r>
            <a:r>
              <a:rPr lang="en-US" sz="2000" dirty="0">
                <a:solidFill>
                  <a:schemeClr val="bg1"/>
                </a:solidFill>
                <a:latin typeface="Georgia" panose="02040502050405020303" pitchFamily="18" charset="0"/>
              </a:rPr>
              <a:t> minor tempo </a:t>
            </a:r>
            <a:r>
              <a:rPr lang="en-US" sz="2000" dirty="0" err="1">
                <a:solidFill>
                  <a:schemeClr val="bg1"/>
                </a:solidFill>
                <a:latin typeface="Georgia" panose="02040502050405020303" pitchFamily="18" charset="0"/>
              </a:rPr>
              <a:t>possibile</a:t>
            </a:r>
            <a:r>
              <a:rPr lang="en-US" sz="2000" dirty="0">
                <a:solidFill>
                  <a:schemeClr val="bg1"/>
                </a:solidFill>
                <a:latin typeface="Georgia" panose="02040502050405020303" pitchFamily="18" charset="0"/>
              </a:rPr>
              <a:t> e </a:t>
            </a:r>
            <a:r>
              <a:rPr lang="en-US" sz="2000" dirty="0" err="1">
                <a:solidFill>
                  <a:schemeClr val="bg1"/>
                </a:solidFill>
                <a:latin typeface="Georgia" panose="02040502050405020303" pitchFamily="18" charset="0"/>
              </a:rPr>
              <a:t>comunque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entro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termine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massimo</a:t>
            </a:r>
            <a:r>
              <a:rPr lang="en-US" sz="2000" dirty="0">
                <a:solidFill>
                  <a:schemeClr val="bg1"/>
                </a:solidFill>
                <a:latin typeface="Georgia" panose="02040502050405020303" pitchFamily="18" charset="0"/>
              </a:rPr>
              <a:t> di 30 </a:t>
            </a:r>
            <a:r>
              <a:rPr lang="en-US" sz="2000" dirty="0" err="1">
                <a:solidFill>
                  <a:schemeClr val="bg1"/>
                </a:solidFill>
                <a:latin typeface="Georgia" panose="02040502050405020303" pitchFamily="18" charset="0"/>
              </a:rPr>
              <a:t>giorni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dalla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ricezione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della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comunicazione</a:t>
            </a:r>
            <a:r>
              <a:rPr lang="en-US" sz="2000" dirty="0">
                <a:solidFill>
                  <a:schemeClr val="bg1"/>
                </a:solidFill>
                <a:latin typeface="Georgia" panose="02040502050405020303" pitchFamily="18" charset="0"/>
              </a:rPr>
              <a:t>. </a:t>
            </a:r>
          </a:p>
        </p:txBody>
      </p:sp>
    </p:spTree>
    <p:extLst>
      <p:ext uri="{BB962C8B-B14F-4D97-AF65-F5344CB8AC3E}">
        <p14:creationId xmlns:p14="http://schemas.microsoft.com/office/powerpoint/2010/main" val="2509183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3" name="CasellaDiTesto 2"/>
          <p:cNvSpPr txBox="1"/>
          <p:nvPr/>
        </p:nvSpPr>
        <p:spPr>
          <a:xfrm>
            <a:off x="1151020" y="2413337"/>
            <a:ext cx="8488907" cy="2031325"/>
          </a:xfrm>
          <a:prstGeom prst="rect">
            <a:avLst/>
          </a:prstGeom>
          <a:noFill/>
        </p:spPr>
        <p:txBody>
          <a:bodyPr wrap="square" rtlCol="0">
            <a:spAutoFit/>
          </a:bodyPr>
          <a:lstStyle/>
          <a:p>
            <a:pPr algn="just">
              <a:lnSpc>
                <a:spcPct val="90000"/>
              </a:lnSpc>
              <a:spcAft>
                <a:spcPts val="600"/>
              </a:spcAft>
            </a:pPr>
            <a:r>
              <a:rPr lang="en-US" sz="2000" dirty="0">
                <a:solidFill>
                  <a:schemeClr val="bg1"/>
                </a:solidFill>
                <a:latin typeface="Georgia" panose="02040502050405020303" pitchFamily="18" charset="0"/>
              </a:rPr>
              <a:t>E’ </a:t>
            </a:r>
            <a:r>
              <a:rPr lang="en-US" sz="2000" dirty="0" err="1">
                <a:solidFill>
                  <a:schemeClr val="bg1"/>
                </a:solidFill>
                <a:latin typeface="Georgia" panose="02040502050405020303" pitchFamily="18" charset="0"/>
              </a:rPr>
              <a:t>opportuno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segnalare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che</a:t>
            </a:r>
            <a:r>
              <a:rPr lang="en-US" sz="2000" dirty="0">
                <a:solidFill>
                  <a:schemeClr val="bg1"/>
                </a:solidFill>
                <a:latin typeface="Georgia" panose="02040502050405020303" pitchFamily="18" charset="0"/>
              </a:rPr>
              <a:t>, in </a:t>
            </a:r>
            <a:r>
              <a:rPr lang="en-US" sz="2000" dirty="0" err="1">
                <a:solidFill>
                  <a:schemeClr val="bg1"/>
                </a:solidFill>
                <a:latin typeface="Georgia" panose="02040502050405020303" pitchFamily="18" charset="0"/>
              </a:rPr>
              <a:t>caso</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mancata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restituzione</a:t>
            </a:r>
            <a:r>
              <a:rPr lang="en-US" sz="2000" dirty="0">
                <a:solidFill>
                  <a:schemeClr val="bg1"/>
                </a:solidFill>
                <a:latin typeface="Georgia" panose="02040502050405020303" pitchFamily="18" charset="0"/>
              </a:rPr>
              <a:t> del </a:t>
            </a:r>
            <a:r>
              <a:rPr lang="en-US" sz="2000" dirty="0" err="1">
                <a:solidFill>
                  <a:schemeClr val="bg1"/>
                </a:solidFill>
                <a:latin typeface="Georgia" panose="02040502050405020303" pitchFamily="18" charset="0"/>
              </a:rPr>
              <a:t>prezzo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entro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termine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suddetto</a:t>
            </a:r>
            <a:r>
              <a:rPr lang="en-US" sz="2000" dirty="0">
                <a:solidFill>
                  <a:schemeClr val="bg1"/>
                </a:solidFill>
                <a:latin typeface="Georgia" panose="02040502050405020303" pitchFamily="18" charset="0"/>
              </a:rPr>
              <a:t>, ci </a:t>
            </a:r>
            <a:r>
              <a:rPr lang="en-US" sz="2000" dirty="0" err="1">
                <a:solidFill>
                  <a:schemeClr val="bg1"/>
                </a:solidFill>
                <a:latin typeface="Georgia" panose="02040502050405020303" pitchFamily="18" charset="0"/>
              </a:rPr>
              <a:t>si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rivolgerà</a:t>
            </a:r>
            <a:r>
              <a:rPr lang="en-US" sz="2000" dirty="0">
                <a:solidFill>
                  <a:schemeClr val="bg1"/>
                </a:solidFill>
                <a:latin typeface="Georgia" panose="02040502050405020303" pitchFamily="18" charset="0"/>
              </a:rPr>
              <a:t> al </a:t>
            </a:r>
            <a:r>
              <a:rPr lang="en-US" sz="2000" dirty="0" err="1">
                <a:solidFill>
                  <a:schemeClr val="bg1"/>
                </a:solidFill>
                <a:latin typeface="Georgia" panose="02040502050405020303" pitchFamily="18" charset="0"/>
              </a:rPr>
              <a:t>Giudice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Solamente</a:t>
            </a:r>
            <a:r>
              <a:rPr lang="en-US" sz="2000" dirty="0">
                <a:solidFill>
                  <a:schemeClr val="bg1"/>
                </a:solidFill>
                <a:latin typeface="Georgia" panose="02040502050405020303" pitchFamily="18" charset="0"/>
              </a:rPr>
              <a:t> se </a:t>
            </a:r>
            <a:r>
              <a:rPr lang="en-US" sz="2000" dirty="0" err="1">
                <a:solidFill>
                  <a:schemeClr val="bg1"/>
                </a:solidFill>
                <a:latin typeface="Georgia" panose="02040502050405020303" pitchFamily="18" charset="0"/>
              </a:rPr>
              <a:t>ciò</a:t>
            </a:r>
            <a:r>
              <a:rPr lang="en-US" sz="2000" dirty="0">
                <a:solidFill>
                  <a:schemeClr val="bg1"/>
                </a:solidFill>
                <a:latin typeface="Georgia" panose="02040502050405020303" pitchFamily="18" charset="0"/>
              </a:rPr>
              <a:t> è </a:t>
            </a:r>
            <a:r>
              <a:rPr lang="en-US" sz="2000" dirty="0" err="1">
                <a:solidFill>
                  <a:schemeClr val="bg1"/>
                </a:solidFill>
                <a:latin typeface="Georgia" panose="02040502050405020303" pitchFamily="18" charset="0"/>
              </a:rPr>
              <a:t>espressamente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previsto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nell’offerta</a:t>
            </a:r>
            <a:r>
              <a:rPr lang="en-US" sz="2000" dirty="0">
                <a:solidFill>
                  <a:schemeClr val="bg1"/>
                </a:solidFill>
                <a:latin typeface="Georgia" panose="02040502050405020303" pitchFamily="18" charset="0"/>
              </a:rPr>
              <a:t> o </a:t>
            </a:r>
            <a:r>
              <a:rPr lang="en-US" sz="2000" dirty="0" err="1">
                <a:solidFill>
                  <a:schemeClr val="bg1"/>
                </a:solidFill>
                <a:latin typeface="Georgia" panose="02040502050405020303" pitchFamily="18" charset="0"/>
              </a:rPr>
              <a:t>nell’informazione</a:t>
            </a:r>
            <a:r>
              <a:rPr lang="en-US" sz="2000" dirty="0">
                <a:solidFill>
                  <a:schemeClr val="bg1"/>
                </a:solidFill>
                <a:latin typeface="Georgia" panose="02040502050405020303" pitchFamily="18" charset="0"/>
              </a:rPr>
              <a:t> data dal </a:t>
            </a:r>
            <a:r>
              <a:rPr lang="en-US" sz="2000" dirty="0" err="1">
                <a:solidFill>
                  <a:schemeClr val="bg1"/>
                </a:solidFill>
                <a:latin typeface="Georgia" panose="02040502050405020303" pitchFamily="18" charset="0"/>
              </a:rPr>
              <a:t>venditore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anziché</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inviare</a:t>
            </a:r>
            <a:r>
              <a:rPr lang="en-US" sz="2000" dirty="0">
                <a:solidFill>
                  <a:schemeClr val="bg1"/>
                </a:solidFill>
                <a:latin typeface="Georgia" panose="02040502050405020303" pitchFamily="18" charset="0"/>
              </a:rPr>
              <a:t> la </a:t>
            </a:r>
            <a:r>
              <a:rPr lang="en-US" sz="2000" dirty="0" err="1">
                <a:solidFill>
                  <a:schemeClr val="bg1"/>
                </a:solidFill>
                <a:latin typeface="Georgia" panose="02040502050405020303" pitchFamily="18" charset="0"/>
              </a:rPr>
              <a:t>specifica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comunicazione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consumatore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può</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limitarsi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alla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restituzione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della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merce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sempre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entro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termine</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dieci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giorni</a:t>
            </a:r>
            <a:r>
              <a:rPr lang="en-US" sz="2000" dirty="0">
                <a:solidFill>
                  <a:schemeClr val="bg1"/>
                </a:solidFill>
                <a:latin typeface="Georgia" panose="02040502050405020303" pitchFamily="18" charset="0"/>
              </a:rPr>
              <a:t> dal </a:t>
            </a:r>
            <a:r>
              <a:rPr lang="en-US" sz="2000" dirty="0" err="1">
                <a:solidFill>
                  <a:schemeClr val="bg1"/>
                </a:solidFill>
                <a:latin typeface="Georgia" panose="02040502050405020303" pitchFamily="18" charset="0"/>
              </a:rPr>
              <a:t>ricevimento</a:t>
            </a:r>
            <a:r>
              <a:rPr lang="en-US" sz="2000" dirty="0">
                <a:solidFill>
                  <a:schemeClr val="bg1"/>
                </a:solidFill>
                <a:latin typeface="Georgia" panose="02040502050405020303" pitchFamily="18" charset="0"/>
              </a:rPr>
              <a:t>. Se non è </a:t>
            </a:r>
            <a:r>
              <a:rPr lang="en-US" sz="2000" dirty="0" err="1">
                <a:solidFill>
                  <a:schemeClr val="bg1"/>
                </a:solidFill>
                <a:latin typeface="Georgia" panose="02040502050405020303" pitchFamily="18" charset="0"/>
              </a:rPr>
              <a:t>stato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previsto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diversamente</a:t>
            </a:r>
            <a:r>
              <a:rPr lang="en-US" sz="2000" dirty="0">
                <a:solidFill>
                  <a:schemeClr val="bg1"/>
                </a:solidFill>
                <a:latin typeface="Georgia" panose="02040502050405020303" pitchFamily="18" charset="0"/>
              </a:rPr>
              <a:t> dal </a:t>
            </a:r>
            <a:r>
              <a:rPr lang="en-US" sz="2000" dirty="0" err="1">
                <a:solidFill>
                  <a:schemeClr val="bg1"/>
                </a:solidFill>
                <a:latin typeface="Georgia" panose="02040502050405020303" pitchFamily="18" charset="0"/>
              </a:rPr>
              <a:t>contratto</a:t>
            </a:r>
            <a:r>
              <a:rPr lang="en-US" sz="2000" dirty="0">
                <a:solidFill>
                  <a:schemeClr val="bg1"/>
                </a:solidFill>
                <a:latin typeface="Georgia" panose="02040502050405020303" pitchFamily="18" charset="0"/>
              </a:rPr>
              <a:t>, le </a:t>
            </a:r>
            <a:r>
              <a:rPr lang="en-US" sz="2000" dirty="0" err="1">
                <a:solidFill>
                  <a:schemeClr val="bg1"/>
                </a:solidFill>
                <a:latin typeface="Georgia" panose="02040502050405020303" pitchFamily="18" charset="0"/>
              </a:rPr>
              <a:t>spese</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restituzione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sono</a:t>
            </a:r>
            <a:r>
              <a:rPr lang="en-US" sz="2000" dirty="0">
                <a:solidFill>
                  <a:schemeClr val="bg1"/>
                </a:solidFill>
                <a:latin typeface="Georgia" panose="02040502050405020303" pitchFamily="18" charset="0"/>
              </a:rPr>
              <a:t> a </a:t>
            </a:r>
            <a:r>
              <a:rPr lang="en-US" sz="2000" dirty="0" err="1">
                <a:solidFill>
                  <a:schemeClr val="bg1"/>
                </a:solidFill>
                <a:latin typeface="Georgia" panose="02040502050405020303" pitchFamily="18" charset="0"/>
              </a:rPr>
              <a:t>carico</a:t>
            </a:r>
            <a:r>
              <a:rPr lang="en-US" sz="2000" dirty="0">
                <a:solidFill>
                  <a:schemeClr val="bg1"/>
                </a:solidFill>
                <a:latin typeface="Georgia" panose="02040502050405020303" pitchFamily="18" charset="0"/>
              </a:rPr>
              <a:t> del </a:t>
            </a:r>
            <a:r>
              <a:rPr lang="en-US" sz="2000" dirty="0" err="1">
                <a:solidFill>
                  <a:schemeClr val="bg1"/>
                </a:solidFill>
                <a:latin typeface="Georgia" panose="02040502050405020303" pitchFamily="18" charset="0"/>
              </a:rPr>
              <a:t>venditore</a:t>
            </a:r>
            <a:r>
              <a:rPr lang="en-US" sz="2000" dirty="0">
                <a:solidFill>
                  <a:schemeClr val="bg1"/>
                </a:solidFill>
                <a:latin typeface="Georgia" panose="02040502050405020303" pitchFamily="18" charset="0"/>
              </a:rPr>
              <a:t>.</a:t>
            </a:r>
          </a:p>
        </p:txBody>
      </p:sp>
    </p:spTree>
    <p:extLst>
      <p:ext uri="{BB962C8B-B14F-4D97-AF65-F5344CB8AC3E}">
        <p14:creationId xmlns:p14="http://schemas.microsoft.com/office/powerpoint/2010/main" val="1864519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4585871"/>
          </a:xfrm>
          <a:prstGeom prst="rect">
            <a:avLst/>
          </a:prstGeom>
          <a:noFill/>
        </p:spPr>
        <p:txBody>
          <a:bodyPr wrap="square" rtlCol="0">
            <a:spAutoFit/>
          </a:bodyPr>
          <a:lstStyle/>
          <a:p>
            <a:r>
              <a:rPr lang="it-IT" altLang="it-IT" sz="2200" dirty="0">
                <a:solidFill>
                  <a:schemeClr val="bg1"/>
                </a:solidFill>
                <a:latin typeface="Georgia" panose="02040502050405020303" pitchFamily="18" charset="0"/>
              </a:rPr>
              <a:t>Sempre più persone acquistano merce da siti e-commerce (siti di vendita online). </a:t>
            </a:r>
          </a:p>
          <a:p>
            <a:endParaRPr lang="it-IT" altLang="it-IT" sz="2200" dirty="0">
              <a:solidFill>
                <a:schemeClr val="bg1"/>
              </a:solidFill>
              <a:latin typeface="Georgia" panose="02040502050405020303" pitchFamily="18" charset="0"/>
            </a:endParaRPr>
          </a:p>
          <a:p>
            <a:endParaRPr lang="it-IT" altLang="it-IT" sz="2200" dirty="0">
              <a:solidFill>
                <a:schemeClr val="bg1"/>
              </a:solidFill>
              <a:latin typeface="Georgia" panose="02040502050405020303" pitchFamily="18" charset="0"/>
            </a:endParaRPr>
          </a:p>
          <a:p>
            <a:pPr algn="ctr"/>
            <a:endParaRPr lang="it-IT" altLang="it-IT" sz="2200" dirty="0">
              <a:solidFill>
                <a:schemeClr val="bg1"/>
              </a:solidFill>
              <a:latin typeface="Georgia" panose="02040502050405020303" pitchFamily="18" charset="0"/>
            </a:endParaRPr>
          </a:p>
          <a:p>
            <a:r>
              <a:rPr lang="it-IT" altLang="it-IT" sz="2200" dirty="0">
                <a:solidFill>
                  <a:schemeClr val="bg1"/>
                </a:solidFill>
                <a:latin typeface="Georgia" panose="02040502050405020303" pitchFamily="18" charset="0"/>
              </a:rPr>
              <a:t>                             </a:t>
            </a:r>
          </a:p>
          <a:p>
            <a:endParaRPr lang="it-IT" altLang="it-IT" sz="2200" dirty="0">
              <a:solidFill>
                <a:schemeClr val="bg1"/>
              </a:solidFill>
              <a:latin typeface="Georgia" panose="02040502050405020303" pitchFamily="18" charset="0"/>
            </a:endParaRPr>
          </a:p>
          <a:p>
            <a:r>
              <a:rPr lang="it-IT" altLang="it-IT" sz="2200" dirty="0">
                <a:solidFill>
                  <a:schemeClr val="bg1"/>
                </a:solidFill>
                <a:latin typeface="Georgia" panose="02040502050405020303" pitchFamily="18" charset="0"/>
              </a:rPr>
              <a:t>			           </a:t>
            </a:r>
            <a:r>
              <a:rPr lang="it-IT" altLang="it-IT" sz="2200" b="1" u="sng" dirty="0">
                <a:solidFill>
                  <a:schemeClr val="accent6"/>
                </a:solidFill>
                <a:latin typeface="Georgia" panose="02040502050405020303" pitchFamily="18" charset="0"/>
              </a:rPr>
              <a:t>LE CAUSE </a:t>
            </a:r>
          </a:p>
          <a:p>
            <a:endParaRPr lang="it-IT" altLang="it-IT" sz="2200" dirty="0">
              <a:solidFill>
                <a:schemeClr val="bg1"/>
              </a:solidFill>
              <a:latin typeface="Georgia" panose="02040502050405020303" pitchFamily="18" charset="0"/>
            </a:endParaRPr>
          </a:p>
          <a:p>
            <a:pPr marL="285750" indent="-285750">
              <a:buFont typeface="Wingdings" panose="05000000000000000000" pitchFamily="2" charset="2"/>
              <a:buChar char="q"/>
            </a:pPr>
            <a:r>
              <a:rPr lang="it-IT" altLang="it-IT" sz="2200" dirty="0">
                <a:solidFill>
                  <a:schemeClr val="bg1"/>
                </a:solidFill>
                <a:latin typeface="Georgia" panose="02040502050405020303" pitchFamily="18" charset="0"/>
              </a:rPr>
              <a:t> </a:t>
            </a:r>
            <a:r>
              <a:rPr lang="it-IT" altLang="it-IT" sz="2200" b="1" dirty="0">
                <a:solidFill>
                  <a:schemeClr val="bg1"/>
                </a:solidFill>
                <a:latin typeface="Georgia" panose="02040502050405020303" pitchFamily="18" charset="0"/>
              </a:rPr>
              <a:t>prezzi</a:t>
            </a:r>
            <a:r>
              <a:rPr lang="it-IT" altLang="it-IT" sz="2200" dirty="0">
                <a:solidFill>
                  <a:schemeClr val="bg1"/>
                </a:solidFill>
                <a:latin typeface="Georgia" panose="02040502050405020303" pitchFamily="18" charset="0"/>
              </a:rPr>
              <a:t>  più convenienti perché notevolmente ridotti</a:t>
            </a:r>
          </a:p>
          <a:p>
            <a:pPr marL="285750" indent="-285750">
              <a:buFont typeface="Wingdings" panose="05000000000000000000" pitchFamily="2" charset="2"/>
              <a:buChar char="q"/>
            </a:pPr>
            <a:r>
              <a:rPr lang="it-IT" altLang="it-IT" sz="2200" dirty="0">
                <a:solidFill>
                  <a:schemeClr val="bg1"/>
                </a:solidFill>
                <a:latin typeface="Georgia" panose="02040502050405020303" pitchFamily="18" charset="0"/>
              </a:rPr>
              <a:t> </a:t>
            </a:r>
            <a:r>
              <a:rPr lang="it-IT" altLang="it-IT" sz="2200" b="1" dirty="0">
                <a:solidFill>
                  <a:schemeClr val="bg1"/>
                </a:solidFill>
                <a:latin typeface="Georgia" panose="02040502050405020303" pitchFamily="18" charset="0"/>
              </a:rPr>
              <a:t>merce</a:t>
            </a:r>
            <a:r>
              <a:rPr lang="it-IT" altLang="it-IT" sz="2200" dirty="0">
                <a:solidFill>
                  <a:schemeClr val="bg1"/>
                </a:solidFill>
                <a:latin typeface="Georgia" panose="02040502050405020303" pitchFamily="18" charset="0"/>
              </a:rPr>
              <a:t>  direttamente a casa</a:t>
            </a:r>
          </a:p>
          <a:p>
            <a:pPr marL="285750" indent="-285750">
              <a:buFont typeface="Wingdings" panose="05000000000000000000" pitchFamily="2" charset="2"/>
              <a:buChar char="q"/>
            </a:pPr>
            <a:r>
              <a:rPr lang="it-IT" altLang="it-IT" sz="2200" dirty="0">
                <a:solidFill>
                  <a:schemeClr val="bg1"/>
                </a:solidFill>
                <a:latin typeface="Georgia" panose="02040502050405020303" pitchFamily="18" charset="0"/>
              </a:rPr>
              <a:t> </a:t>
            </a:r>
            <a:r>
              <a:rPr lang="it-IT" altLang="it-IT" sz="2200" b="1" dirty="0">
                <a:solidFill>
                  <a:schemeClr val="bg1"/>
                </a:solidFill>
                <a:latin typeface="Georgia" panose="02040502050405020303" pitchFamily="18" charset="0"/>
              </a:rPr>
              <a:t>merce</a:t>
            </a:r>
            <a:r>
              <a:rPr lang="it-IT" altLang="it-IT" sz="2200" dirty="0">
                <a:solidFill>
                  <a:schemeClr val="bg1"/>
                </a:solidFill>
                <a:latin typeface="Georgia" panose="02040502050405020303" pitchFamily="18" charset="0"/>
              </a:rPr>
              <a:t>  non reperibile facilmente</a:t>
            </a:r>
          </a:p>
          <a:p>
            <a:pPr algn="ctr"/>
            <a:endParaRPr lang="it-IT" sz="2800" dirty="0">
              <a:solidFill>
                <a:schemeClr val="bg1"/>
              </a:solidFill>
              <a:latin typeface="+mj-lt"/>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Freccia in giù 7">
            <a:extLst>
              <a:ext uri="{FF2B5EF4-FFF2-40B4-BE49-F238E27FC236}">
                <a16:creationId xmlns:a16="http://schemas.microsoft.com/office/drawing/2014/main" id="{1D9A161F-90EF-4DA2-8FF8-B44AD4872A15}"/>
              </a:ext>
            </a:extLst>
          </p:cNvPr>
          <p:cNvSpPr/>
          <p:nvPr/>
        </p:nvSpPr>
        <p:spPr>
          <a:xfrm>
            <a:off x="5019654" y="1446453"/>
            <a:ext cx="450166" cy="887314"/>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9381876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3" name="CasellaDiTesto 2"/>
          <p:cNvSpPr txBox="1"/>
          <p:nvPr/>
        </p:nvSpPr>
        <p:spPr>
          <a:xfrm>
            <a:off x="1151020" y="612012"/>
            <a:ext cx="8488907" cy="769441"/>
          </a:xfrm>
          <a:prstGeom prst="rect">
            <a:avLst/>
          </a:prstGeom>
          <a:noFill/>
        </p:spPr>
        <p:txBody>
          <a:bodyPr wrap="square" rtlCol="0">
            <a:spAutoFit/>
          </a:bodyPr>
          <a:lstStyle/>
          <a:p>
            <a:pPr algn="ctr"/>
            <a:r>
              <a:rPr lang="it-IT" sz="2400" b="1" dirty="0">
                <a:solidFill>
                  <a:schemeClr val="accent3"/>
                </a:solidFill>
                <a:latin typeface="+mj-lt"/>
              </a:rPr>
              <a:t>Diritto di recesso: come funziona?</a:t>
            </a:r>
          </a:p>
          <a:p>
            <a:pPr algn="ctr"/>
            <a:endParaRPr lang="it-IT" sz="2000" b="1" dirty="0">
              <a:solidFill>
                <a:schemeClr val="accent3"/>
              </a:solidFill>
              <a:latin typeface="+mj-lt"/>
            </a:endParaRPr>
          </a:p>
        </p:txBody>
      </p:sp>
      <p:sp>
        <p:nvSpPr>
          <p:cNvPr id="2" name="CasellaDiTesto 1"/>
          <p:cNvSpPr txBox="1"/>
          <p:nvPr/>
        </p:nvSpPr>
        <p:spPr>
          <a:xfrm>
            <a:off x="913082" y="1150622"/>
            <a:ext cx="4278988" cy="3416320"/>
          </a:xfrm>
          <a:prstGeom prst="rect">
            <a:avLst/>
          </a:prstGeom>
          <a:noFill/>
        </p:spPr>
        <p:txBody>
          <a:bodyPr wrap="square" rtlCol="0">
            <a:spAutoFit/>
          </a:bodyPr>
          <a:lstStyle/>
          <a:p>
            <a:pPr algn="just"/>
            <a:r>
              <a:rPr lang="it-IT" dirty="0">
                <a:solidFill>
                  <a:schemeClr val="bg1"/>
                </a:solidFill>
                <a:latin typeface="Georgia" panose="02040502050405020303" pitchFamily="18" charset="0"/>
              </a:rPr>
              <a:t>Un sito affidabile deve indicare: </a:t>
            </a:r>
          </a:p>
          <a:p>
            <a:pPr algn="just"/>
            <a:endParaRPr lang="it-IT" dirty="0">
              <a:solidFill>
                <a:schemeClr val="bg1"/>
              </a:solidFill>
              <a:latin typeface="Georgia" panose="02040502050405020303" pitchFamily="18" charset="0"/>
            </a:endParaRPr>
          </a:p>
          <a:p>
            <a:pPr marL="285750" indent="-285750" algn="just">
              <a:buFont typeface="Arial" panose="020B0604020202020204" pitchFamily="34" charset="0"/>
              <a:buChar char="•"/>
            </a:pPr>
            <a:r>
              <a:rPr lang="it-IT" dirty="0">
                <a:solidFill>
                  <a:schemeClr val="bg1"/>
                </a:solidFill>
                <a:latin typeface="Georgia" panose="02040502050405020303" pitchFamily="18" charset="0"/>
              </a:rPr>
              <a:t>La sussistenza della possibilità di recedere dall’acquisto entro 14 giorni, dalla consegna o dalla stipula a seconda che l’oggetto sia costituito dalla fornitura di beni o dalla prestazione di servizi. </a:t>
            </a:r>
          </a:p>
          <a:p>
            <a:pPr marL="285750" indent="-285750" algn="just">
              <a:buFont typeface="Arial" panose="020B0604020202020204" pitchFamily="34" charset="0"/>
              <a:buChar char="•"/>
            </a:pPr>
            <a:r>
              <a:rPr lang="it-IT" dirty="0">
                <a:solidFill>
                  <a:schemeClr val="bg1"/>
                </a:solidFill>
                <a:latin typeface="Georgia" panose="02040502050405020303" pitchFamily="18" charset="0"/>
              </a:rPr>
              <a:t>Le modalità con cui va comunicato il recesso, comprensive di recapiti cui rivolgere la comunicazione</a:t>
            </a:r>
          </a:p>
          <a:p>
            <a:endParaRPr lang="it-IT" dirty="0"/>
          </a:p>
        </p:txBody>
      </p:sp>
      <p:cxnSp>
        <p:nvCxnSpPr>
          <p:cNvPr id="5" name="Connettore 4 4"/>
          <p:cNvCxnSpPr/>
          <p:nvPr/>
        </p:nvCxnSpPr>
        <p:spPr>
          <a:xfrm rot="16200000" flipH="1">
            <a:off x="5942120" y="1922964"/>
            <a:ext cx="913251" cy="368708"/>
          </a:xfrm>
          <a:prstGeom prst="bentConnector3">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1" name="Connettore diritto 10"/>
          <p:cNvCxnSpPr/>
          <p:nvPr/>
        </p:nvCxnSpPr>
        <p:spPr>
          <a:xfrm flipH="1">
            <a:off x="5295114" y="1650692"/>
            <a:ext cx="919277" cy="0"/>
          </a:xfrm>
          <a:prstGeom prst="line">
            <a:avLst/>
          </a:prstGeom>
        </p:spPr>
        <p:style>
          <a:lnRef idx="3">
            <a:schemeClr val="accent1"/>
          </a:lnRef>
          <a:fillRef idx="0">
            <a:schemeClr val="accent1"/>
          </a:fillRef>
          <a:effectRef idx="2">
            <a:schemeClr val="accent1"/>
          </a:effectRef>
          <a:fontRef idx="minor">
            <a:schemeClr val="tx1"/>
          </a:fontRef>
        </p:style>
      </p:cxnSp>
      <p:sp>
        <p:nvSpPr>
          <p:cNvPr id="13" name="CasellaDiTesto 12"/>
          <p:cNvSpPr txBox="1"/>
          <p:nvPr/>
        </p:nvSpPr>
        <p:spPr>
          <a:xfrm>
            <a:off x="5974383" y="2658778"/>
            <a:ext cx="3933892" cy="3139321"/>
          </a:xfrm>
          <a:prstGeom prst="rect">
            <a:avLst/>
          </a:prstGeom>
          <a:noFill/>
        </p:spPr>
        <p:txBody>
          <a:bodyPr wrap="square" rtlCol="0">
            <a:spAutoFit/>
          </a:bodyPr>
          <a:lstStyle/>
          <a:p>
            <a:pPr marL="285750" indent="-285750" algn="just">
              <a:buFont typeface="Arial" panose="020B0604020202020204" pitchFamily="34" charset="0"/>
              <a:buChar char="•"/>
            </a:pPr>
            <a:r>
              <a:rPr lang="it-IT" dirty="0">
                <a:solidFill>
                  <a:schemeClr val="bg1"/>
                </a:solidFill>
                <a:latin typeface="Georgia" panose="02040502050405020303" pitchFamily="18" charset="0"/>
              </a:rPr>
              <a:t>Se il professionista non fornisce le informazioni sul diritto di recesso, il periodo entro il quale è possibile far valere il ripensamento si allunga di 12 mesi. </a:t>
            </a:r>
          </a:p>
          <a:p>
            <a:pPr marL="285750" indent="-285750" algn="just">
              <a:buFont typeface="Arial" panose="020B0604020202020204" pitchFamily="34" charset="0"/>
              <a:buChar char="•"/>
            </a:pPr>
            <a:r>
              <a:rPr lang="it-IT" dirty="0">
                <a:solidFill>
                  <a:schemeClr val="bg1"/>
                </a:solidFill>
                <a:latin typeface="Georgia" panose="02040502050405020303" pitchFamily="18" charset="0"/>
              </a:rPr>
              <a:t>Se nel frattempo il professionista vi provvede, il consumatore avrà tempo 14 giorni dal ricevimento delle informazioni.</a:t>
            </a:r>
          </a:p>
          <a:p>
            <a:endParaRPr lang="it-IT" dirty="0"/>
          </a:p>
        </p:txBody>
      </p:sp>
    </p:spTree>
    <p:extLst>
      <p:ext uri="{BB962C8B-B14F-4D97-AF65-F5344CB8AC3E}">
        <p14:creationId xmlns:p14="http://schemas.microsoft.com/office/powerpoint/2010/main" val="32308401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3" name="CasellaDiTesto 2"/>
          <p:cNvSpPr txBox="1"/>
          <p:nvPr/>
        </p:nvSpPr>
        <p:spPr>
          <a:xfrm>
            <a:off x="1151020" y="612012"/>
            <a:ext cx="8488907" cy="846386"/>
          </a:xfrm>
          <a:prstGeom prst="rect">
            <a:avLst/>
          </a:prstGeom>
          <a:noFill/>
        </p:spPr>
        <p:txBody>
          <a:bodyPr wrap="square" rtlCol="0">
            <a:spAutoFit/>
          </a:bodyPr>
          <a:lstStyle/>
          <a:p>
            <a:pPr algn="ctr">
              <a:spcAft>
                <a:spcPts val="600"/>
              </a:spcAft>
            </a:pPr>
            <a:r>
              <a:rPr lang="it-IT" sz="2400" dirty="0">
                <a:solidFill>
                  <a:schemeClr val="accent3"/>
                </a:solidFill>
                <a:latin typeface="+mj-lt"/>
              </a:rPr>
              <a:t>Quali sono le forme di pagamento più sicure?</a:t>
            </a:r>
          </a:p>
          <a:p>
            <a:pPr algn="ctr"/>
            <a:endParaRPr lang="it-IT" sz="2000" b="1" dirty="0">
              <a:solidFill>
                <a:schemeClr val="accent3"/>
              </a:solidFill>
              <a:latin typeface="+mj-lt"/>
            </a:endParaRPr>
          </a:p>
        </p:txBody>
      </p:sp>
      <p:sp>
        <p:nvSpPr>
          <p:cNvPr id="2" name="CasellaDiTesto 1"/>
          <p:cNvSpPr txBox="1"/>
          <p:nvPr/>
        </p:nvSpPr>
        <p:spPr>
          <a:xfrm>
            <a:off x="1151020" y="1150622"/>
            <a:ext cx="8488906" cy="4955203"/>
          </a:xfrm>
          <a:prstGeom prst="rect">
            <a:avLst/>
          </a:prstGeom>
          <a:noFill/>
        </p:spPr>
        <p:txBody>
          <a:bodyPr wrap="square" rtlCol="0">
            <a:spAutoFit/>
          </a:bodyPr>
          <a:lstStyle/>
          <a:p>
            <a:pPr marL="285750" indent="-285750" algn="ctr">
              <a:spcAft>
                <a:spcPts val="600"/>
              </a:spcAft>
              <a:buFont typeface="Wingdings" panose="05000000000000000000" pitchFamily="2" charset="2"/>
              <a:buChar char="ü"/>
            </a:pPr>
            <a:r>
              <a:rPr lang="it-IT" dirty="0">
                <a:solidFill>
                  <a:schemeClr val="bg1"/>
                </a:solidFill>
                <a:latin typeface="Georgia" panose="02040502050405020303" pitchFamily="18" charset="0"/>
              </a:rPr>
              <a:t>Pagamento in contrassegno</a:t>
            </a:r>
          </a:p>
          <a:p>
            <a:pPr marL="285750" indent="-285750" algn="ctr">
              <a:spcAft>
                <a:spcPts val="600"/>
              </a:spcAft>
              <a:buFont typeface="Wingdings" panose="05000000000000000000" pitchFamily="2" charset="2"/>
              <a:buChar char="ü"/>
            </a:pPr>
            <a:r>
              <a:rPr lang="it-IT" dirty="0">
                <a:solidFill>
                  <a:schemeClr val="bg1"/>
                </a:solidFill>
                <a:latin typeface="Georgia" panose="02040502050405020303" pitchFamily="18" charset="0"/>
              </a:rPr>
              <a:t>Carte prepagate e virtuali</a:t>
            </a:r>
          </a:p>
          <a:p>
            <a:pPr marL="285750" indent="-285750" algn="ctr">
              <a:spcAft>
                <a:spcPts val="600"/>
              </a:spcAft>
              <a:buFont typeface="Wingdings" panose="05000000000000000000" pitchFamily="2" charset="2"/>
              <a:buChar char="ü"/>
            </a:pPr>
            <a:r>
              <a:rPr lang="it-IT" dirty="0">
                <a:solidFill>
                  <a:schemeClr val="bg1"/>
                </a:solidFill>
                <a:latin typeface="Georgia" panose="02040502050405020303" pitchFamily="18" charset="0"/>
              </a:rPr>
              <a:t>Servizi di pagamento quali il sistema Apple </a:t>
            </a:r>
            <a:r>
              <a:rPr lang="it-IT" dirty="0" err="1">
                <a:solidFill>
                  <a:schemeClr val="bg1"/>
                </a:solidFill>
                <a:latin typeface="Georgia" panose="02040502050405020303" pitchFamily="18" charset="0"/>
              </a:rPr>
              <a:t>Pay</a:t>
            </a:r>
            <a:r>
              <a:rPr lang="it-IT" dirty="0">
                <a:solidFill>
                  <a:schemeClr val="bg1"/>
                </a:solidFill>
                <a:latin typeface="Georgia" panose="02040502050405020303" pitchFamily="18" charset="0"/>
              </a:rPr>
              <a:t> e </a:t>
            </a:r>
            <a:r>
              <a:rPr lang="it-IT" dirty="0" err="1">
                <a:solidFill>
                  <a:schemeClr val="bg1"/>
                </a:solidFill>
                <a:latin typeface="Georgia" panose="02040502050405020303" pitchFamily="18" charset="0"/>
              </a:rPr>
              <a:t>Paypal</a:t>
            </a:r>
            <a:endParaRPr lang="it-IT" dirty="0">
              <a:solidFill>
                <a:schemeClr val="bg1"/>
              </a:solidFill>
              <a:latin typeface="Georgia" panose="02040502050405020303" pitchFamily="18" charset="0"/>
            </a:endParaRPr>
          </a:p>
          <a:p>
            <a:pPr algn="ctr">
              <a:spcAft>
                <a:spcPts val="600"/>
              </a:spcAft>
            </a:pPr>
            <a:endParaRPr lang="it-IT" dirty="0">
              <a:solidFill>
                <a:schemeClr val="bg1"/>
              </a:solidFill>
              <a:latin typeface="Georgia" panose="02040502050405020303" pitchFamily="18" charset="0"/>
            </a:endParaRPr>
          </a:p>
          <a:p>
            <a:pPr marL="285750" indent="-285750" algn="ctr">
              <a:spcAft>
                <a:spcPts val="600"/>
              </a:spcAft>
              <a:buFont typeface="Wingdings" panose="05000000000000000000" pitchFamily="2" charset="2"/>
              <a:buChar char="ü"/>
            </a:pPr>
            <a:endParaRPr lang="it-IT" dirty="0">
              <a:solidFill>
                <a:schemeClr val="bg1"/>
              </a:solidFill>
              <a:latin typeface="Georgia" panose="02040502050405020303" pitchFamily="18" charset="0"/>
            </a:endParaRPr>
          </a:p>
          <a:p>
            <a:pPr algn="ctr">
              <a:spcAft>
                <a:spcPts val="600"/>
              </a:spcAft>
            </a:pPr>
            <a:r>
              <a:rPr lang="it-IT" sz="2400" b="1" dirty="0">
                <a:solidFill>
                  <a:schemeClr val="accent3"/>
                </a:solidFill>
                <a:latin typeface="+mj-lt"/>
              </a:rPr>
              <a:t>Consegna mancata o solo parziale: che fare?</a:t>
            </a:r>
          </a:p>
          <a:p>
            <a:pPr algn="just">
              <a:spcAft>
                <a:spcPts val="600"/>
              </a:spcAft>
            </a:pPr>
            <a:r>
              <a:rPr lang="it-IT" dirty="0">
                <a:solidFill>
                  <a:schemeClr val="bg1"/>
                </a:solidFill>
                <a:latin typeface="Georgia" panose="02040502050405020303" pitchFamily="18" charset="0"/>
              </a:rPr>
              <a:t>Quando le parti non concordano un termine di consegna, la legge stabilisce che il bene debba essere consegnato non oltre 30 giorni dalla conclusione del contratto. Se il Professionista non provvede secondo quanto previsto, prima di tutto lo si deve invitare ad effettuare la consegna entro un termine supplementare appropriato alle circostanze; se anche questo termine ulteriore non viene rispettato, si può procedere con la richiesta della risoluzione del contratto e della restituzione del corrispettivo versato.</a:t>
            </a:r>
          </a:p>
          <a:p>
            <a:pPr algn="ctr">
              <a:spcAft>
                <a:spcPts val="600"/>
              </a:spcAft>
            </a:pPr>
            <a:endParaRPr lang="it-IT" dirty="0">
              <a:solidFill>
                <a:schemeClr val="bg1"/>
              </a:solidFill>
              <a:latin typeface="Georgia" panose="02040502050405020303" pitchFamily="18" charset="0"/>
            </a:endParaRPr>
          </a:p>
          <a:p>
            <a:endParaRPr lang="it-IT" dirty="0"/>
          </a:p>
        </p:txBody>
      </p:sp>
    </p:spTree>
    <p:extLst>
      <p:ext uri="{BB962C8B-B14F-4D97-AF65-F5344CB8AC3E}">
        <p14:creationId xmlns:p14="http://schemas.microsoft.com/office/powerpoint/2010/main" val="29326825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0"/>
          </p:nvPr>
        </p:nvSpPr>
        <p:spPr/>
      </p:sp>
      <p:sp>
        <p:nvSpPr>
          <p:cNvPr id="3" name="Titolo 2"/>
          <p:cNvSpPr>
            <a:spLocks noGrp="1"/>
          </p:cNvSpPr>
          <p:nvPr>
            <p:ph type="ctrTitle"/>
          </p:nvPr>
        </p:nvSpPr>
        <p:spPr>
          <a:xfrm>
            <a:off x="706581" y="1692323"/>
            <a:ext cx="6676857" cy="6384172"/>
          </a:xfrm>
        </p:spPr>
        <p:txBody>
          <a:bodyPr/>
          <a:lstStyle/>
          <a:p>
            <a:pPr>
              <a:spcAft>
                <a:spcPts val="600"/>
              </a:spcAft>
            </a:pPr>
            <a:r>
              <a:rPr lang="en-US" sz="4000" b="1" cap="all" dirty="0">
                <a:solidFill>
                  <a:schemeClr val="accent3"/>
                </a:solidFill>
              </a:rPr>
              <a:t>La </a:t>
            </a:r>
            <a:r>
              <a:rPr lang="en-US" sz="4000" b="1" cap="all" dirty="0" err="1">
                <a:solidFill>
                  <a:schemeClr val="accent3"/>
                </a:solidFill>
              </a:rPr>
              <a:t>truffa</a:t>
            </a:r>
            <a:r>
              <a:rPr lang="en-US" sz="4000" b="1" cap="all" dirty="0">
                <a:solidFill>
                  <a:schemeClr val="accent3"/>
                </a:solidFill>
              </a:rPr>
              <a:t> </a:t>
            </a:r>
            <a:r>
              <a:rPr lang="en-US" sz="4000" b="1" cap="all" dirty="0" err="1">
                <a:solidFill>
                  <a:schemeClr val="accent3"/>
                </a:solidFill>
              </a:rPr>
              <a:t>della</a:t>
            </a:r>
            <a:r>
              <a:rPr lang="en-US" sz="4000" b="1" cap="all" dirty="0">
                <a:solidFill>
                  <a:schemeClr val="accent3"/>
                </a:solidFill>
              </a:rPr>
              <a:t> false </a:t>
            </a:r>
            <a:r>
              <a:rPr lang="en-US" sz="4000" b="1" cap="all" dirty="0" err="1">
                <a:solidFill>
                  <a:schemeClr val="accent3"/>
                </a:solidFill>
              </a:rPr>
              <a:t>lotterie</a:t>
            </a:r>
            <a:r>
              <a:rPr lang="en-US" sz="4000" b="1" cap="all" dirty="0">
                <a:solidFill>
                  <a:schemeClr val="accent3"/>
                </a:solidFill>
              </a:rPr>
              <a:t> e falsa </a:t>
            </a:r>
            <a:br>
              <a:rPr lang="en-US" sz="4000" b="1" cap="all" dirty="0">
                <a:solidFill>
                  <a:schemeClr val="accent3"/>
                </a:solidFill>
              </a:rPr>
            </a:br>
            <a:r>
              <a:rPr lang="en-US" sz="4000" b="1" cap="all" dirty="0" err="1">
                <a:solidFill>
                  <a:schemeClr val="accent3"/>
                </a:solidFill>
              </a:rPr>
              <a:t>beneficenza</a:t>
            </a:r>
            <a:r>
              <a:rPr lang="en-US" sz="4000" b="1" cap="all" dirty="0">
                <a:solidFill>
                  <a:schemeClr val="accent3"/>
                </a:solidFill>
              </a:rPr>
              <a:t>:</a:t>
            </a:r>
            <a:br>
              <a:rPr lang="en-US" sz="4000" b="1" cap="all" dirty="0">
                <a:solidFill>
                  <a:schemeClr val="accent3"/>
                </a:solidFill>
              </a:rPr>
            </a:br>
            <a:r>
              <a:rPr lang="en-US" sz="4000" b="1" cap="all" dirty="0">
                <a:solidFill>
                  <a:schemeClr val="accent3"/>
                </a:solidFill>
              </a:rPr>
              <a:t>LOTTERY &amp; CHARITY SCAM</a:t>
            </a:r>
            <a:br>
              <a:rPr lang="en-US" sz="4000" u="sng" cap="all" dirty="0">
                <a:solidFill>
                  <a:srgbClr val="FF0000"/>
                </a:solidFill>
                <a:effectLst>
                  <a:outerShdw blurRad="38100" dist="38100" dir="2700000" algn="tl">
                    <a:srgbClr val="000000">
                      <a:alpha val="43137"/>
                    </a:srgbClr>
                  </a:outerShdw>
                </a:effectLst>
              </a:rPr>
            </a:br>
            <a:br>
              <a:rPr lang="it-IT" sz="4000" dirty="0">
                <a:latin typeface="Calibri" panose="020F0502020204030204" pitchFamily="34" charset="0"/>
                <a:ea typeface="Calibri" panose="020F0502020204030204" pitchFamily="34" charset="0"/>
                <a:cs typeface="Times New Roman" panose="02020603050405020304" pitchFamily="18" charset="0"/>
              </a:rPr>
            </a:br>
            <a:br>
              <a:rPr lang="it-IT" sz="4000" b="1" dirty="0">
                <a:solidFill>
                  <a:schemeClr val="accent3"/>
                </a:solidFill>
              </a:rPr>
            </a:br>
            <a:br>
              <a:rPr lang="it-IT" sz="4000" b="1" u="sng" dirty="0">
                <a:solidFill>
                  <a:srgbClr val="FF0000"/>
                </a:solidFill>
              </a:rPr>
            </a:br>
            <a:br>
              <a:rPr lang="en-US" sz="4400" u="sng" cap="all" dirty="0">
                <a:solidFill>
                  <a:srgbClr val="FF0000"/>
                </a:solidFill>
              </a:rPr>
            </a:br>
            <a:endParaRPr lang="it-IT" dirty="0"/>
          </a:p>
        </p:txBody>
      </p:sp>
      <p:sp>
        <p:nvSpPr>
          <p:cNvPr id="5" name="CasellaDiTesto 4"/>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pic>
        <p:nvPicPr>
          <p:cNvPr id="6" name="Immagine 5">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103043" y="5257797"/>
            <a:ext cx="1619250" cy="1733919"/>
          </a:xfrm>
          <a:prstGeom prst="rect">
            <a:avLst/>
          </a:prstGeom>
        </p:spPr>
      </p:pic>
      <p:sp>
        <p:nvSpPr>
          <p:cNvPr id="7" name="CasellaDiTesto 6"/>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spTree>
    <p:extLst>
      <p:ext uri="{BB962C8B-B14F-4D97-AF65-F5344CB8AC3E}">
        <p14:creationId xmlns:p14="http://schemas.microsoft.com/office/powerpoint/2010/main" val="31949496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3" name="CasellaDiTesto 2"/>
          <p:cNvSpPr txBox="1"/>
          <p:nvPr/>
        </p:nvSpPr>
        <p:spPr>
          <a:xfrm>
            <a:off x="1151020" y="270818"/>
            <a:ext cx="8488907" cy="787908"/>
          </a:xfrm>
          <a:prstGeom prst="rect">
            <a:avLst/>
          </a:prstGeom>
          <a:noFill/>
        </p:spPr>
        <p:txBody>
          <a:bodyPr wrap="square" rtlCol="0">
            <a:spAutoFit/>
          </a:bodyPr>
          <a:lstStyle/>
          <a:p>
            <a:pPr algn="ctr">
              <a:spcAft>
                <a:spcPts val="600"/>
              </a:spcAft>
            </a:pPr>
            <a:r>
              <a:rPr lang="en-US" sz="2400" b="1" dirty="0">
                <a:solidFill>
                  <a:schemeClr val="accent3"/>
                </a:solidFill>
              </a:rPr>
              <a:t>Business </a:t>
            </a:r>
            <a:r>
              <a:rPr lang="en-US" sz="2400" b="1" dirty="0" err="1">
                <a:solidFill>
                  <a:schemeClr val="accent3"/>
                </a:solidFill>
              </a:rPr>
              <a:t>della</a:t>
            </a:r>
            <a:r>
              <a:rPr lang="en-US" sz="2400" b="1" dirty="0">
                <a:solidFill>
                  <a:schemeClr val="accent3"/>
                </a:solidFill>
              </a:rPr>
              <a:t> </a:t>
            </a:r>
            <a:r>
              <a:rPr lang="en-US" sz="2400" b="1" dirty="0" err="1">
                <a:solidFill>
                  <a:schemeClr val="accent3"/>
                </a:solidFill>
              </a:rPr>
              <a:t>bontà</a:t>
            </a:r>
            <a:r>
              <a:rPr lang="en-US" sz="2400" b="1" dirty="0">
                <a:solidFill>
                  <a:schemeClr val="accent3"/>
                </a:solidFill>
              </a:rPr>
              <a:t>: la </a:t>
            </a:r>
            <a:r>
              <a:rPr lang="en-US" sz="2400" b="1" dirty="0" err="1">
                <a:solidFill>
                  <a:schemeClr val="accent3"/>
                </a:solidFill>
              </a:rPr>
              <a:t>truffa</a:t>
            </a:r>
            <a:r>
              <a:rPr lang="en-US" sz="2400" b="1" dirty="0">
                <a:solidFill>
                  <a:schemeClr val="accent3"/>
                </a:solidFill>
              </a:rPr>
              <a:t> </a:t>
            </a:r>
            <a:r>
              <a:rPr lang="en-US" sz="2400" b="1" dirty="0" err="1">
                <a:solidFill>
                  <a:schemeClr val="accent3"/>
                </a:solidFill>
              </a:rPr>
              <a:t>della</a:t>
            </a:r>
            <a:r>
              <a:rPr lang="en-US" sz="2400" b="1" dirty="0">
                <a:solidFill>
                  <a:schemeClr val="accent3"/>
                </a:solidFill>
              </a:rPr>
              <a:t> </a:t>
            </a:r>
            <a:r>
              <a:rPr lang="en-US" sz="2400" b="1" dirty="0" err="1">
                <a:solidFill>
                  <a:schemeClr val="accent3"/>
                </a:solidFill>
              </a:rPr>
              <a:t>beneficenza</a:t>
            </a:r>
            <a:endParaRPr lang="en-US" sz="2400" b="1" dirty="0">
              <a:solidFill>
                <a:schemeClr val="accent3"/>
              </a:solidFill>
            </a:endParaRPr>
          </a:p>
          <a:p>
            <a:pPr algn="just">
              <a:lnSpc>
                <a:spcPct val="90000"/>
              </a:lnSpc>
              <a:spcAft>
                <a:spcPts val="600"/>
              </a:spcAft>
            </a:pPr>
            <a:endParaRPr lang="en-US" dirty="0">
              <a:solidFill>
                <a:schemeClr val="bg1"/>
              </a:solidFill>
              <a:latin typeface="Georgia" panose="02040502050405020303" pitchFamily="18" charset="0"/>
            </a:endParaRPr>
          </a:p>
        </p:txBody>
      </p:sp>
      <p:pic>
        <p:nvPicPr>
          <p:cNvPr id="11" name="Immagine 10" descr="Immagine che contiene tastiera, elettronico&#10;&#10;Descrizione generata automaticamente">
            <a:extLst>
              <a:ext uri="{FF2B5EF4-FFF2-40B4-BE49-F238E27FC236}">
                <a16:creationId xmlns:a16="http://schemas.microsoft.com/office/drawing/2014/main" id="{3225AD95-594B-4BE4-BF17-79F797DDA34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49361" y="1058726"/>
            <a:ext cx="3126073" cy="2080259"/>
          </a:xfrm>
          <a:prstGeom prst="rect">
            <a:avLst/>
          </a:prstGeom>
        </p:spPr>
      </p:pic>
      <p:sp>
        <p:nvSpPr>
          <p:cNvPr id="5" name="CasellaDiTesto 4"/>
          <p:cNvSpPr txBox="1"/>
          <p:nvPr/>
        </p:nvSpPr>
        <p:spPr>
          <a:xfrm>
            <a:off x="1151020" y="788438"/>
            <a:ext cx="5363570" cy="5192191"/>
          </a:xfrm>
          <a:prstGeom prst="rect">
            <a:avLst/>
          </a:prstGeom>
          <a:noFill/>
        </p:spPr>
        <p:txBody>
          <a:bodyPr wrap="square" rtlCol="0">
            <a:spAutoFit/>
          </a:bodyPr>
          <a:lstStyle/>
          <a:p>
            <a:pPr algn="just">
              <a:lnSpc>
                <a:spcPct val="90000"/>
              </a:lnSpc>
              <a:spcAft>
                <a:spcPts val="600"/>
              </a:spcAft>
            </a:pPr>
            <a:endParaRPr lang="it-IT" sz="2000" dirty="0">
              <a:solidFill>
                <a:schemeClr val="accent3"/>
              </a:solidFill>
            </a:endParaRPr>
          </a:p>
          <a:p>
            <a:pPr marL="285750" indent="-285750" algn="just">
              <a:lnSpc>
                <a:spcPct val="90000"/>
              </a:lnSpc>
              <a:spcAft>
                <a:spcPts val="600"/>
              </a:spcAft>
              <a:buFont typeface="Arial" panose="020B0604020202020204" pitchFamily="34" charset="0"/>
              <a:buChar char="•"/>
            </a:pPr>
            <a:r>
              <a:rPr lang="en-US" dirty="0">
                <a:solidFill>
                  <a:schemeClr val="bg1"/>
                </a:solidFill>
                <a:latin typeface="Georgia" panose="02040502050405020303" pitchFamily="18" charset="0"/>
              </a:rPr>
              <a:t>Online (e offline) è </a:t>
            </a:r>
            <a:r>
              <a:rPr lang="en-US" dirty="0" err="1">
                <a:solidFill>
                  <a:schemeClr val="bg1"/>
                </a:solidFill>
                <a:latin typeface="Georgia" panose="02040502050405020303" pitchFamily="18" charset="0"/>
              </a:rPr>
              <a:t>pieno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truffatori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dichiarano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occuparsi</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raccolta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fondi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utilizzano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prevalentemente</a:t>
            </a:r>
            <a:r>
              <a:rPr lang="en-US" dirty="0">
                <a:solidFill>
                  <a:schemeClr val="bg1"/>
                </a:solidFill>
                <a:latin typeface="Georgia" panose="02040502050405020303" pitchFamily="18" charset="0"/>
              </a:rPr>
              <a:t> social media e email </a:t>
            </a:r>
            <a:r>
              <a:rPr lang="en-US" dirty="0" err="1">
                <a:solidFill>
                  <a:schemeClr val="bg1"/>
                </a:solidFill>
                <a:latin typeface="Georgia" panose="02040502050405020303" pitchFamily="18" charset="0"/>
              </a:rPr>
              <a:t>colpendo</a:t>
            </a:r>
            <a:r>
              <a:rPr lang="en-US" dirty="0">
                <a:solidFill>
                  <a:schemeClr val="bg1"/>
                </a:solidFill>
                <a:latin typeface="Georgia" panose="02040502050405020303" pitchFamily="18" charset="0"/>
              </a:rPr>
              <a:t> le </a:t>
            </a:r>
            <a:r>
              <a:rPr lang="en-US" dirty="0" err="1">
                <a:solidFill>
                  <a:schemeClr val="bg1"/>
                </a:solidFill>
                <a:latin typeface="Georgia" panose="02040502050405020303" pitchFamily="18" charset="0"/>
              </a:rPr>
              <a:t>persone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spesso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più</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vulnerabili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emotivamente</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talvolta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anche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economicamente</a:t>
            </a:r>
            <a:r>
              <a:rPr lang="en-US" dirty="0">
                <a:solidFill>
                  <a:schemeClr val="bg1"/>
                </a:solidFill>
                <a:latin typeface="Georgia" panose="02040502050405020303" pitchFamily="18" charset="0"/>
              </a:rPr>
              <a:t>. </a:t>
            </a:r>
          </a:p>
          <a:p>
            <a:pPr marL="285750" indent="-285750" algn="just">
              <a:lnSpc>
                <a:spcPct val="90000"/>
              </a:lnSpc>
              <a:spcAft>
                <a:spcPts val="600"/>
              </a:spcAft>
              <a:buFont typeface="Arial" panose="020B0604020202020204" pitchFamily="34" charset="0"/>
              <a:buChar char="•"/>
            </a:pPr>
            <a:endParaRPr lang="en-US" dirty="0">
              <a:solidFill>
                <a:schemeClr val="bg1"/>
              </a:solidFill>
              <a:latin typeface="Georgia" panose="02040502050405020303" pitchFamily="18" charset="0"/>
            </a:endParaRPr>
          </a:p>
          <a:p>
            <a:pPr marL="285750" indent="-285750" algn="just">
              <a:lnSpc>
                <a:spcPct val="90000"/>
              </a:lnSpc>
              <a:spcAft>
                <a:spcPts val="600"/>
              </a:spcAft>
              <a:buFont typeface="Arial" panose="020B0604020202020204" pitchFamily="34" charset="0"/>
              <a:buChar char="•"/>
            </a:pPr>
            <a:r>
              <a:rPr lang="en-US" dirty="0" err="1">
                <a:solidFill>
                  <a:schemeClr val="bg1"/>
                </a:solidFill>
                <a:latin typeface="Georgia" panose="02040502050405020303" pitchFamily="18" charset="0"/>
              </a:rPr>
              <a:t>Queste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pratiche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registrano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veri</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propri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picchi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durante</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dopo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gravi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calamità</a:t>
            </a:r>
            <a:r>
              <a:rPr lang="en-US" dirty="0">
                <a:solidFill>
                  <a:schemeClr val="bg1"/>
                </a:solidFill>
                <a:latin typeface="Georgia" panose="02040502050405020303" pitchFamily="18" charset="0"/>
              </a:rPr>
              <a:t> </a:t>
            </a:r>
            <a:r>
              <a:rPr lang="en-US" b="1" dirty="0">
                <a:solidFill>
                  <a:schemeClr val="bg1"/>
                </a:solidFill>
                <a:latin typeface="Georgia" panose="02040502050405020303" pitchFamily="18" charset="0"/>
              </a:rPr>
              <a:t>(la </a:t>
            </a:r>
            <a:r>
              <a:rPr lang="en-US" b="1" dirty="0" err="1">
                <a:solidFill>
                  <a:schemeClr val="bg1"/>
                </a:solidFill>
                <a:latin typeface="Georgia" panose="02040502050405020303" pitchFamily="18" charset="0"/>
              </a:rPr>
              <a:t>pandemia</a:t>
            </a:r>
            <a:r>
              <a:rPr lang="en-US" b="1" dirty="0">
                <a:solidFill>
                  <a:schemeClr val="bg1"/>
                </a:solidFill>
                <a:latin typeface="Georgia" panose="02040502050405020303" pitchFamily="18" charset="0"/>
              </a:rPr>
              <a:t> da COVID-19 è un </a:t>
            </a:r>
            <a:r>
              <a:rPr lang="en-US" b="1" dirty="0" err="1">
                <a:solidFill>
                  <a:schemeClr val="bg1"/>
                </a:solidFill>
                <a:latin typeface="Georgia" panose="02040502050405020303" pitchFamily="18" charset="0"/>
              </a:rPr>
              <a:t>esempio</a:t>
            </a:r>
            <a:r>
              <a:rPr lang="en-US" b="1" dirty="0">
                <a:solidFill>
                  <a:schemeClr val="bg1"/>
                </a:solidFill>
                <a:latin typeface="Georgia" panose="02040502050405020303" pitchFamily="18" charset="0"/>
              </a:rPr>
              <a:t>)</a:t>
            </a:r>
            <a:r>
              <a:rPr lang="en-US" dirty="0">
                <a:solidFill>
                  <a:schemeClr val="bg1"/>
                </a:solidFill>
                <a:latin typeface="Georgia" panose="02040502050405020303" pitchFamily="18" charset="0"/>
              </a:rPr>
              <a:t>. I </a:t>
            </a:r>
            <a:r>
              <a:rPr lang="en-US" dirty="0" err="1">
                <a:solidFill>
                  <a:schemeClr val="bg1"/>
                </a:solidFill>
                <a:latin typeface="Georgia" panose="02040502050405020303" pitchFamily="18" charset="0"/>
              </a:rPr>
              <a:t>truffatori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spesso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mettono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nei</a:t>
            </a:r>
            <a:r>
              <a:rPr lang="en-US" dirty="0">
                <a:solidFill>
                  <a:schemeClr val="bg1"/>
                </a:solidFill>
                <a:latin typeface="Georgia" panose="02040502050405020303" pitchFamily="18" charset="0"/>
              </a:rPr>
              <a:t> panni di </a:t>
            </a:r>
            <a:r>
              <a:rPr lang="en-US" b="1" dirty="0" err="1">
                <a:solidFill>
                  <a:schemeClr val="bg1"/>
                </a:solidFill>
                <a:latin typeface="Georgia" panose="02040502050405020303" pitchFamily="18" charset="0"/>
              </a:rPr>
              <a:t>enti</a:t>
            </a:r>
            <a:r>
              <a:rPr lang="en-US" b="1" dirty="0">
                <a:solidFill>
                  <a:schemeClr val="bg1"/>
                </a:solidFill>
                <a:latin typeface="Georgia" panose="02040502050405020303" pitchFamily="18" charset="0"/>
              </a:rPr>
              <a:t> di </a:t>
            </a:r>
            <a:r>
              <a:rPr lang="en-US" b="1" dirty="0" err="1">
                <a:solidFill>
                  <a:schemeClr val="bg1"/>
                </a:solidFill>
                <a:latin typeface="Georgia" panose="02040502050405020303" pitchFamily="18" charset="0"/>
              </a:rPr>
              <a:t>beneficenza</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conosciuti</a:t>
            </a:r>
            <a:r>
              <a:rPr lang="en-US" dirty="0">
                <a:solidFill>
                  <a:schemeClr val="bg1"/>
                </a:solidFill>
                <a:latin typeface="Georgia" panose="02040502050405020303" pitchFamily="18" charset="0"/>
              </a:rPr>
              <a:t> o </a:t>
            </a:r>
            <a:r>
              <a:rPr lang="en-US" b="1" dirty="0" err="1">
                <a:solidFill>
                  <a:schemeClr val="bg1"/>
                </a:solidFill>
                <a:latin typeface="Georgia" panose="02040502050405020303" pitchFamily="18" charset="0"/>
              </a:rPr>
              <a:t>creano</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organizzazioni</a:t>
            </a:r>
            <a:r>
              <a:rPr lang="en-US" b="1" dirty="0">
                <a:solidFill>
                  <a:schemeClr val="bg1"/>
                </a:solidFill>
                <a:latin typeface="Georgia" panose="02040502050405020303" pitchFamily="18" charset="0"/>
              </a:rPr>
              <a:t> con </a:t>
            </a:r>
            <a:r>
              <a:rPr lang="en-US" b="1" dirty="0" err="1">
                <a:solidFill>
                  <a:schemeClr val="bg1"/>
                </a:solidFill>
                <a:latin typeface="Georgia" panose="02040502050405020303" pitchFamily="18" charset="0"/>
              </a:rPr>
              <a:t>nomi</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ingannevoli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fingono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offrire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aiuto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alle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vittime</a:t>
            </a:r>
            <a:r>
              <a:rPr lang="en-US" dirty="0">
                <a:solidFill>
                  <a:schemeClr val="bg1"/>
                </a:solidFill>
                <a:latin typeface="Georgia" panose="02040502050405020303" pitchFamily="18" charset="0"/>
              </a:rPr>
              <a:t> di un </a:t>
            </a:r>
            <a:r>
              <a:rPr lang="en-US" dirty="0" err="1">
                <a:solidFill>
                  <a:schemeClr val="bg1"/>
                </a:solidFill>
                <a:latin typeface="Georgia" panose="02040502050405020303" pitchFamily="18" charset="0"/>
              </a:rPr>
              <a:t>determinato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evento</a:t>
            </a:r>
            <a:r>
              <a:rPr lang="en-US" dirty="0">
                <a:solidFill>
                  <a:schemeClr val="bg1"/>
                </a:solidFill>
                <a:latin typeface="Georgia" panose="02040502050405020303" pitchFamily="18" charset="0"/>
              </a:rPr>
              <a:t> o a </a:t>
            </a:r>
            <a:r>
              <a:rPr lang="en-US" b="1" dirty="0" err="1">
                <a:solidFill>
                  <a:schemeClr val="bg1"/>
                </a:solidFill>
                <a:latin typeface="Georgia" panose="02040502050405020303" pitchFamily="18" charset="0"/>
              </a:rPr>
              <a:t>favore</a:t>
            </a:r>
            <a:r>
              <a:rPr lang="en-US" b="1" dirty="0">
                <a:solidFill>
                  <a:schemeClr val="bg1"/>
                </a:solidFill>
                <a:latin typeface="Georgia" panose="02040502050405020303" pitchFamily="18" charset="0"/>
              </a:rPr>
              <a:t> di </a:t>
            </a:r>
            <a:r>
              <a:rPr lang="en-US" b="1" dirty="0" err="1">
                <a:solidFill>
                  <a:schemeClr val="bg1"/>
                </a:solidFill>
                <a:latin typeface="Georgia" panose="02040502050405020303" pitchFamily="18" charset="0"/>
              </a:rPr>
              <a:t>organizzazioni</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sanitarie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sperando</a:t>
            </a:r>
            <a:r>
              <a:rPr lang="en-US" dirty="0">
                <a:solidFill>
                  <a:schemeClr val="bg1"/>
                </a:solidFill>
                <a:latin typeface="Georgia" panose="02040502050405020303" pitchFamily="18" charset="0"/>
              </a:rPr>
              <a:t> di far leva </a:t>
            </a:r>
            <a:r>
              <a:rPr lang="en-US" dirty="0" err="1">
                <a:solidFill>
                  <a:schemeClr val="bg1"/>
                </a:solidFill>
                <a:latin typeface="Georgia" panose="02040502050405020303" pitchFamily="18" charset="0"/>
              </a:rPr>
              <a:t>sulla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natura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altruistica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delle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persone</a:t>
            </a:r>
            <a:r>
              <a:rPr lang="en-US" dirty="0">
                <a:solidFill>
                  <a:schemeClr val="bg1"/>
                </a:solidFill>
                <a:latin typeface="Georgia" panose="02040502050405020303" pitchFamily="18" charset="0"/>
              </a:rPr>
              <a:t>.</a:t>
            </a:r>
          </a:p>
          <a:p>
            <a:endParaRPr lang="it-IT" dirty="0"/>
          </a:p>
        </p:txBody>
      </p:sp>
      <p:pic>
        <p:nvPicPr>
          <p:cNvPr id="12" name="Immagine 11" descr="Immagine che contiene testo&#10;&#10;Descrizione generata automaticamente">
            <a:extLst>
              <a:ext uri="{FF2B5EF4-FFF2-40B4-BE49-F238E27FC236}">
                <a16:creationId xmlns:a16="http://schemas.microsoft.com/office/drawing/2014/main" id="{84AD2EF4-0DA4-4F76-91A0-29B00494572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49360" y="3276593"/>
            <a:ext cx="3126073" cy="2361921"/>
          </a:xfrm>
          <a:prstGeom prst="rect">
            <a:avLst/>
          </a:prstGeom>
        </p:spPr>
      </p:pic>
    </p:spTree>
    <p:extLst>
      <p:ext uri="{BB962C8B-B14F-4D97-AF65-F5344CB8AC3E}">
        <p14:creationId xmlns:p14="http://schemas.microsoft.com/office/powerpoint/2010/main" val="1969968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5" name="CasellaDiTesto 4"/>
          <p:cNvSpPr txBox="1"/>
          <p:nvPr/>
        </p:nvSpPr>
        <p:spPr>
          <a:xfrm>
            <a:off x="1151020" y="788438"/>
            <a:ext cx="5363570" cy="5241435"/>
          </a:xfrm>
          <a:prstGeom prst="rect">
            <a:avLst/>
          </a:prstGeom>
          <a:noFill/>
        </p:spPr>
        <p:txBody>
          <a:bodyPr wrap="square" rtlCol="0">
            <a:spAutoFit/>
          </a:bodyPr>
          <a:lstStyle/>
          <a:p>
            <a:pPr marL="285750" indent="-285750" algn="just">
              <a:lnSpc>
                <a:spcPct val="90000"/>
              </a:lnSpc>
              <a:spcAft>
                <a:spcPts val="600"/>
              </a:spcAft>
              <a:buFont typeface="Arial" panose="020B0604020202020204" pitchFamily="34" charset="0"/>
              <a:buChar char="•"/>
            </a:pPr>
            <a:r>
              <a:rPr lang="en-US" dirty="0">
                <a:solidFill>
                  <a:schemeClr val="bg1"/>
                </a:solidFill>
                <a:latin typeface="Georgia" panose="02040502050405020303" pitchFamily="18" charset="0"/>
              </a:rPr>
              <a:t>Con </a:t>
            </a:r>
            <a:r>
              <a:rPr lang="en-US" dirty="0" err="1">
                <a:solidFill>
                  <a:schemeClr val="bg1"/>
                </a:solidFill>
                <a:latin typeface="Georgia" panose="02040502050405020303" pitchFamily="18" charset="0"/>
              </a:rPr>
              <a:t>il</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termine</a:t>
            </a:r>
            <a:r>
              <a:rPr lang="en-US" dirty="0">
                <a:solidFill>
                  <a:schemeClr val="bg1"/>
                </a:solidFill>
                <a:latin typeface="Georgia" panose="02040502050405020303" pitchFamily="18" charset="0"/>
              </a:rPr>
              <a:t> </a:t>
            </a:r>
            <a:r>
              <a:rPr lang="en-US" b="1" dirty="0">
                <a:solidFill>
                  <a:schemeClr val="bg1"/>
                </a:solidFill>
                <a:latin typeface="Georgia" panose="02040502050405020303" pitchFamily="18" charset="0"/>
              </a:rPr>
              <a:t>Charity Scam </a:t>
            </a:r>
            <a:r>
              <a:rPr lang="en-US" dirty="0" err="1">
                <a:solidFill>
                  <a:schemeClr val="bg1"/>
                </a:solidFill>
                <a:latin typeface="Georgia" panose="02040502050405020303" pitchFamily="18" charset="0"/>
              </a:rPr>
              <a:t>si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definisce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proprio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una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truffa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organizzata</a:t>
            </a:r>
            <a:r>
              <a:rPr lang="en-US" dirty="0">
                <a:solidFill>
                  <a:schemeClr val="bg1"/>
                </a:solidFill>
                <a:latin typeface="Georgia" panose="02040502050405020303" pitchFamily="18" charset="0"/>
              </a:rPr>
              <a:t> secondo </a:t>
            </a:r>
            <a:r>
              <a:rPr lang="en-US" dirty="0" err="1">
                <a:solidFill>
                  <a:schemeClr val="bg1"/>
                </a:solidFill>
                <a:latin typeface="Georgia" panose="02040502050405020303" pitchFamily="18" charset="0"/>
              </a:rPr>
              <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meccanismi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della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beneficenza</a:t>
            </a:r>
            <a:r>
              <a:rPr lang="en-US" dirty="0">
                <a:solidFill>
                  <a:schemeClr val="bg1"/>
                </a:solidFill>
                <a:latin typeface="Georgia" panose="02040502050405020303" pitchFamily="18" charset="0"/>
              </a:rPr>
              <a:t> online. In </a:t>
            </a:r>
            <a:r>
              <a:rPr lang="en-US" dirty="0" err="1">
                <a:solidFill>
                  <a:schemeClr val="bg1"/>
                </a:solidFill>
                <a:latin typeface="Georgia" panose="02040502050405020303" pitchFamily="18" charset="0"/>
              </a:rPr>
              <a:t>alcuni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casi</a:t>
            </a:r>
            <a:r>
              <a:rPr lang="en-US" dirty="0">
                <a:solidFill>
                  <a:schemeClr val="bg1"/>
                </a:solidFill>
                <a:latin typeface="Georgia" panose="02040502050405020303" pitchFamily="18" charset="0"/>
              </a:rPr>
              <a:t>, è difficile </a:t>
            </a:r>
            <a:r>
              <a:rPr lang="en-US" dirty="0" err="1">
                <a:solidFill>
                  <a:schemeClr val="bg1"/>
                </a:solidFill>
                <a:latin typeface="Georgia" panose="02040502050405020303" pitchFamily="18" charset="0"/>
              </a:rPr>
              <a:t>distinguere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ciò</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che</a:t>
            </a:r>
            <a:r>
              <a:rPr lang="en-US" dirty="0">
                <a:solidFill>
                  <a:schemeClr val="bg1"/>
                </a:solidFill>
                <a:latin typeface="Georgia" panose="02040502050405020303" pitchFamily="18" charset="0"/>
              </a:rPr>
              <a:t> è </a:t>
            </a:r>
            <a:r>
              <a:rPr lang="en-US" dirty="0" err="1">
                <a:solidFill>
                  <a:schemeClr val="bg1"/>
                </a:solidFill>
                <a:latin typeface="Georgia" panose="02040502050405020303" pitchFamily="18" charset="0"/>
              </a:rPr>
              <a:t>reale</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serio</a:t>
            </a:r>
            <a:r>
              <a:rPr lang="en-US" dirty="0">
                <a:solidFill>
                  <a:schemeClr val="bg1"/>
                </a:solidFill>
                <a:latin typeface="Georgia" panose="02040502050405020303" pitchFamily="18" charset="0"/>
              </a:rPr>
              <a:t> da </a:t>
            </a:r>
            <a:r>
              <a:rPr lang="en-US" dirty="0" err="1">
                <a:solidFill>
                  <a:schemeClr val="bg1"/>
                </a:solidFill>
                <a:latin typeface="Georgia" panose="02040502050405020303" pitchFamily="18" charset="0"/>
              </a:rPr>
              <a:t>una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truffa</a:t>
            </a:r>
            <a:r>
              <a:rPr lang="en-US" dirty="0">
                <a:solidFill>
                  <a:schemeClr val="bg1"/>
                </a:solidFill>
                <a:latin typeface="Georgia" panose="02040502050405020303" pitchFamily="18" charset="0"/>
              </a:rPr>
              <a:t>.</a:t>
            </a:r>
          </a:p>
          <a:p>
            <a:pPr marL="285750" indent="-285750" algn="just">
              <a:lnSpc>
                <a:spcPct val="90000"/>
              </a:lnSpc>
              <a:spcAft>
                <a:spcPts val="600"/>
              </a:spcAft>
              <a:buFont typeface="Arial" panose="020B0604020202020204" pitchFamily="34" charset="0"/>
              <a:buChar char="•"/>
            </a:pPr>
            <a:endParaRPr lang="en-US" dirty="0">
              <a:solidFill>
                <a:schemeClr val="bg1"/>
              </a:solidFill>
              <a:latin typeface="Georgia" panose="02040502050405020303" pitchFamily="18" charset="0"/>
            </a:endParaRPr>
          </a:p>
          <a:p>
            <a:pPr marL="285750" indent="-285750" algn="just">
              <a:lnSpc>
                <a:spcPct val="90000"/>
              </a:lnSpc>
              <a:spcAft>
                <a:spcPts val="600"/>
              </a:spcAft>
              <a:buFont typeface="Arial" panose="020B0604020202020204" pitchFamily="34" charset="0"/>
              <a:buChar char="•"/>
            </a:pPr>
            <a:r>
              <a:rPr lang="en-US" dirty="0" err="1">
                <a:solidFill>
                  <a:schemeClr val="bg1"/>
                </a:solidFill>
                <a:latin typeface="Georgia" panose="02040502050405020303" pitchFamily="18" charset="0"/>
              </a:rPr>
              <a:t>Alcune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organizzazioni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fraudolente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utilizzano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nomi</a:t>
            </a:r>
            <a:r>
              <a:rPr lang="en-US" dirty="0">
                <a:solidFill>
                  <a:schemeClr val="bg1"/>
                </a:solidFill>
                <a:latin typeface="Georgia" panose="02040502050405020303" pitchFamily="18" charset="0"/>
              </a:rPr>
              <a:t> molto </a:t>
            </a:r>
            <a:r>
              <a:rPr lang="en-US" dirty="0" err="1">
                <a:solidFill>
                  <a:schemeClr val="bg1"/>
                </a:solidFill>
                <a:latin typeface="Georgia" panose="02040502050405020303" pitchFamily="18" charset="0"/>
              </a:rPr>
              <a:t>simili</a:t>
            </a:r>
            <a:r>
              <a:rPr lang="en-US" dirty="0">
                <a:solidFill>
                  <a:schemeClr val="bg1"/>
                </a:solidFill>
                <a:latin typeface="Georgia" panose="02040502050405020303" pitchFamily="18" charset="0"/>
              </a:rPr>
              <a:t> a </a:t>
            </a:r>
            <a:r>
              <a:rPr lang="en-US" dirty="0" err="1">
                <a:solidFill>
                  <a:schemeClr val="bg1"/>
                </a:solidFill>
                <a:latin typeface="Georgia" panose="02040502050405020303" pitchFamily="18" charset="0"/>
              </a:rPr>
              <a:t>quelli</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enti</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beneficenza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esistenti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enti</a:t>
            </a:r>
            <a:r>
              <a:rPr lang="en-US" dirty="0">
                <a:solidFill>
                  <a:schemeClr val="bg1"/>
                </a:solidFill>
                <a:latin typeface="Georgia" panose="02040502050405020303" pitchFamily="18" charset="0"/>
              </a:rPr>
              <a:t>. Per </a:t>
            </a:r>
            <a:r>
              <a:rPr lang="en-US" dirty="0" err="1">
                <a:solidFill>
                  <a:schemeClr val="bg1"/>
                </a:solidFill>
                <a:latin typeface="Georgia" panose="02040502050405020303" pitchFamily="18" charset="0"/>
              </a:rPr>
              <a:t>ottenere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donazioni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inviano</a:t>
            </a:r>
            <a:r>
              <a:rPr lang="en-US"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messaggi</a:t>
            </a:r>
            <a:r>
              <a:rPr lang="en-US" b="1" dirty="0">
                <a:solidFill>
                  <a:schemeClr val="bg1"/>
                </a:solidFill>
                <a:latin typeface="Georgia" panose="02040502050405020303" pitchFamily="18" charset="0"/>
              </a:rPr>
              <a:t> di spam </a:t>
            </a:r>
            <a:r>
              <a:rPr lang="en-US" b="1" dirty="0" err="1">
                <a:solidFill>
                  <a:schemeClr val="bg1"/>
                </a:solidFill>
                <a:latin typeface="Georgia" panose="02040502050405020303" pitchFamily="18" charset="0"/>
              </a:rPr>
              <a:t>attraverso</a:t>
            </a:r>
            <a:r>
              <a:rPr lang="en-US" b="1" dirty="0">
                <a:solidFill>
                  <a:schemeClr val="bg1"/>
                </a:solidFill>
                <a:latin typeface="Georgia" panose="02040502050405020303" pitchFamily="18" charset="0"/>
              </a:rPr>
              <a:t> e-mail, social media (Facebook, Messenger, </a:t>
            </a:r>
            <a:r>
              <a:rPr lang="en-US" b="1" dirty="0" err="1">
                <a:solidFill>
                  <a:schemeClr val="bg1"/>
                </a:solidFill>
                <a:latin typeface="Georgia" panose="02040502050405020303" pitchFamily="18" charset="0"/>
              </a:rPr>
              <a:t>Whatsapp</a:t>
            </a:r>
            <a:r>
              <a:rPr lang="en-US" b="1" dirty="0">
                <a:solidFill>
                  <a:schemeClr val="bg1"/>
                </a:solidFill>
                <a:latin typeface="Georgia" panose="02040502050405020303" pitchFamily="18" charset="0"/>
              </a:rPr>
              <a:t>)</a:t>
            </a:r>
            <a:r>
              <a:rPr lang="en-US" dirty="0">
                <a:solidFill>
                  <a:schemeClr val="bg1"/>
                </a:solidFill>
                <a:latin typeface="Georgia" panose="02040502050405020303" pitchFamily="18" charset="0"/>
              </a:rPr>
              <a:t>.</a:t>
            </a:r>
          </a:p>
          <a:p>
            <a:pPr marL="285750" indent="-285750" algn="just">
              <a:lnSpc>
                <a:spcPct val="90000"/>
              </a:lnSpc>
              <a:spcAft>
                <a:spcPts val="600"/>
              </a:spcAft>
              <a:buFont typeface="Arial" panose="020B0604020202020204" pitchFamily="34" charset="0"/>
              <a:buChar char="•"/>
            </a:pPr>
            <a:endParaRPr lang="en-US" dirty="0">
              <a:solidFill>
                <a:schemeClr val="bg1"/>
              </a:solidFill>
              <a:latin typeface="Georgia" panose="02040502050405020303" pitchFamily="18" charset="0"/>
            </a:endParaRPr>
          </a:p>
          <a:p>
            <a:pPr marL="285750" indent="-285750" algn="just">
              <a:lnSpc>
                <a:spcPct val="90000"/>
              </a:lnSpc>
              <a:spcAft>
                <a:spcPts val="600"/>
              </a:spcAft>
              <a:buFont typeface="Arial" panose="020B0604020202020204" pitchFamily="34" charset="0"/>
              <a:buChar char="•"/>
            </a:pPr>
            <a:r>
              <a:rPr lang="en-US" dirty="0" err="1">
                <a:solidFill>
                  <a:schemeClr val="bg1"/>
                </a:solidFill>
                <a:latin typeface="Georgia" panose="02040502050405020303" pitchFamily="18" charset="0"/>
              </a:rPr>
              <a:t>Oltre</a:t>
            </a:r>
            <a:r>
              <a:rPr lang="en-US" dirty="0">
                <a:solidFill>
                  <a:schemeClr val="bg1"/>
                </a:solidFill>
                <a:latin typeface="Georgia" panose="02040502050405020303" pitchFamily="18" charset="0"/>
              </a:rPr>
              <a:t> a </a:t>
            </a:r>
            <a:r>
              <a:rPr lang="en-US" dirty="0" err="1">
                <a:solidFill>
                  <a:schemeClr val="bg1"/>
                </a:solidFill>
                <a:latin typeface="Georgia" panose="02040502050405020303" pitchFamily="18" charset="0"/>
              </a:rPr>
              <a:t>richiedere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contributi</a:t>
            </a:r>
            <a:r>
              <a:rPr lang="en-US" dirty="0">
                <a:solidFill>
                  <a:schemeClr val="bg1"/>
                </a:solidFill>
                <a:latin typeface="Georgia" panose="02040502050405020303" pitchFamily="18" charset="0"/>
              </a:rPr>
              <a:t> in </a:t>
            </a:r>
            <a:r>
              <a:rPr lang="en-US" dirty="0" err="1">
                <a:solidFill>
                  <a:schemeClr val="bg1"/>
                </a:solidFill>
                <a:latin typeface="Georgia" panose="02040502050405020303" pitchFamily="18" charset="0"/>
              </a:rPr>
              <a:t>soldi</a:t>
            </a:r>
            <a:r>
              <a:rPr lang="en-US" dirty="0">
                <a:solidFill>
                  <a:schemeClr val="bg1"/>
                </a:solidFill>
                <a:latin typeface="Georgia" panose="02040502050405020303" pitchFamily="18" charset="0"/>
              </a:rPr>
              <a:t> a volte </a:t>
            </a:r>
            <a:r>
              <a:rPr lang="en-US" dirty="0" err="1">
                <a:solidFill>
                  <a:schemeClr val="bg1"/>
                </a:solidFill>
                <a:latin typeface="Georgia" panose="02040502050405020303" pitchFamily="18" charset="0"/>
              </a:rPr>
              <a:t>possono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anche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indurre</a:t>
            </a:r>
            <a:r>
              <a:rPr lang="en-US" dirty="0">
                <a:solidFill>
                  <a:schemeClr val="bg1"/>
                </a:solidFill>
                <a:latin typeface="Georgia" panose="02040502050405020303" pitchFamily="18" charset="0"/>
              </a:rPr>
              <a:t> a </a:t>
            </a:r>
            <a:r>
              <a:rPr lang="en-US" dirty="0" err="1">
                <a:solidFill>
                  <a:schemeClr val="bg1"/>
                </a:solidFill>
                <a:latin typeface="Georgia" panose="02040502050405020303" pitchFamily="18" charset="0"/>
              </a:rPr>
              <a:t>fornire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informazioni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personali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quali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nomi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utente</a:t>
            </a:r>
            <a:r>
              <a:rPr lang="en-US" dirty="0">
                <a:solidFill>
                  <a:schemeClr val="bg1"/>
                </a:solidFill>
                <a:latin typeface="Georgia" panose="02040502050405020303" pitchFamily="18" charset="0"/>
              </a:rPr>
              <a:t>, password, </a:t>
            </a:r>
            <a:r>
              <a:rPr lang="en-US" dirty="0" err="1">
                <a:solidFill>
                  <a:schemeClr val="bg1"/>
                </a:solidFill>
                <a:latin typeface="Georgia" panose="02040502050405020303" pitchFamily="18" charset="0"/>
              </a:rPr>
              <a:t>informazioni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finanziarie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ecc</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ognuna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delle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quali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può</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essere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utilizzata</a:t>
            </a:r>
            <a:r>
              <a:rPr lang="en-US" dirty="0">
                <a:solidFill>
                  <a:schemeClr val="bg1"/>
                </a:solidFill>
                <a:latin typeface="Georgia" panose="02040502050405020303" pitchFamily="18" charset="0"/>
              </a:rPr>
              <a:t> per </a:t>
            </a:r>
            <a:r>
              <a:rPr lang="en-US" dirty="0" err="1">
                <a:solidFill>
                  <a:schemeClr val="bg1"/>
                </a:solidFill>
                <a:latin typeface="Georgia" panose="02040502050405020303" pitchFamily="18" charset="0"/>
              </a:rPr>
              <a:t>il</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furto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d’identità</a:t>
            </a:r>
            <a:r>
              <a:rPr lang="en-US" dirty="0">
                <a:solidFill>
                  <a:schemeClr val="bg1"/>
                </a:solidFill>
                <a:latin typeface="Georgia" panose="02040502050405020303" pitchFamily="18" charset="0"/>
              </a:rPr>
              <a:t>.</a:t>
            </a:r>
          </a:p>
          <a:p>
            <a:endParaRPr lang="it-IT" dirty="0"/>
          </a:p>
        </p:txBody>
      </p:sp>
      <p:pic>
        <p:nvPicPr>
          <p:cNvPr id="13" name="Immagine 12" descr="Immagine che contiene testo&#10;&#10;Descrizione generata automaticamente">
            <a:extLst>
              <a:ext uri="{FF2B5EF4-FFF2-40B4-BE49-F238E27FC236}">
                <a16:creationId xmlns:a16="http://schemas.microsoft.com/office/drawing/2014/main" id="{DD8B08FD-13C4-4417-AEB3-B89EE853445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7633" y="2306473"/>
            <a:ext cx="3277949" cy="1843846"/>
          </a:xfrm>
          <a:prstGeom prst="rect">
            <a:avLst/>
          </a:prstGeom>
        </p:spPr>
      </p:pic>
    </p:spTree>
    <p:extLst>
      <p:ext uri="{BB962C8B-B14F-4D97-AF65-F5344CB8AC3E}">
        <p14:creationId xmlns:p14="http://schemas.microsoft.com/office/powerpoint/2010/main" val="16878391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5" name="CasellaDiTesto 4"/>
          <p:cNvSpPr txBox="1"/>
          <p:nvPr/>
        </p:nvSpPr>
        <p:spPr>
          <a:xfrm>
            <a:off x="1075999" y="265819"/>
            <a:ext cx="8638949" cy="2492990"/>
          </a:xfrm>
          <a:prstGeom prst="rect">
            <a:avLst/>
          </a:prstGeom>
          <a:noFill/>
        </p:spPr>
        <p:txBody>
          <a:bodyPr wrap="square" rtlCol="0">
            <a:spAutoFit/>
          </a:bodyPr>
          <a:lstStyle/>
          <a:p>
            <a:pPr algn="just">
              <a:lnSpc>
                <a:spcPct val="90000"/>
              </a:lnSpc>
              <a:spcAft>
                <a:spcPts val="600"/>
              </a:spcAft>
              <a:buClr>
                <a:srgbClr val="FF467A"/>
              </a:buClr>
            </a:pPr>
            <a:r>
              <a:rPr lang="en-US" b="1" dirty="0" err="1">
                <a:solidFill>
                  <a:schemeClr val="bg1"/>
                </a:solidFill>
                <a:latin typeface="Georgia" panose="02040502050405020303" pitchFamily="18" charset="0"/>
              </a:rPr>
              <a:t>Coloro</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che</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vogliono</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donare</a:t>
            </a:r>
            <a:r>
              <a:rPr lang="en-US" b="1" dirty="0">
                <a:solidFill>
                  <a:schemeClr val="bg1"/>
                </a:solidFill>
                <a:latin typeface="Georgia" panose="02040502050405020303" pitchFamily="18" charset="0"/>
              </a:rPr>
              <a:t> per </a:t>
            </a:r>
            <a:r>
              <a:rPr lang="en-US" b="1" dirty="0" err="1">
                <a:solidFill>
                  <a:schemeClr val="bg1"/>
                </a:solidFill>
                <a:latin typeface="Georgia" panose="02040502050405020303" pitchFamily="18" charset="0"/>
              </a:rPr>
              <a:t>una</a:t>
            </a:r>
            <a:r>
              <a:rPr lang="en-US" b="1" dirty="0">
                <a:solidFill>
                  <a:schemeClr val="bg1"/>
                </a:solidFill>
                <a:latin typeface="Georgia" panose="02040502050405020303" pitchFamily="18" charset="0"/>
              </a:rPr>
              <a:t> causa, con la </a:t>
            </a:r>
            <a:r>
              <a:rPr lang="en-US" b="1" dirty="0" err="1">
                <a:solidFill>
                  <a:schemeClr val="bg1"/>
                </a:solidFill>
                <a:latin typeface="Georgia" panose="02040502050405020303" pitchFamily="18" charset="0"/>
              </a:rPr>
              <a:t>certezza</a:t>
            </a:r>
            <a:r>
              <a:rPr lang="en-US" b="1" dirty="0">
                <a:solidFill>
                  <a:schemeClr val="bg1"/>
                </a:solidFill>
                <a:latin typeface="Georgia" panose="02040502050405020303" pitchFamily="18" charset="0"/>
              </a:rPr>
              <a:t> di </a:t>
            </a:r>
            <a:r>
              <a:rPr lang="en-US" b="1" dirty="0" err="1">
                <a:solidFill>
                  <a:schemeClr val="bg1"/>
                </a:solidFill>
                <a:latin typeface="Georgia" panose="02040502050405020303" pitchFamily="18" charset="0"/>
              </a:rPr>
              <a:t>farlo</a:t>
            </a:r>
            <a:r>
              <a:rPr lang="en-US" b="1" dirty="0">
                <a:solidFill>
                  <a:schemeClr val="bg1"/>
                </a:solidFill>
                <a:latin typeface="Georgia" panose="02040502050405020303" pitchFamily="18" charset="0"/>
              </a:rPr>
              <a:t> a </a:t>
            </a:r>
            <a:r>
              <a:rPr lang="en-US" b="1" dirty="0" err="1">
                <a:solidFill>
                  <a:schemeClr val="bg1"/>
                </a:solidFill>
                <a:latin typeface="Georgia" panose="02040502050405020303" pitchFamily="18" charset="0"/>
              </a:rPr>
              <a:t>favore</a:t>
            </a:r>
            <a:r>
              <a:rPr lang="en-US" b="1" dirty="0">
                <a:solidFill>
                  <a:schemeClr val="bg1"/>
                </a:solidFill>
                <a:latin typeface="Georgia" panose="02040502050405020303" pitchFamily="18" charset="0"/>
              </a:rPr>
              <a:t> di un </a:t>
            </a:r>
            <a:r>
              <a:rPr lang="en-US" b="1" dirty="0" err="1">
                <a:solidFill>
                  <a:schemeClr val="bg1"/>
                </a:solidFill>
                <a:latin typeface="Georgia" panose="02040502050405020303" pitchFamily="18" charset="0"/>
              </a:rPr>
              <a:t>legittimo</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ente</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dovrebbero</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seguire</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questi</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suggerimenti</a:t>
            </a:r>
            <a:r>
              <a:rPr lang="en-US" b="1" dirty="0">
                <a:solidFill>
                  <a:schemeClr val="bg1"/>
                </a:solidFill>
                <a:latin typeface="Georgia" panose="02040502050405020303" pitchFamily="18" charset="0"/>
              </a:rPr>
              <a:t>: </a:t>
            </a:r>
          </a:p>
          <a:p>
            <a:pPr algn="just">
              <a:lnSpc>
                <a:spcPct val="90000"/>
              </a:lnSpc>
              <a:spcAft>
                <a:spcPts val="600"/>
              </a:spcAft>
              <a:buClr>
                <a:srgbClr val="FF467A"/>
              </a:buClr>
            </a:pPr>
            <a:endParaRPr lang="en-US" sz="1400" b="1"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a:pPr>
            <a:endParaRPr lang="en-US" sz="1600"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a:pPr>
            <a:endParaRPr lang="en-US"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a:pPr>
            <a:endParaRPr lang="en-US" dirty="0">
              <a:solidFill>
                <a:schemeClr val="bg1"/>
              </a:solidFill>
              <a:latin typeface="Georgia" panose="02040502050405020303" pitchFamily="18" charset="0"/>
            </a:endParaRPr>
          </a:p>
          <a:p>
            <a:pPr algn="just">
              <a:lnSpc>
                <a:spcPct val="90000"/>
              </a:lnSpc>
              <a:spcAft>
                <a:spcPts val="600"/>
              </a:spcAft>
              <a:buClr>
                <a:srgbClr val="FF467A"/>
              </a:buClr>
            </a:pPr>
            <a:endParaRPr lang="en-US" dirty="0">
              <a:solidFill>
                <a:schemeClr val="bg1"/>
              </a:solidFill>
              <a:latin typeface="Georgia" panose="02040502050405020303" pitchFamily="18" charset="0"/>
            </a:endParaRPr>
          </a:p>
          <a:p>
            <a:endParaRPr lang="it-IT" dirty="0"/>
          </a:p>
        </p:txBody>
      </p:sp>
      <p:sp>
        <p:nvSpPr>
          <p:cNvPr id="3" name="CasellaDiTesto 2"/>
          <p:cNvSpPr txBox="1"/>
          <p:nvPr/>
        </p:nvSpPr>
        <p:spPr>
          <a:xfrm>
            <a:off x="925414" y="1325663"/>
            <a:ext cx="4164741" cy="3662541"/>
          </a:xfrm>
          <a:prstGeom prst="rect">
            <a:avLst/>
          </a:prstGeom>
          <a:noFill/>
        </p:spPr>
        <p:txBody>
          <a:bodyPr wrap="square" rtlCol="0">
            <a:spAutoFit/>
          </a:bodyPr>
          <a:lstStyle/>
          <a:p>
            <a:pPr marL="114300" indent="-342900" algn="just">
              <a:lnSpc>
                <a:spcPct val="90000"/>
              </a:lnSpc>
              <a:spcAft>
                <a:spcPts val="600"/>
              </a:spcAft>
              <a:buClr>
                <a:schemeClr val="bg1"/>
              </a:buClr>
              <a:buFont typeface="+mj-lt"/>
              <a:buAutoNum type="arabicPeriod"/>
            </a:pPr>
            <a:r>
              <a:rPr lang="en-US" dirty="0">
                <a:solidFill>
                  <a:schemeClr val="bg1"/>
                </a:solidFill>
                <a:latin typeface="Georgia" panose="02040502050405020303" pitchFamily="18" charset="0"/>
              </a:rPr>
              <a:t>Non </a:t>
            </a:r>
            <a:r>
              <a:rPr lang="en-US" dirty="0" err="1">
                <a:solidFill>
                  <a:schemeClr val="bg1"/>
                </a:solidFill>
                <a:latin typeface="Georgia" panose="02040502050405020303" pitchFamily="18" charset="0"/>
              </a:rPr>
              <a:t>rispondere</a:t>
            </a:r>
            <a:r>
              <a:rPr lang="en-US" dirty="0">
                <a:solidFill>
                  <a:schemeClr val="bg1"/>
                </a:solidFill>
                <a:latin typeface="Georgia" panose="02040502050405020303" pitchFamily="18" charset="0"/>
              </a:rPr>
              <a:t> o </a:t>
            </a:r>
            <a:r>
              <a:rPr lang="en-US" dirty="0" err="1">
                <a:solidFill>
                  <a:schemeClr val="bg1"/>
                </a:solidFill>
                <a:latin typeface="Georgia" panose="02040502050405020303" pitchFamily="18" charset="0"/>
              </a:rPr>
              <a:t>aprire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allegati</a:t>
            </a:r>
            <a:r>
              <a:rPr lang="en-US" dirty="0">
                <a:solidFill>
                  <a:schemeClr val="bg1"/>
                </a:solidFill>
                <a:latin typeface="Georgia" panose="02040502050405020303" pitchFamily="18" charset="0"/>
              </a:rPr>
              <a:t> di mail non </a:t>
            </a:r>
            <a:r>
              <a:rPr lang="en-US" dirty="0" err="1">
                <a:solidFill>
                  <a:schemeClr val="bg1"/>
                </a:solidFill>
                <a:latin typeface="Georgia" panose="02040502050405020303" pitchFamily="18" charset="0"/>
              </a:rPr>
              <a:t>richieste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affermano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provenire</a:t>
            </a:r>
            <a:r>
              <a:rPr lang="en-US" dirty="0">
                <a:solidFill>
                  <a:schemeClr val="bg1"/>
                </a:solidFill>
                <a:latin typeface="Georgia" panose="02040502050405020303" pitchFamily="18" charset="0"/>
              </a:rPr>
              <a:t> da </a:t>
            </a:r>
            <a:r>
              <a:rPr lang="en-US" dirty="0" err="1">
                <a:solidFill>
                  <a:schemeClr val="bg1"/>
                </a:solidFill>
                <a:latin typeface="Georgia" panose="02040502050405020303" pitchFamily="18" charset="0"/>
              </a:rPr>
              <a:t>organizzazioni</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beneficenza</a:t>
            </a:r>
            <a:r>
              <a:rPr lang="en-US" dirty="0">
                <a:solidFill>
                  <a:schemeClr val="bg1"/>
                </a:solidFill>
                <a:latin typeface="Georgia" panose="02040502050405020303" pitchFamily="18" charset="0"/>
              </a:rPr>
              <a:t>.</a:t>
            </a:r>
          </a:p>
          <a:p>
            <a:pPr marL="114300" indent="-342900" algn="just">
              <a:lnSpc>
                <a:spcPct val="90000"/>
              </a:lnSpc>
              <a:spcAft>
                <a:spcPts val="600"/>
              </a:spcAft>
              <a:buClr>
                <a:schemeClr val="bg1"/>
              </a:buClr>
              <a:buFont typeface="+mj-lt"/>
              <a:buAutoNum type="arabicPeriod"/>
            </a:pPr>
            <a:endParaRPr lang="en-US"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a:pPr>
            <a:r>
              <a:rPr lang="en-US" b="1" dirty="0" err="1">
                <a:solidFill>
                  <a:schemeClr val="bg1"/>
                </a:solidFill>
                <a:latin typeface="Georgia" panose="02040502050405020303" pitchFamily="18" charset="0"/>
              </a:rPr>
              <a:t>Donare</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direttamente</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attraverso</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il</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sito</a:t>
            </a:r>
            <a:r>
              <a:rPr lang="en-US" b="1" dirty="0">
                <a:solidFill>
                  <a:schemeClr val="bg1"/>
                </a:solidFill>
                <a:latin typeface="Georgia" panose="02040502050405020303" pitchFamily="18" charset="0"/>
              </a:rPr>
              <a:t> web </a:t>
            </a:r>
            <a:r>
              <a:rPr lang="en-US" b="1" dirty="0" err="1">
                <a:solidFill>
                  <a:schemeClr val="bg1"/>
                </a:solidFill>
                <a:latin typeface="Georgia" panose="02040502050405020303" pitchFamily="18" charset="0"/>
              </a:rPr>
              <a:t>dell’organizzazione</a:t>
            </a:r>
            <a:r>
              <a:rPr lang="en-US" b="1" dirty="0">
                <a:solidFill>
                  <a:schemeClr val="bg1"/>
                </a:solidFill>
                <a:latin typeface="Georgia" panose="02040502050405020303" pitchFamily="18" charset="0"/>
              </a:rPr>
              <a:t>.</a:t>
            </a:r>
          </a:p>
          <a:p>
            <a:pPr marL="114300" indent="-342900" algn="just">
              <a:lnSpc>
                <a:spcPct val="90000"/>
              </a:lnSpc>
              <a:spcAft>
                <a:spcPts val="600"/>
              </a:spcAft>
              <a:buClr>
                <a:schemeClr val="bg1"/>
              </a:buClr>
              <a:buFont typeface="+mj-lt"/>
              <a:buAutoNum type="arabicPeriod"/>
            </a:pPr>
            <a:endParaRPr lang="en-US" b="1"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a:pPr>
            <a:r>
              <a:rPr lang="en-US" b="1" dirty="0">
                <a:solidFill>
                  <a:schemeClr val="bg1"/>
                </a:solidFill>
                <a:latin typeface="Georgia" panose="02040502050405020303" pitchFamily="18" charset="0"/>
              </a:rPr>
              <a:t>Non </a:t>
            </a:r>
            <a:r>
              <a:rPr lang="en-US" b="1" dirty="0" err="1">
                <a:solidFill>
                  <a:schemeClr val="bg1"/>
                </a:solidFill>
                <a:latin typeface="Georgia" panose="02040502050405020303" pitchFamily="18" charset="0"/>
              </a:rPr>
              <a:t>seguire</a:t>
            </a:r>
            <a:r>
              <a:rPr lang="en-US" b="1" dirty="0">
                <a:solidFill>
                  <a:schemeClr val="bg1"/>
                </a:solidFill>
                <a:latin typeface="Georgia" panose="02040502050405020303" pitchFamily="18" charset="0"/>
              </a:rPr>
              <a:t> MAI link da e-mail</a:t>
            </a:r>
            <a:r>
              <a:rPr lang="en-US" dirty="0">
                <a:solidFill>
                  <a:schemeClr val="bg1"/>
                </a:solidFill>
                <a:latin typeface="Georgia" panose="02040502050405020303" pitchFamily="18" charset="0"/>
              </a:rPr>
              <a:t>, Messenger o WhatsApp verso </a:t>
            </a:r>
            <a:r>
              <a:rPr lang="en-US" dirty="0" err="1">
                <a:solidFill>
                  <a:schemeClr val="bg1"/>
                </a:solidFill>
                <a:latin typeface="Georgia" panose="02040502050405020303" pitchFamily="18" charset="0"/>
              </a:rPr>
              <a:t>siti</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donazione</a:t>
            </a:r>
            <a:r>
              <a:rPr lang="en-US" dirty="0">
                <a:solidFill>
                  <a:schemeClr val="bg1"/>
                </a:solidFill>
                <a:latin typeface="Georgia" panose="02040502050405020303" pitchFamily="18" charset="0"/>
              </a:rPr>
              <a:t>.</a:t>
            </a:r>
          </a:p>
          <a:p>
            <a:pPr algn="just">
              <a:lnSpc>
                <a:spcPct val="90000"/>
              </a:lnSpc>
              <a:spcAft>
                <a:spcPts val="600"/>
              </a:spcAft>
              <a:buClr>
                <a:srgbClr val="FF467A"/>
              </a:buClr>
            </a:pPr>
            <a:endParaRPr lang="en-US" sz="1400" b="1" dirty="0">
              <a:solidFill>
                <a:schemeClr val="bg1"/>
              </a:solidFill>
              <a:latin typeface="Georgia" panose="02040502050405020303" pitchFamily="18" charset="0"/>
            </a:endParaRPr>
          </a:p>
        </p:txBody>
      </p:sp>
      <p:pic>
        <p:nvPicPr>
          <p:cNvPr id="11" name="Immagine 10">
            <a:extLst>
              <a:ext uri="{FF2B5EF4-FFF2-40B4-BE49-F238E27FC236}">
                <a16:creationId xmlns:a16="http://schemas.microsoft.com/office/drawing/2014/main" id="{F7D0B49A-1078-4E30-867F-9095FBB986A1}"/>
              </a:ext>
            </a:extLst>
          </p:cNvPr>
          <p:cNvPicPr>
            <a:picLocks noChangeAspect="1"/>
          </p:cNvPicPr>
          <p:nvPr/>
        </p:nvPicPr>
        <p:blipFill rotWithShape="1">
          <a:blip r:embed="rId6">
            <a:extLst>
              <a:ext uri="{28A0092B-C50C-407E-A947-70E740481C1C}">
                <a14:useLocalDpi xmlns:a14="http://schemas.microsoft.com/office/drawing/2010/main" val="0"/>
              </a:ext>
            </a:extLst>
          </a:blip>
          <a:srcRect l="2669" r="1855" b="-1"/>
          <a:stretch/>
        </p:blipFill>
        <p:spPr>
          <a:xfrm>
            <a:off x="5240763" y="1342990"/>
            <a:ext cx="4702711" cy="4100581"/>
          </a:xfrm>
          <a:prstGeom prst="rect">
            <a:avLst/>
          </a:prstGeom>
          <a:ln w="12700">
            <a:noFill/>
          </a:ln>
        </p:spPr>
      </p:pic>
    </p:spTree>
    <p:extLst>
      <p:ext uri="{BB962C8B-B14F-4D97-AF65-F5344CB8AC3E}">
        <p14:creationId xmlns:p14="http://schemas.microsoft.com/office/powerpoint/2010/main" val="28943835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5" name="CasellaDiTesto 4"/>
          <p:cNvSpPr txBox="1"/>
          <p:nvPr/>
        </p:nvSpPr>
        <p:spPr>
          <a:xfrm>
            <a:off x="1343890" y="947631"/>
            <a:ext cx="7991179" cy="6078587"/>
          </a:xfrm>
          <a:prstGeom prst="rect">
            <a:avLst/>
          </a:prstGeom>
          <a:noFill/>
        </p:spPr>
        <p:txBody>
          <a:bodyPr wrap="square" rtlCol="0">
            <a:spAutoFit/>
          </a:bodyPr>
          <a:lstStyle/>
          <a:p>
            <a:pPr marL="114300" indent="-342900" algn="just">
              <a:lnSpc>
                <a:spcPct val="90000"/>
              </a:lnSpc>
              <a:spcAft>
                <a:spcPts val="600"/>
              </a:spcAft>
              <a:buClr>
                <a:schemeClr val="bg1"/>
              </a:buClr>
              <a:buFont typeface="+mj-lt"/>
              <a:buAutoNum type="arabicPeriod" startAt="4"/>
            </a:pPr>
            <a:r>
              <a:rPr lang="en-US" dirty="0" err="1">
                <a:solidFill>
                  <a:schemeClr val="bg1"/>
                </a:solidFill>
                <a:latin typeface="Georgia" panose="02040502050405020303" pitchFamily="18" charset="0"/>
              </a:rPr>
              <a:t>Contattare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l’ente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direttamente</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utilizzare</a:t>
            </a:r>
            <a:r>
              <a:rPr lang="en-US" dirty="0">
                <a:solidFill>
                  <a:schemeClr val="bg1"/>
                </a:solidFill>
                <a:latin typeface="Georgia" panose="02040502050405020303" pitchFamily="18" charset="0"/>
              </a:rPr>
              <a:t> un </a:t>
            </a:r>
            <a:r>
              <a:rPr lang="en-US" dirty="0" err="1">
                <a:solidFill>
                  <a:schemeClr val="bg1"/>
                </a:solidFill>
                <a:latin typeface="Georgia" panose="02040502050405020303" pitchFamily="18" charset="0"/>
              </a:rPr>
              <a:t>numero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telefono</a:t>
            </a:r>
            <a:r>
              <a:rPr lang="en-US" dirty="0">
                <a:solidFill>
                  <a:schemeClr val="bg1"/>
                </a:solidFill>
                <a:latin typeface="Georgia" panose="02040502050405020303" pitchFamily="18" charset="0"/>
              </a:rPr>
              <a:t> locale o </a:t>
            </a:r>
            <a:r>
              <a:rPr lang="en-US" dirty="0" err="1">
                <a:solidFill>
                  <a:schemeClr val="bg1"/>
                </a:solidFill>
                <a:latin typeface="Georgia" panose="02040502050405020303" pitchFamily="18" charset="0"/>
              </a:rPr>
              <a:t>comunque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riconosciuto</a:t>
            </a:r>
            <a:r>
              <a:rPr lang="en-US" dirty="0">
                <a:solidFill>
                  <a:schemeClr val="bg1"/>
                </a:solidFill>
                <a:latin typeface="Georgia" panose="02040502050405020303" pitchFamily="18" charset="0"/>
              </a:rPr>
              <a:t> a </a:t>
            </a:r>
            <a:r>
              <a:rPr lang="en-US" dirty="0" err="1">
                <a:solidFill>
                  <a:schemeClr val="bg1"/>
                </a:solidFill>
                <a:latin typeface="Georgia" panose="02040502050405020303" pitchFamily="18" charset="0"/>
              </a:rPr>
              <a:t>livello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nazionale</a:t>
            </a:r>
            <a:r>
              <a:rPr lang="en-US" dirty="0">
                <a:solidFill>
                  <a:schemeClr val="bg1"/>
                </a:solidFill>
                <a:latin typeface="Georgia" panose="02040502050405020303" pitchFamily="18" charset="0"/>
              </a:rPr>
              <a:t>, non </a:t>
            </a:r>
            <a:r>
              <a:rPr lang="en-US" dirty="0" err="1">
                <a:solidFill>
                  <a:schemeClr val="bg1"/>
                </a:solidFill>
                <a:latin typeface="Georgia" panose="02040502050405020303" pitchFamily="18" charset="0"/>
              </a:rPr>
              <a:t>il</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numero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telefono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indicato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nella</a:t>
            </a:r>
            <a:r>
              <a:rPr lang="en-US" dirty="0">
                <a:solidFill>
                  <a:schemeClr val="bg1"/>
                </a:solidFill>
                <a:latin typeface="Georgia" panose="02040502050405020303" pitchFamily="18" charset="0"/>
              </a:rPr>
              <a:t> e-mail, Messenger o WhatsApp.</a:t>
            </a: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r>
              <a:rPr lang="en-US" dirty="0" err="1">
                <a:solidFill>
                  <a:schemeClr val="bg1"/>
                </a:solidFill>
                <a:latin typeface="Georgia" panose="02040502050405020303" pitchFamily="18" charset="0"/>
              </a:rPr>
              <a:t>Verificare</a:t>
            </a:r>
            <a:r>
              <a:rPr lang="en-US" dirty="0">
                <a:solidFill>
                  <a:schemeClr val="bg1"/>
                </a:solidFill>
                <a:latin typeface="Georgia" panose="02040502050405020303" pitchFamily="18" charset="0"/>
              </a:rPr>
              <a:t> con </a:t>
            </a:r>
            <a:r>
              <a:rPr lang="en-US" dirty="0" err="1">
                <a:solidFill>
                  <a:schemeClr val="bg1"/>
                </a:solidFill>
                <a:latin typeface="Georgia" panose="02040502050405020303" pitchFamily="18" charset="0"/>
              </a:rPr>
              <a:t>attenzione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il</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nominativo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dell’organizzazione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richiede</a:t>
            </a:r>
            <a:r>
              <a:rPr lang="en-US" dirty="0">
                <a:solidFill>
                  <a:schemeClr val="bg1"/>
                </a:solidFill>
                <a:latin typeface="Georgia" panose="02040502050405020303" pitchFamily="18" charset="0"/>
              </a:rPr>
              <a:t> la </a:t>
            </a:r>
            <a:r>
              <a:rPr lang="en-US" dirty="0" err="1">
                <a:solidFill>
                  <a:schemeClr val="bg1"/>
                </a:solidFill>
                <a:latin typeface="Georgia" panose="02040502050405020303" pitchFamily="18" charset="0"/>
              </a:rPr>
              <a:t>donazione</a:t>
            </a:r>
            <a:r>
              <a:rPr lang="en-US" dirty="0">
                <a:solidFill>
                  <a:schemeClr val="bg1"/>
                </a:solidFill>
                <a:latin typeface="Georgia" panose="02040502050405020303" pitchFamily="18" charset="0"/>
              </a:rPr>
              <a:t>, in </a:t>
            </a:r>
            <a:r>
              <a:rPr lang="en-US" dirty="0" err="1">
                <a:solidFill>
                  <a:schemeClr val="bg1"/>
                </a:solidFill>
                <a:latin typeface="Georgia" panose="02040502050405020303" pitchFamily="18" charset="0"/>
              </a:rPr>
              <a:t>particolare</a:t>
            </a:r>
            <a:r>
              <a:rPr lang="en-US" dirty="0">
                <a:solidFill>
                  <a:schemeClr val="bg1"/>
                </a:solidFill>
                <a:latin typeface="Georgia" panose="02040502050405020303" pitchFamily="18" charset="0"/>
              </a:rPr>
              <a:t> se simile a </a:t>
            </a:r>
            <a:r>
              <a:rPr lang="en-US" dirty="0" err="1">
                <a:solidFill>
                  <a:schemeClr val="bg1"/>
                </a:solidFill>
                <a:latin typeface="Georgia" panose="02040502050405020303" pitchFamily="18" charset="0"/>
              </a:rPr>
              <a:t>quello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un’organizzazione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più</a:t>
            </a:r>
            <a:r>
              <a:rPr lang="en-US" dirty="0">
                <a:solidFill>
                  <a:schemeClr val="bg1"/>
                </a:solidFill>
                <a:latin typeface="Georgia" panose="02040502050405020303" pitchFamily="18" charset="0"/>
              </a:rPr>
              <a:t> nota.</a:t>
            </a: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r>
              <a:rPr lang="en-US" dirty="0">
                <a:solidFill>
                  <a:schemeClr val="bg1"/>
                </a:solidFill>
                <a:latin typeface="Georgia" panose="02040502050405020303" pitchFamily="18" charset="0"/>
              </a:rPr>
              <a:t>Non </a:t>
            </a:r>
            <a:r>
              <a:rPr lang="en-US" dirty="0" err="1">
                <a:solidFill>
                  <a:schemeClr val="bg1"/>
                </a:solidFill>
                <a:latin typeface="Georgia" panose="02040502050405020303" pitchFamily="18" charset="0"/>
              </a:rPr>
              <a:t>divulgare</a:t>
            </a:r>
            <a:r>
              <a:rPr lang="en-US" dirty="0">
                <a:solidFill>
                  <a:schemeClr val="bg1"/>
                </a:solidFill>
                <a:latin typeface="Georgia" panose="02040502050405020303" pitchFamily="18" charset="0"/>
              </a:rPr>
              <a:t> MAI </a:t>
            </a:r>
            <a:r>
              <a:rPr lang="en-US" dirty="0" err="1">
                <a:solidFill>
                  <a:schemeClr val="bg1"/>
                </a:solidFill>
                <a:latin typeface="Georgia" panose="02040502050405020303" pitchFamily="18" charset="0"/>
              </a:rPr>
              <a:t>informazioni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personali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quali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codice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fiscale</a:t>
            </a:r>
            <a:r>
              <a:rPr lang="en-US" dirty="0">
                <a:solidFill>
                  <a:schemeClr val="bg1"/>
                </a:solidFill>
                <a:latin typeface="Georgia" panose="02040502050405020303" pitchFamily="18" charset="0"/>
              </a:rPr>
              <a:t> e/o </a:t>
            </a:r>
            <a:r>
              <a:rPr lang="en-US" dirty="0" err="1">
                <a:solidFill>
                  <a:schemeClr val="bg1"/>
                </a:solidFill>
                <a:latin typeface="Georgia" panose="02040502050405020303" pitchFamily="18" charset="0"/>
              </a:rPr>
              <a:t>numero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tessera</a:t>
            </a:r>
            <a:r>
              <a:rPr lang="en-US" dirty="0">
                <a:solidFill>
                  <a:schemeClr val="bg1"/>
                </a:solidFill>
                <a:latin typeface="Georgia" panose="02040502050405020303" pitchFamily="18" charset="0"/>
              </a:rPr>
              <a:t> sanitaria.</a:t>
            </a: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r>
              <a:rPr lang="en-US" dirty="0" err="1">
                <a:solidFill>
                  <a:schemeClr val="bg1"/>
                </a:solidFill>
                <a:latin typeface="Georgia" panose="02040502050405020303" pitchFamily="18" charset="0"/>
              </a:rPr>
              <a:t>Prendere</a:t>
            </a:r>
            <a:r>
              <a:rPr lang="en-US" dirty="0">
                <a:solidFill>
                  <a:schemeClr val="bg1"/>
                </a:solidFill>
                <a:latin typeface="Georgia" panose="02040502050405020303" pitchFamily="18" charset="0"/>
              </a:rPr>
              <a:t> nota </a:t>
            </a:r>
            <a:r>
              <a:rPr lang="en-US" dirty="0" err="1">
                <a:solidFill>
                  <a:schemeClr val="bg1"/>
                </a:solidFill>
                <a:latin typeface="Georgia" panose="02040502050405020303" pitchFamily="18" charset="0"/>
              </a:rPr>
              <a:t>dell’indirizzo</a:t>
            </a:r>
            <a:r>
              <a:rPr lang="en-US" dirty="0">
                <a:solidFill>
                  <a:schemeClr val="bg1"/>
                </a:solidFill>
                <a:latin typeface="Georgia" panose="02040502050405020303" pitchFamily="18" charset="0"/>
              </a:rPr>
              <a:t> web </a:t>
            </a:r>
            <a:r>
              <a:rPr lang="en-US" dirty="0" err="1">
                <a:solidFill>
                  <a:schemeClr val="bg1"/>
                </a:solidFill>
                <a:latin typeface="Georgia" panose="02040502050405020303" pitchFamily="18" charset="0"/>
              </a:rPr>
              <a:t>dell’organizzazione</a:t>
            </a:r>
            <a:r>
              <a:rPr lang="en-US" dirty="0">
                <a:solidFill>
                  <a:schemeClr val="bg1"/>
                </a:solidFill>
                <a:latin typeface="Georgia" panose="02040502050405020303" pitchFamily="18" charset="0"/>
              </a:rPr>
              <a:t>. La </a:t>
            </a:r>
            <a:r>
              <a:rPr lang="en-US" dirty="0" err="1">
                <a:solidFill>
                  <a:schemeClr val="bg1"/>
                </a:solidFill>
                <a:latin typeface="Georgia" panose="02040502050405020303" pitchFamily="18" charset="0"/>
              </a:rPr>
              <a:t>maggior</a:t>
            </a:r>
            <a:r>
              <a:rPr lang="en-US" dirty="0">
                <a:solidFill>
                  <a:schemeClr val="bg1"/>
                </a:solidFill>
                <a:latin typeface="Georgia" panose="02040502050405020303" pitchFamily="18" charset="0"/>
              </a:rPr>
              <a:t> parte </a:t>
            </a:r>
            <a:r>
              <a:rPr lang="en-US" dirty="0" err="1">
                <a:solidFill>
                  <a:schemeClr val="bg1"/>
                </a:solidFill>
                <a:latin typeface="Georgia" panose="02040502050405020303" pitchFamily="18" charset="0"/>
              </a:rPr>
              <a:t>delle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organizzazioni</a:t>
            </a:r>
            <a:r>
              <a:rPr lang="en-US" dirty="0">
                <a:solidFill>
                  <a:schemeClr val="bg1"/>
                </a:solidFill>
                <a:latin typeface="Georgia" panose="02040502050405020303" pitchFamily="18" charset="0"/>
              </a:rPr>
              <a:t> no-profit </a:t>
            </a:r>
            <a:r>
              <a:rPr lang="en-US" dirty="0" err="1">
                <a:solidFill>
                  <a:schemeClr val="bg1"/>
                </a:solidFill>
                <a:latin typeface="Georgia" panose="02040502050405020303" pitchFamily="18" charset="0"/>
              </a:rPr>
              <a:t>legittime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terminano</a:t>
            </a:r>
            <a:r>
              <a:rPr lang="en-US" dirty="0">
                <a:solidFill>
                  <a:schemeClr val="bg1"/>
                </a:solidFill>
                <a:latin typeface="Georgia" panose="02040502050405020303" pitchFamily="18" charset="0"/>
              </a:rPr>
              <a:t> in .org</a:t>
            </a: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r>
              <a:rPr lang="en-US" dirty="0" err="1">
                <a:solidFill>
                  <a:schemeClr val="bg1"/>
                </a:solidFill>
                <a:latin typeface="Georgia" panose="02040502050405020303" pitchFamily="18" charset="0"/>
              </a:rPr>
              <a:t>Diffidare</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sollecitazioni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provenienti</a:t>
            </a:r>
            <a:r>
              <a:rPr lang="en-US" dirty="0">
                <a:solidFill>
                  <a:schemeClr val="bg1"/>
                </a:solidFill>
                <a:latin typeface="Georgia" panose="02040502050405020303" pitchFamily="18" charset="0"/>
              </a:rPr>
              <a:t> da parte di </a:t>
            </a:r>
            <a:r>
              <a:rPr lang="en-US" dirty="0" err="1">
                <a:solidFill>
                  <a:schemeClr val="bg1"/>
                </a:solidFill>
                <a:latin typeface="Georgia" panose="02040502050405020303" pitchFamily="18" charset="0"/>
              </a:rPr>
              <a:t>coloro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affermano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essere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vittime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stesse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sopravvissute</a:t>
            </a:r>
            <a:r>
              <a:rPr lang="en-US" dirty="0">
                <a:solidFill>
                  <a:schemeClr val="bg1"/>
                </a:solidFill>
                <a:latin typeface="Georgia" panose="02040502050405020303" pitchFamily="18" charset="0"/>
              </a:rPr>
              <a:t> a un </a:t>
            </a:r>
            <a:r>
              <a:rPr lang="en-US" dirty="0" err="1">
                <a:solidFill>
                  <a:schemeClr val="bg1"/>
                </a:solidFill>
                <a:latin typeface="Georgia" panose="02040502050405020303" pitchFamily="18" charset="0"/>
              </a:rPr>
              <a:t>disastro</a:t>
            </a:r>
            <a:r>
              <a:rPr lang="en-US" dirty="0">
                <a:solidFill>
                  <a:schemeClr val="bg1"/>
                </a:solidFill>
                <a:latin typeface="Georgia" panose="02040502050405020303" pitchFamily="18" charset="0"/>
              </a:rPr>
              <a:t> molto </a:t>
            </a:r>
            <a:r>
              <a:rPr lang="en-US" dirty="0" err="1">
                <a:solidFill>
                  <a:schemeClr val="bg1"/>
                </a:solidFill>
                <a:latin typeface="Georgia" panose="02040502050405020303" pitchFamily="18" charset="0"/>
              </a:rPr>
              <a:t>pubblicizzato</a:t>
            </a:r>
            <a:r>
              <a:rPr lang="en-US" dirty="0">
                <a:solidFill>
                  <a:schemeClr val="bg1"/>
                </a:solidFill>
                <a:latin typeface="Georgia" panose="02040502050405020303" pitchFamily="18" charset="0"/>
              </a:rPr>
              <a:t>.</a:t>
            </a:r>
          </a:p>
          <a:p>
            <a:pPr marL="114300" indent="-342900" algn="just">
              <a:lnSpc>
                <a:spcPct val="90000"/>
              </a:lnSpc>
              <a:spcAft>
                <a:spcPts val="600"/>
              </a:spcAft>
              <a:buClr>
                <a:schemeClr val="bg1"/>
              </a:buClr>
              <a:buFont typeface="+mj-lt"/>
              <a:buAutoNum type="arabicPeriod" startAt="4"/>
            </a:pPr>
            <a:endParaRPr lang="en-US" sz="1600"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algn="just">
              <a:lnSpc>
                <a:spcPct val="90000"/>
              </a:lnSpc>
              <a:spcAft>
                <a:spcPts val="600"/>
              </a:spcAft>
              <a:buClr>
                <a:srgbClr val="FF467A"/>
              </a:buClr>
            </a:pPr>
            <a:endParaRPr lang="en-US" dirty="0">
              <a:solidFill>
                <a:schemeClr val="bg1"/>
              </a:solidFill>
              <a:latin typeface="Georgia" panose="02040502050405020303" pitchFamily="18" charset="0"/>
            </a:endParaRPr>
          </a:p>
          <a:p>
            <a:endParaRPr lang="it-IT" dirty="0"/>
          </a:p>
        </p:txBody>
      </p:sp>
    </p:spTree>
    <p:extLst>
      <p:ext uri="{BB962C8B-B14F-4D97-AF65-F5344CB8AC3E}">
        <p14:creationId xmlns:p14="http://schemas.microsoft.com/office/powerpoint/2010/main" val="5179725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5" name="CasellaDiTesto 4"/>
          <p:cNvSpPr txBox="1"/>
          <p:nvPr/>
        </p:nvSpPr>
        <p:spPr>
          <a:xfrm>
            <a:off x="955343" y="210652"/>
            <a:ext cx="8830102" cy="5789277"/>
          </a:xfrm>
          <a:prstGeom prst="rect">
            <a:avLst/>
          </a:prstGeom>
          <a:noFill/>
        </p:spPr>
        <p:txBody>
          <a:bodyPr wrap="square" rtlCol="0">
            <a:spAutoFit/>
          </a:bodyPr>
          <a:lstStyle/>
          <a:p>
            <a:pPr algn="ctr">
              <a:lnSpc>
                <a:spcPct val="90000"/>
              </a:lnSpc>
              <a:spcAft>
                <a:spcPts val="600"/>
              </a:spcAft>
              <a:buClr>
                <a:schemeClr val="bg1"/>
              </a:buClr>
            </a:pPr>
            <a:r>
              <a:rPr lang="it-IT" sz="2400" dirty="0">
                <a:solidFill>
                  <a:schemeClr val="accent3"/>
                </a:solidFill>
                <a:latin typeface="+mj-lt"/>
              </a:rPr>
              <a:t>Le </a:t>
            </a:r>
            <a:r>
              <a:rPr lang="it-IT" sz="2400" dirty="0" err="1">
                <a:solidFill>
                  <a:schemeClr val="accent3"/>
                </a:solidFill>
                <a:latin typeface="+mj-lt"/>
              </a:rPr>
              <a:t>lottery</a:t>
            </a:r>
            <a:r>
              <a:rPr lang="it-IT" sz="2400" dirty="0">
                <a:solidFill>
                  <a:schemeClr val="accent3"/>
                </a:solidFill>
                <a:latin typeface="+mj-lt"/>
              </a:rPr>
              <a:t> </a:t>
            </a:r>
            <a:r>
              <a:rPr lang="it-IT" sz="2400" dirty="0" err="1">
                <a:solidFill>
                  <a:schemeClr val="accent3"/>
                </a:solidFill>
                <a:latin typeface="+mj-lt"/>
              </a:rPr>
              <a:t>scam</a:t>
            </a:r>
            <a:r>
              <a:rPr lang="it-IT" sz="2400" dirty="0">
                <a:solidFill>
                  <a:schemeClr val="accent3"/>
                </a:solidFill>
                <a:latin typeface="+mj-lt"/>
              </a:rPr>
              <a:t> : le false vincite alla lotteria</a:t>
            </a:r>
          </a:p>
          <a:p>
            <a:pPr algn="just" fontAlgn="base"/>
            <a:endParaRPr lang="it-IT" dirty="0">
              <a:solidFill>
                <a:schemeClr val="bg1"/>
              </a:solidFill>
              <a:latin typeface="Georgia" panose="02040502050405020303" pitchFamily="18" charset="0"/>
            </a:endParaRPr>
          </a:p>
          <a:p>
            <a:pPr algn="just" fontAlgn="base"/>
            <a:endParaRPr lang="it-IT" dirty="0">
              <a:solidFill>
                <a:schemeClr val="bg1"/>
              </a:solidFill>
              <a:latin typeface="Georgia" panose="02040502050405020303" pitchFamily="18" charset="0"/>
            </a:endParaRPr>
          </a:p>
          <a:p>
            <a:pPr algn="just" fontAlgn="base"/>
            <a:endParaRPr lang="it-IT" dirty="0">
              <a:solidFill>
                <a:schemeClr val="bg1"/>
              </a:solidFill>
              <a:latin typeface="Georgia" panose="02040502050405020303" pitchFamily="18" charset="0"/>
            </a:endParaRPr>
          </a:p>
          <a:p>
            <a:pPr algn="just" fontAlgn="base"/>
            <a:endParaRPr lang="it-IT" dirty="0">
              <a:solidFill>
                <a:schemeClr val="bg1"/>
              </a:solidFill>
              <a:latin typeface="Georgia" panose="02040502050405020303" pitchFamily="18" charset="0"/>
            </a:endParaRPr>
          </a:p>
          <a:p>
            <a:pPr algn="just" fontAlgn="base"/>
            <a:endParaRPr lang="it-IT" dirty="0">
              <a:solidFill>
                <a:schemeClr val="bg1"/>
              </a:solidFill>
              <a:latin typeface="Georgia" panose="02040502050405020303" pitchFamily="18" charset="0"/>
            </a:endParaRPr>
          </a:p>
          <a:p>
            <a:pPr algn="just" fontAlgn="base"/>
            <a:r>
              <a:rPr lang="it-IT" dirty="0">
                <a:solidFill>
                  <a:schemeClr val="bg1"/>
                </a:solidFill>
                <a:latin typeface="Georgia" panose="02040502050405020303" pitchFamily="18" charset="0"/>
              </a:rPr>
              <a:t>Le lotterie di tutto il mondo, e il </a:t>
            </a:r>
            <a:r>
              <a:rPr lang="it-IT" dirty="0" err="1">
                <a:solidFill>
                  <a:schemeClr val="bg1"/>
                </a:solidFill>
                <a:latin typeface="Georgia" panose="02040502050405020303" pitchFamily="18" charset="0"/>
              </a:rPr>
              <a:t>SuperEnalotto</a:t>
            </a:r>
            <a:r>
              <a:rPr lang="it-IT" dirty="0">
                <a:solidFill>
                  <a:schemeClr val="bg1"/>
                </a:solidFill>
                <a:latin typeface="Georgia" panose="02040502050405020303" pitchFamily="18" charset="0"/>
              </a:rPr>
              <a:t> non fa eccezione, promettono jackpot e altri premi secondari molto sostanziosi, che molti giocatori sperano di vincere. Molto spesso avvengono dei tentativi di truffa legati a queste lotterie, i quali vengono ideati da persone o società disoneste che cercano di far credere alle potenziali vittime di aver vinto un ricco premio.</a:t>
            </a:r>
          </a:p>
          <a:p>
            <a:pPr algn="just" fontAlgn="base"/>
            <a:r>
              <a:rPr lang="it-IT" dirty="0">
                <a:solidFill>
                  <a:schemeClr val="bg1"/>
                </a:solidFill>
                <a:latin typeface="Georgia" panose="02040502050405020303" pitchFamily="18" charset="0"/>
              </a:rPr>
              <a:t>I metodi attraverso cui una truffa può venire messa in atto sono diversi, e i principali sono: per posta elettronica, per posta ordinaria, per telefono. </a:t>
            </a:r>
          </a:p>
          <a:p>
            <a:pPr algn="ctr">
              <a:lnSpc>
                <a:spcPct val="90000"/>
              </a:lnSpc>
              <a:spcAft>
                <a:spcPts val="600"/>
              </a:spcAft>
              <a:buClr>
                <a:schemeClr val="bg1"/>
              </a:buClr>
            </a:pPr>
            <a:endParaRPr lang="it-IT" sz="2400" dirty="0">
              <a:solidFill>
                <a:schemeClr val="accent3"/>
              </a:solidFill>
              <a:latin typeface="+mj-lt"/>
            </a:endParaRPr>
          </a:p>
          <a:p>
            <a:pPr marL="114300" indent="-342900" algn="just">
              <a:lnSpc>
                <a:spcPct val="90000"/>
              </a:lnSpc>
              <a:spcAft>
                <a:spcPts val="600"/>
              </a:spcAft>
              <a:buClr>
                <a:schemeClr val="bg1"/>
              </a:buClr>
              <a:buFont typeface="+mj-lt"/>
              <a:buAutoNum type="arabicPeriod" startAt="4"/>
            </a:pPr>
            <a:endParaRPr lang="en-US" sz="1600"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algn="just">
              <a:lnSpc>
                <a:spcPct val="90000"/>
              </a:lnSpc>
              <a:spcAft>
                <a:spcPts val="600"/>
              </a:spcAft>
              <a:buClr>
                <a:srgbClr val="FF467A"/>
              </a:buClr>
            </a:pPr>
            <a:endParaRPr lang="en-US" dirty="0">
              <a:solidFill>
                <a:schemeClr val="bg1"/>
              </a:solidFill>
              <a:latin typeface="Georgia" panose="02040502050405020303" pitchFamily="18" charset="0"/>
            </a:endParaRPr>
          </a:p>
          <a:p>
            <a:endParaRPr lang="it-IT" dirty="0"/>
          </a:p>
        </p:txBody>
      </p:sp>
    </p:spTree>
    <p:extLst>
      <p:ext uri="{BB962C8B-B14F-4D97-AF65-F5344CB8AC3E}">
        <p14:creationId xmlns:p14="http://schemas.microsoft.com/office/powerpoint/2010/main" val="8058559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5" name="CasellaDiTesto 4"/>
          <p:cNvSpPr txBox="1"/>
          <p:nvPr/>
        </p:nvSpPr>
        <p:spPr>
          <a:xfrm>
            <a:off x="980423" y="68238"/>
            <a:ext cx="8830102" cy="7402026"/>
          </a:xfrm>
          <a:prstGeom prst="rect">
            <a:avLst/>
          </a:prstGeom>
          <a:noFill/>
        </p:spPr>
        <p:txBody>
          <a:bodyPr wrap="square" rtlCol="0">
            <a:spAutoFit/>
          </a:bodyPr>
          <a:lstStyle/>
          <a:p>
            <a:pPr marL="342900" indent="-342900" algn="just" fontAlgn="base">
              <a:buFont typeface="Arial" panose="020B0604020202020204" pitchFamily="34" charset="0"/>
              <a:buChar char="•"/>
            </a:pPr>
            <a:r>
              <a:rPr lang="it-IT" sz="2000" b="1" dirty="0">
                <a:solidFill>
                  <a:schemeClr val="bg1"/>
                </a:solidFill>
                <a:latin typeface="Georgia" panose="02040502050405020303" pitchFamily="18" charset="0"/>
              </a:rPr>
              <a:t>Il contatto per posta elettronica</a:t>
            </a:r>
          </a:p>
          <a:p>
            <a:pPr algn="just" fontAlgn="base"/>
            <a:r>
              <a:rPr lang="it-IT" sz="1400" dirty="0">
                <a:solidFill>
                  <a:schemeClr val="bg1"/>
                </a:solidFill>
                <a:latin typeface="Georgia" panose="02040502050405020303" pitchFamily="18" charset="0"/>
              </a:rPr>
              <a:t>Alla vittima viene inviata una email con la quale le si fa credere di aver vinto un ricco premio della lotteria. Ovviamente questo tipo di truffa è studiata in modo da far credere al destinatario che il messaggio provenga da una fonte ufficiale. Nell'email si chiede alla potenziale vittima di seguire una semplice procedura, che consiste nell'inviare i propri dettagli personali e dati bancari per poter ricevere il premio, e successivamente le viene chiesto di pagare una tassa amministrativa per sostenere i costi gestionali del pagamento. Questi dettagli permetteranno ai truffatori di appropriarsi di dati sensibili e del denaro della vittima.</a:t>
            </a:r>
          </a:p>
          <a:p>
            <a:pPr algn="just" fontAlgn="base">
              <a:buFont typeface="Arial" panose="020B0604020202020204" pitchFamily="34" charset="0"/>
              <a:buChar char="•"/>
            </a:pPr>
            <a:endParaRPr lang="it-IT" sz="2000" dirty="0">
              <a:solidFill>
                <a:schemeClr val="bg1"/>
              </a:solidFill>
              <a:latin typeface="Georgia" panose="02040502050405020303" pitchFamily="18" charset="0"/>
            </a:endParaRPr>
          </a:p>
          <a:p>
            <a:pPr marL="285750" indent="-285750" algn="just" fontAlgn="base">
              <a:buFont typeface="Arial" panose="020B0604020202020204" pitchFamily="34" charset="0"/>
              <a:buChar char="•"/>
            </a:pPr>
            <a:r>
              <a:rPr lang="it-IT" sz="2000" b="1" dirty="0">
                <a:solidFill>
                  <a:schemeClr val="bg1"/>
                </a:solidFill>
                <a:latin typeface="Georgia" panose="02040502050405020303" pitchFamily="18" charset="0"/>
              </a:rPr>
              <a:t>Il contatto per posta ordinaria</a:t>
            </a:r>
          </a:p>
          <a:p>
            <a:pPr algn="just" fontAlgn="base"/>
            <a:r>
              <a:rPr lang="it-IT" sz="1400" dirty="0">
                <a:solidFill>
                  <a:schemeClr val="bg1"/>
                </a:solidFill>
                <a:latin typeface="Georgia" panose="02040502050405020303" pitchFamily="18" charset="0"/>
              </a:rPr>
              <a:t>I tentativi di truffa per posta ordinaria sono tuttora molto comuni. Come per la posta elettronica, la potenziale vittima riceve una lettera con la quale le si fa credere di aver vinto un premio della lotteria. Anche in questo caso l'obiettivo è quello di abbassare le difese del destinatario in modo da riuscire ad ottenere i suoi dati personali. Gli si chiede infatti di rispondere alla lettera inviando dati personali e bancari e di pagare le spese amministrative affinché la vincita possa essere accreditata. Ovviamente ciò non accadrà. </a:t>
            </a:r>
          </a:p>
          <a:p>
            <a:pPr algn="just" fontAlgn="base"/>
            <a:endParaRPr lang="it-IT" sz="1400" dirty="0">
              <a:solidFill>
                <a:schemeClr val="bg1"/>
              </a:solidFill>
              <a:latin typeface="Georgia" panose="02040502050405020303" pitchFamily="18" charset="0"/>
            </a:endParaRPr>
          </a:p>
          <a:p>
            <a:pPr marL="342900" indent="-342900" algn="just" fontAlgn="base">
              <a:buFont typeface="Arial" panose="020B0604020202020204" pitchFamily="34" charset="0"/>
              <a:buChar char="•"/>
            </a:pPr>
            <a:r>
              <a:rPr lang="it-IT" sz="2000" b="1" dirty="0">
                <a:solidFill>
                  <a:schemeClr val="bg1"/>
                </a:solidFill>
                <a:latin typeface="Georgia" panose="02040502050405020303" pitchFamily="18" charset="0"/>
              </a:rPr>
              <a:t>Il contatto telefonico</a:t>
            </a:r>
          </a:p>
          <a:p>
            <a:pPr algn="just" fontAlgn="base"/>
            <a:r>
              <a:rPr lang="it-IT" sz="1400" dirty="0">
                <a:solidFill>
                  <a:schemeClr val="bg1"/>
                </a:solidFill>
                <a:latin typeface="Georgia" panose="02040502050405020303" pitchFamily="18" charset="0"/>
              </a:rPr>
              <a:t>In questo caso il truffatore chiama per telefono la potenziale vittima, spacciandosi per un agente della lotteria ufficiale ed annunciando la vittoria di un ricco premio, sperando che la vittima cada nella trappola e gli fornisca i propri dati personali e bancari. Il finto agente richiederà questi dati dicendo che servono per il pagamento del premio, mentre in realtà servono solo ad estorcere denaro alla vittima. </a:t>
            </a:r>
          </a:p>
          <a:p>
            <a:pPr algn="just" fontAlgn="base"/>
            <a:r>
              <a:rPr lang="it-IT" sz="1400" dirty="0">
                <a:solidFill>
                  <a:schemeClr val="bg1"/>
                </a:solidFill>
                <a:latin typeface="Georgia" panose="02040502050405020303" pitchFamily="18" charset="0"/>
              </a:rPr>
              <a:t>Normalmente, anche se non sempre, questo tipo di truffe riguarda la lotteria di un altro paese, per vari motivi: </a:t>
            </a:r>
            <a:r>
              <a:rPr lang="it-IT" sz="1400" dirty="0" err="1">
                <a:solidFill>
                  <a:schemeClr val="bg1"/>
                </a:solidFill>
                <a:latin typeface="Georgia" panose="02040502050405020303" pitchFamily="18" charset="0"/>
              </a:rPr>
              <a:t>perchè</a:t>
            </a:r>
            <a:r>
              <a:rPr lang="it-IT" sz="1400" dirty="0">
                <a:solidFill>
                  <a:schemeClr val="bg1"/>
                </a:solidFill>
                <a:latin typeface="Georgia" panose="02040502050405020303" pitchFamily="18" charset="0"/>
              </a:rPr>
              <a:t> è più difficile verificare la correttezza delle informazioni fornite e l'identità della persona o della società che ci sta dietro; </a:t>
            </a:r>
            <a:r>
              <a:rPr lang="it-IT" sz="1400" dirty="0" err="1">
                <a:solidFill>
                  <a:schemeClr val="bg1"/>
                </a:solidFill>
                <a:latin typeface="Georgia" panose="02040502050405020303" pitchFamily="18" charset="0"/>
              </a:rPr>
              <a:t>perchè</a:t>
            </a:r>
            <a:r>
              <a:rPr lang="it-IT" sz="1400" dirty="0">
                <a:solidFill>
                  <a:schemeClr val="bg1"/>
                </a:solidFill>
                <a:latin typeface="Georgia" panose="02040502050405020303" pitchFamily="18" charset="0"/>
              </a:rPr>
              <a:t> in questo modo viene giustificata la presenza di un intermediario e una richiesta di denaro per l'accredito del premio; infine </a:t>
            </a:r>
            <a:r>
              <a:rPr lang="it-IT" sz="1400" dirty="0" err="1">
                <a:solidFill>
                  <a:schemeClr val="bg1"/>
                </a:solidFill>
                <a:latin typeface="Georgia" panose="02040502050405020303" pitchFamily="18" charset="0"/>
              </a:rPr>
              <a:t>perchè</a:t>
            </a:r>
            <a:r>
              <a:rPr lang="it-IT" sz="1400" dirty="0">
                <a:solidFill>
                  <a:schemeClr val="bg1"/>
                </a:solidFill>
                <a:latin typeface="Georgia" panose="02040502050405020303" pitchFamily="18" charset="0"/>
              </a:rPr>
              <a:t> se si trattasse di un premio di una lotteria italiana ci si rivolgerebbe a una ricevitoria locale, o agli uffici premi competenti, per riscuoterlo.</a:t>
            </a:r>
          </a:p>
          <a:p>
            <a:pPr marL="114300" indent="-342900" algn="just">
              <a:lnSpc>
                <a:spcPct val="90000"/>
              </a:lnSpc>
              <a:spcAft>
                <a:spcPts val="600"/>
              </a:spcAft>
              <a:buClr>
                <a:schemeClr val="bg1"/>
              </a:buClr>
              <a:buFont typeface="+mj-lt"/>
              <a:buAutoNum type="arabicPeriod" startAt="4"/>
            </a:pPr>
            <a:endParaRPr lang="en-US" sz="1600"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algn="just">
              <a:lnSpc>
                <a:spcPct val="90000"/>
              </a:lnSpc>
              <a:spcAft>
                <a:spcPts val="600"/>
              </a:spcAft>
              <a:buClr>
                <a:srgbClr val="FF467A"/>
              </a:buClr>
            </a:pPr>
            <a:endParaRPr lang="en-US" dirty="0">
              <a:solidFill>
                <a:schemeClr val="bg1"/>
              </a:solidFill>
              <a:latin typeface="Georgia" panose="02040502050405020303" pitchFamily="18" charset="0"/>
            </a:endParaRPr>
          </a:p>
          <a:p>
            <a:endParaRPr lang="it-IT" dirty="0"/>
          </a:p>
        </p:txBody>
      </p:sp>
    </p:spTree>
    <p:extLst>
      <p:ext uri="{BB962C8B-B14F-4D97-AF65-F5344CB8AC3E}">
        <p14:creationId xmlns:p14="http://schemas.microsoft.com/office/powerpoint/2010/main" val="17857175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5" name="CasellaDiTesto 4"/>
          <p:cNvSpPr txBox="1"/>
          <p:nvPr/>
        </p:nvSpPr>
        <p:spPr>
          <a:xfrm>
            <a:off x="980423" y="420686"/>
            <a:ext cx="8830102" cy="6632585"/>
          </a:xfrm>
          <a:prstGeom prst="rect">
            <a:avLst/>
          </a:prstGeom>
          <a:noFill/>
        </p:spPr>
        <p:txBody>
          <a:bodyPr wrap="square" rtlCol="0">
            <a:spAutoFit/>
          </a:bodyPr>
          <a:lstStyle/>
          <a:p>
            <a:pPr algn="just" fontAlgn="base"/>
            <a:r>
              <a:rPr lang="it-IT" sz="2000" b="1" u="sng" dirty="0">
                <a:solidFill>
                  <a:schemeClr val="bg1"/>
                </a:solidFill>
                <a:latin typeface="Georgia" panose="02040502050405020303" pitchFamily="18" charset="0"/>
              </a:rPr>
              <a:t>Come ci si comporta in caso di tentativo di truffa</a:t>
            </a:r>
          </a:p>
          <a:p>
            <a:pPr algn="just" fontAlgn="base"/>
            <a:endParaRPr lang="it-IT" sz="2000" b="1" u="sng" dirty="0">
              <a:solidFill>
                <a:schemeClr val="bg1"/>
              </a:solidFill>
              <a:latin typeface="Georgia" panose="02040502050405020303" pitchFamily="18" charset="0"/>
            </a:endParaRPr>
          </a:p>
          <a:p>
            <a:pPr algn="just" fontAlgn="base"/>
            <a:r>
              <a:rPr lang="it-IT" sz="2000" dirty="0">
                <a:solidFill>
                  <a:schemeClr val="bg1"/>
                </a:solidFill>
                <a:latin typeface="Georgia" panose="02040502050405020303" pitchFamily="18" charset="0"/>
              </a:rPr>
              <a:t>Se qualcuno tenta di contattarvi per email, per posta ordinaria, o per telefono facendovi credere che avete vinto alla lotteria, bisogna ricordare che:</a:t>
            </a:r>
          </a:p>
          <a:p>
            <a:pPr algn="just" fontAlgn="base"/>
            <a:endParaRPr lang="it-IT" sz="2000" dirty="0">
              <a:solidFill>
                <a:schemeClr val="bg1"/>
              </a:solidFill>
              <a:latin typeface="Georgia" panose="02040502050405020303" pitchFamily="18" charset="0"/>
            </a:endParaRPr>
          </a:p>
          <a:p>
            <a:pPr marL="342900" indent="-342900" algn="just" fontAlgn="base">
              <a:buFont typeface="Arial" panose="020B0604020202020204" pitchFamily="34" charset="0"/>
              <a:buChar char="•"/>
            </a:pPr>
            <a:r>
              <a:rPr lang="it-IT" dirty="0">
                <a:solidFill>
                  <a:schemeClr val="bg1"/>
                </a:solidFill>
                <a:latin typeface="Georgia" panose="02040502050405020303" pitchFamily="18" charset="0"/>
              </a:rPr>
              <a:t>Non si può vincere ad una lotteria se non si è acquistato un biglietto per quella particolare lotteria. Inoltre la schedina o il biglietto acquistato valgono solo per il concorso per il quale è stato acquistato;</a:t>
            </a:r>
          </a:p>
          <a:p>
            <a:pPr marL="342900" indent="-342900" algn="just" fontAlgn="base">
              <a:buFont typeface="Arial" panose="020B0604020202020204" pitchFamily="34" charset="0"/>
              <a:buChar char="•"/>
            </a:pPr>
            <a:endParaRPr lang="it-IT" dirty="0">
              <a:solidFill>
                <a:schemeClr val="bg1"/>
              </a:solidFill>
              <a:latin typeface="Georgia" panose="02040502050405020303" pitchFamily="18" charset="0"/>
            </a:endParaRPr>
          </a:p>
          <a:p>
            <a:pPr marL="342900" indent="-342900" algn="just" fontAlgn="base">
              <a:buFont typeface="Arial" panose="020B0604020202020204" pitchFamily="34" charset="0"/>
              <a:buChar char="•"/>
            </a:pPr>
            <a:r>
              <a:rPr lang="it-IT" dirty="0">
                <a:solidFill>
                  <a:schemeClr val="bg1"/>
                </a:solidFill>
                <a:latin typeface="Georgia" panose="02040502050405020303" pitchFamily="18" charset="0"/>
              </a:rPr>
              <a:t>Se veramente avete vinto ad una lotteria, qualunque essa sia, non ci sono tasse amministrative da pagare per poter riscuotere la vincita. Una volta inoltrata la richiesta di pagamento, l'ufficio preposto accredita la vincita secondo le modalità scelte, dopo aver effettuato eventuali detrazioni fiscali. </a:t>
            </a:r>
          </a:p>
          <a:p>
            <a:pPr algn="just" fontAlgn="base"/>
            <a:endParaRPr lang="it-IT" sz="2000" dirty="0">
              <a:solidFill>
                <a:schemeClr val="bg1"/>
              </a:solidFill>
              <a:latin typeface="Georgia" panose="02040502050405020303" pitchFamily="18" charset="0"/>
            </a:endParaRPr>
          </a:p>
          <a:p>
            <a:pPr algn="just" fontAlgn="base"/>
            <a:r>
              <a:rPr lang="it-IT" sz="2000" dirty="0">
                <a:solidFill>
                  <a:schemeClr val="bg1"/>
                </a:solidFill>
                <a:latin typeface="Georgia" panose="02040502050405020303" pitchFamily="18" charset="0"/>
              </a:rPr>
              <a:t>La cosa migliore da fare in questi casi è non dare mai le informazioni richieste, e cestinare le email o le lettere ricevute.</a:t>
            </a:r>
          </a:p>
          <a:p>
            <a:pPr algn="just">
              <a:lnSpc>
                <a:spcPct val="90000"/>
              </a:lnSpc>
              <a:spcAft>
                <a:spcPts val="600"/>
              </a:spcAft>
              <a:buClr>
                <a:schemeClr val="bg1"/>
              </a:buClr>
            </a:pPr>
            <a:endParaRPr lang="en-US" sz="1600"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marL="114300" indent="-342900" algn="just">
              <a:lnSpc>
                <a:spcPct val="90000"/>
              </a:lnSpc>
              <a:spcAft>
                <a:spcPts val="600"/>
              </a:spcAft>
              <a:buClr>
                <a:schemeClr val="bg1"/>
              </a:buClr>
              <a:buFont typeface="+mj-lt"/>
              <a:buAutoNum type="arabicPeriod" startAt="4"/>
            </a:pPr>
            <a:endParaRPr lang="en-US" dirty="0">
              <a:solidFill>
                <a:schemeClr val="bg1"/>
              </a:solidFill>
              <a:latin typeface="Georgia" panose="02040502050405020303" pitchFamily="18" charset="0"/>
            </a:endParaRPr>
          </a:p>
          <a:p>
            <a:pPr algn="just">
              <a:lnSpc>
                <a:spcPct val="90000"/>
              </a:lnSpc>
              <a:spcAft>
                <a:spcPts val="600"/>
              </a:spcAft>
              <a:buClr>
                <a:srgbClr val="FF467A"/>
              </a:buClr>
            </a:pPr>
            <a:endParaRPr lang="en-US" dirty="0">
              <a:solidFill>
                <a:schemeClr val="bg1"/>
              </a:solidFill>
              <a:latin typeface="Georgia" panose="02040502050405020303" pitchFamily="18" charset="0"/>
            </a:endParaRPr>
          </a:p>
          <a:p>
            <a:endParaRPr lang="it-IT" dirty="0"/>
          </a:p>
        </p:txBody>
      </p:sp>
    </p:spTree>
    <p:extLst>
      <p:ext uri="{BB962C8B-B14F-4D97-AF65-F5344CB8AC3E}">
        <p14:creationId xmlns:p14="http://schemas.microsoft.com/office/powerpoint/2010/main" val="3301411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566833" y="835628"/>
            <a:ext cx="4469191" cy="1600200"/>
          </a:xfrm>
        </p:spPr>
        <p:txBody>
          <a:bodyPr/>
          <a:lstStyle/>
          <a:p>
            <a:r>
              <a:rPr lang="en-US" b="1" dirty="0">
                <a:solidFill>
                  <a:schemeClr val="tx1"/>
                </a:solidFill>
              </a:rPr>
              <a:t>RISCHI</a:t>
            </a:r>
            <a:br>
              <a:rPr lang="en-US" b="1" u="sng" dirty="0">
                <a:solidFill>
                  <a:schemeClr val="tx1"/>
                </a:solidFill>
              </a:rPr>
            </a:br>
            <a:endParaRPr lang="it-IT" dirty="0"/>
          </a:p>
        </p:txBody>
      </p:sp>
      <p:sp>
        <p:nvSpPr>
          <p:cNvPr id="6" name="CasellaDiTesto 5"/>
          <p:cNvSpPr txBox="1"/>
          <p:nvPr/>
        </p:nvSpPr>
        <p:spPr>
          <a:xfrm>
            <a:off x="5233466" y="1979027"/>
            <a:ext cx="6257949" cy="2339102"/>
          </a:xfrm>
          <a:prstGeom prst="rect">
            <a:avLst/>
          </a:prstGeom>
          <a:noFill/>
        </p:spPr>
        <p:txBody>
          <a:bodyPr wrap="square" rtlCol="0">
            <a:spAutoFit/>
          </a:bodyPr>
          <a:lstStyle/>
          <a:p>
            <a:pPr indent="-228600">
              <a:lnSpc>
                <a:spcPct val="90000"/>
              </a:lnSpc>
              <a:spcAft>
                <a:spcPts val="600"/>
              </a:spcAft>
              <a:buFont typeface="Arial" panose="020B0604020202020204" pitchFamily="34" charset="0"/>
              <a:buChar char="•"/>
            </a:pPr>
            <a:endParaRPr lang="en-US" altLang="it-IT" sz="2000" dirty="0">
              <a:solidFill>
                <a:schemeClr val="bg1"/>
              </a:solidFill>
              <a:latin typeface="Georgia" panose="02040502050405020303" pitchFamily="18" charset="0"/>
            </a:endParaRPr>
          </a:p>
          <a:p>
            <a:pPr marL="571500" indent="-228600">
              <a:lnSpc>
                <a:spcPct val="90000"/>
              </a:lnSpc>
              <a:spcAft>
                <a:spcPts val="600"/>
              </a:spcAft>
              <a:buFont typeface="Arial" panose="020B0604020202020204" pitchFamily="34" charset="0"/>
              <a:buChar char="•"/>
            </a:pPr>
            <a:r>
              <a:rPr lang="en-US" altLang="it-IT" sz="2000" dirty="0" err="1">
                <a:solidFill>
                  <a:schemeClr val="bg1"/>
                </a:solidFill>
                <a:latin typeface="Georgia" panose="02040502050405020303" pitchFamily="18" charset="0"/>
              </a:rPr>
              <a:t>Mancata</a:t>
            </a:r>
            <a:r>
              <a:rPr lang="en-US" altLang="it-IT" sz="2000" dirty="0">
                <a:solidFill>
                  <a:schemeClr val="bg1"/>
                </a:solidFill>
                <a:latin typeface="Georgia" panose="02040502050405020303" pitchFamily="18" charset="0"/>
              </a:rPr>
              <a:t> </a:t>
            </a:r>
            <a:r>
              <a:rPr lang="en-US" altLang="it-IT" sz="2000" dirty="0" err="1">
                <a:solidFill>
                  <a:schemeClr val="bg1"/>
                </a:solidFill>
                <a:latin typeface="Georgia" panose="02040502050405020303" pitchFamily="18" charset="0"/>
              </a:rPr>
              <a:t>spedizione</a:t>
            </a:r>
            <a:endParaRPr lang="en-US" altLang="it-IT" sz="2000" dirty="0">
              <a:solidFill>
                <a:schemeClr val="bg1"/>
              </a:solidFill>
              <a:latin typeface="Georgia" panose="02040502050405020303" pitchFamily="18" charset="0"/>
            </a:endParaRPr>
          </a:p>
          <a:p>
            <a:pPr marL="571500" indent="-228600">
              <a:lnSpc>
                <a:spcPct val="90000"/>
              </a:lnSpc>
              <a:spcAft>
                <a:spcPts val="600"/>
              </a:spcAft>
              <a:buFont typeface="Arial" panose="020B0604020202020204" pitchFamily="34" charset="0"/>
              <a:buChar char="•"/>
            </a:pPr>
            <a:r>
              <a:rPr lang="en-US" altLang="it-IT" sz="2000" dirty="0" err="1">
                <a:solidFill>
                  <a:schemeClr val="bg1"/>
                </a:solidFill>
                <a:latin typeface="Georgia" panose="02040502050405020303" pitchFamily="18" charset="0"/>
              </a:rPr>
              <a:t>Materiale</a:t>
            </a:r>
            <a:r>
              <a:rPr lang="en-US" altLang="it-IT" sz="2000" dirty="0">
                <a:solidFill>
                  <a:schemeClr val="bg1"/>
                </a:solidFill>
                <a:latin typeface="Georgia" panose="02040502050405020303" pitchFamily="18" charset="0"/>
              </a:rPr>
              <a:t> </a:t>
            </a:r>
            <a:r>
              <a:rPr lang="en-US" altLang="it-IT" sz="2000" dirty="0" err="1">
                <a:solidFill>
                  <a:schemeClr val="bg1"/>
                </a:solidFill>
                <a:latin typeface="Georgia" panose="02040502050405020303" pitchFamily="18" charset="0"/>
              </a:rPr>
              <a:t>ricevuto</a:t>
            </a:r>
            <a:r>
              <a:rPr lang="en-US" altLang="it-IT" sz="2000" dirty="0">
                <a:solidFill>
                  <a:schemeClr val="bg1"/>
                </a:solidFill>
                <a:latin typeface="Georgia" panose="02040502050405020303" pitchFamily="18" charset="0"/>
              </a:rPr>
              <a:t> non </a:t>
            </a:r>
            <a:r>
              <a:rPr lang="en-US" altLang="it-IT" sz="2000" dirty="0" err="1">
                <a:solidFill>
                  <a:schemeClr val="bg1"/>
                </a:solidFill>
                <a:latin typeface="Georgia" panose="02040502050405020303" pitchFamily="18" charset="0"/>
              </a:rPr>
              <a:t>conforme</a:t>
            </a:r>
            <a:r>
              <a:rPr lang="en-US" altLang="it-IT" sz="2000" dirty="0">
                <a:solidFill>
                  <a:schemeClr val="bg1"/>
                </a:solidFill>
                <a:latin typeface="Georgia" panose="02040502050405020303" pitchFamily="18" charset="0"/>
              </a:rPr>
              <a:t> </a:t>
            </a:r>
            <a:r>
              <a:rPr lang="en-US" altLang="it-IT" sz="2000" dirty="0" err="1">
                <a:solidFill>
                  <a:schemeClr val="bg1"/>
                </a:solidFill>
                <a:latin typeface="Georgia" panose="02040502050405020303" pitchFamily="18" charset="0"/>
              </a:rPr>
              <a:t>alla</a:t>
            </a:r>
            <a:r>
              <a:rPr lang="en-US" altLang="it-IT" sz="2000" dirty="0">
                <a:solidFill>
                  <a:schemeClr val="bg1"/>
                </a:solidFill>
                <a:latin typeface="Georgia" panose="02040502050405020303" pitchFamily="18" charset="0"/>
              </a:rPr>
              <a:t> </a:t>
            </a:r>
            <a:r>
              <a:rPr lang="en-US" altLang="it-IT" sz="2000" dirty="0" err="1">
                <a:solidFill>
                  <a:schemeClr val="bg1"/>
                </a:solidFill>
                <a:latin typeface="Georgia" panose="02040502050405020303" pitchFamily="18" charset="0"/>
              </a:rPr>
              <a:t>descrizione</a:t>
            </a:r>
            <a:r>
              <a:rPr lang="en-US" altLang="it-IT" sz="2000" dirty="0">
                <a:solidFill>
                  <a:schemeClr val="bg1"/>
                </a:solidFill>
                <a:latin typeface="Georgia" panose="02040502050405020303" pitchFamily="18" charset="0"/>
              </a:rPr>
              <a:t> online</a:t>
            </a:r>
          </a:p>
          <a:p>
            <a:pPr marL="571500" indent="-228600">
              <a:lnSpc>
                <a:spcPct val="90000"/>
              </a:lnSpc>
              <a:spcAft>
                <a:spcPts val="600"/>
              </a:spcAft>
              <a:buFont typeface="Arial" panose="020B0604020202020204" pitchFamily="34" charset="0"/>
              <a:buChar char="•"/>
            </a:pPr>
            <a:r>
              <a:rPr lang="en-US" altLang="it-IT" sz="2000" dirty="0" err="1">
                <a:solidFill>
                  <a:schemeClr val="bg1"/>
                </a:solidFill>
                <a:latin typeface="Georgia" panose="02040502050405020303" pitchFamily="18" charset="0"/>
              </a:rPr>
              <a:t>Predisposizione</a:t>
            </a:r>
            <a:r>
              <a:rPr lang="en-US" altLang="it-IT" sz="2000" dirty="0">
                <a:solidFill>
                  <a:schemeClr val="bg1"/>
                </a:solidFill>
                <a:latin typeface="Georgia" panose="02040502050405020303" pitchFamily="18" charset="0"/>
              </a:rPr>
              <a:t> a virus, se non </a:t>
            </a:r>
            <a:r>
              <a:rPr lang="en-US" altLang="it-IT" sz="2000" dirty="0" err="1">
                <a:solidFill>
                  <a:schemeClr val="bg1"/>
                </a:solidFill>
                <a:latin typeface="Georgia" panose="02040502050405020303" pitchFamily="18" charset="0"/>
              </a:rPr>
              <a:t>vengono</a:t>
            </a:r>
            <a:r>
              <a:rPr lang="en-US" altLang="it-IT" sz="2000" dirty="0">
                <a:solidFill>
                  <a:schemeClr val="bg1"/>
                </a:solidFill>
                <a:latin typeface="Georgia" panose="02040502050405020303" pitchFamily="18" charset="0"/>
              </a:rPr>
              <a:t> </a:t>
            </a:r>
            <a:r>
              <a:rPr lang="en-US" altLang="it-IT" sz="2000" dirty="0" err="1">
                <a:solidFill>
                  <a:schemeClr val="bg1"/>
                </a:solidFill>
                <a:latin typeface="Georgia" panose="02040502050405020303" pitchFamily="18" charset="0"/>
              </a:rPr>
              <a:t>usati</a:t>
            </a:r>
            <a:r>
              <a:rPr lang="en-US" altLang="it-IT" sz="2000" dirty="0">
                <a:solidFill>
                  <a:schemeClr val="bg1"/>
                </a:solidFill>
                <a:latin typeface="Georgia" panose="02040502050405020303" pitchFamily="18" charset="0"/>
              </a:rPr>
              <a:t> </a:t>
            </a:r>
            <a:r>
              <a:rPr lang="en-US" altLang="it-IT" sz="2000" dirty="0" err="1">
                <a:solidFill>
                  <a:schemeClr val="bg1"/>
                </a:solidFill>
                <a:latin typeface="Georgia" panose="02040502050405020303" pitchFamily="18" charset="0"/>
              </a:rPr>
              <a:t>siti</a:t>
            </a:r>
            <a:r>
              <a:rPr lang="en-US" altLang="it-IT" sz="2000" dirty="0">
                <a:solidFill>
                  <a:schemeClr val="bg1"/>
                </a:solidFill>
                <a:latin typeface="Georgia" panose="02040502050405020303" pitchFamily="18" charset="0"/>
              </a:rPr>
              <a:t> </a:t>
            </a:r>
            <a:r>
              <a:rPr lang="en-US" altLang="it-IT" sz="2000" dirty="0" err="1">
                <a:solidFill>
                  <a:schemeClr val="bg1"/>
                </a:solidFill>
                <a:latin typeface="Georgia" panose="02040502050405020303" pitchFamily="18" charset="0"/>
              </a:rPr>
              <a:t>protetti</a:t>
            </a:r>
            <a:endParaRPr lang="en-US" altLang="it-IT" sz="2000" dirty="0">
              <a:solidFill>
                <a:schemeClr val="bg1"/>
              </a:solidFill>
              <a:latin typeface="Georgia" panose="02040502050405020303" pitchFamily="18" charset="0"/>
            </a:endParaRPr>
          </a:p>
          <a:p>
            <a:endParaRPr lang="it-IT" dirty="0"/>
          </a:p>
        </p:txBody>
      </p:sp>
      <p:sp>
        <p:nvSpPr>
          <p:cNvPr id="7" name="CasellaDiTesto 6"/>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pic>
        <p:nvPicPr>
          <p:cNvPr id="8" name="Immagine 7">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103043" y="5257797"/>
            <a:ext cx="1619250" cy="1733919"/>
          </a:xfrm>
          <a:prstGeom prst="rect">
            <a:avLst/>
          </a:prstGeom>
        </p:spPr>
      </p:pic>
      <p:sp>
        <p:nvSpPr>
          <p:cNvPr id="9" name="CasellaDiTesto 8"/>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cxnSp>
        <p:nvCxnSpPr>
          <p:cNvPr id="10" name="Connettore diritto 9" title="Linea di divisione">
            <a:extLst>
              <a:ext uri="{FF2B5EF4-FFF2-40B4-BE49-F238E27FC236}">
                <a16:creationId xmlns:a16="http://schemas.microsoft.com/office/drawing/2014/main" id="{F3753AF9-461F-4049-BB9D-621E76A51470}"/>
              </a:ext>
            </a:extLst>
          </p:cNvPr>
          <p:cNvCxnSpPr>
            <a:cxnSpLocks/>
          </p:cNvCxnSpPr>
          <p:nvPr/>
        </p:nvCxnSpPr>
        <p:spPr>
          <a:xfrm>
            <a:off x="566833" y="2064081"/>
            <a:ext cx="3571782" cy="0"/>
          </a:xfrm>
          <a:prstGeom prst="line">
            <a:avLst/>
          </a:prstGeom>
          <a:ln>
            <a:gradFill>
              <a:gsLst>
                <a:gs pos="0">
                  <a:schemeClr val="accent1"/>
                </a:gs>
                <a:gs pos="51300">
                  <a:schemeClr val="accent2"/>
                </a:gs>
                <a:gs pos="100000">
                  <a:schemeClr val="accent3"/>
                </a:gs>
              </a:gsLst>
              <a:lin ang="0" scaled="0"/>
            </a:gradFill>
          </a:ln>
        </p:spPr>
        <p:style>
          <a:lnRef idx="1">
            <a:schemeClr val="accent1"/>
          </a:lnRef>
          <a:fillRef idx="0">
            <a:schemeClr val="accent1"/>
          </a:fillRef>
          <a:effectRef idx="0">
            <a:schemeClr val="accent1"/>
          </a:effectRef>
          <a:fontRef idx="minor">
            <a:schemeClr val="tx1"/>
          </a:fontRef>
        </p:style>
      </p:cxnSp>
      <p:pic>
        <p:nvPicPr>
          <p:cNvPr id="11" name="Picture 5">
            <a:extLst>
              <a:ext uri="{FF2B5EF4-FFF2-40B4-BE49-F238E27FC236}">
                <a16:creationId xmlns:a16="http://schemas.microsoft.com/office/drawing/2014/main" id="{480F955D-2135-4B49-B0DA-6ABA8AACD9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11" r="11745" b="-2"/>
          <a:stretch/>
        </p:blipFill>
        <p:spPr bwMode="auto">
          <a:xfrm>
            <a:off x="764275" y="2162647"/>
            <a:ext cx="3374340" cy="327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1132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5" name="CasellaDiTesto 4"/>
          <p:cNvSpPr txBox="1"/>
          <p:nvPr/>
        </p:nvSpPr>
        <p:spPr>
          <a:xfrm>
            <a:off x="980423" y="420686"/>
            <a:ext cx="8830102" cy="1431161"/>
          </a:xfrm>
          <a:prstGeom prst="rect">
            <a:avLst/>
          </a:prstGeom>
          <a:noFill/>
        </p:spPr>
        <p:txBody>
          <a:bodyPr wrap="square" rtlCol="0">
            <a:spAutoFit/>
          </a:bodyPr>
          <a:lstStyle/>
          <a:p>
            <a:pPr algn="ctr">
              <a:lnSpc>
                <a:spcPct val="90000"/>
              </a:lnSpc>
              <a:spcBef>
                <a:spcPct val="0"/>
              </a:spcBef>
              <a:spcAft>
                <a:spcPts val="600"/>
              </a:spcAft>
            </a:pPr>
            <a:r>
              <a:rPr lang="en-US" sz="2400" b="1" dirty="0">
                <a:solidFill>
                  <a:schemeClr val="accent3"/>
                </a:solidFill>
                <a:effectLst>
                  <a:outerShdw blurRad="38100" dist="38100" dir="2700000" algn="tl">
                    <a:srgbClr val="000000">
                      <a:alpha val="43137"/>
                    </a:srgbClr>
                  </a:outerShdw>
                </a:effectLst>
                <a:latin typeface="+mj-lt"/>
              </a:rPr>
              <a:t>La </a:t>
            </a:r>
            <a:r>
              <a:rPr lang="en-US" sz="2400" b="1" dirty="0" err="1">
                <a:solidFill>
                  <a:schemeClr val="accent3"/>
                </a:solidFill>
                <a:effectLst>
                  <a:outerShdw blurRad="38100" dist="38100" dir="2700000" algn="tl">
                    <a:srgbClr val="000000">
                      <a:alpha val="43137"/>
                    </a:srgbClr>
                  </a:outerShdw>
                </a:effectLst>
                <a:latin typeface="+mj-lt"/>
              </a:rPr>
              <a:t>truffa</a:t>
            </a:r>
            <a:r>
              <a:rPr lang="en-US" sz="2400" b="1" dirty="0">
                <a:solidFill>
                  <a:schemeClr val="accent3"/>
                </a:solidFill>
                <a:effectLst>
                  <a:outerShdw blurRad="38100" dist="38100" dir="2700000" algn="tl">
                    <a:srgbClr val="000000">
                      <a:alpha val="43137"/>
                    </a:srgbClr>
                  </a:outerShdw>
                </a:effectLst>
                <a:latin typeface="+mj-lt"/>
              </a:rPr>
              <a:t> </a:t>
            </a:r>
            <a:r>
              <a:rPr lang="en-US" sz="2400" b="1" dirty="0" err="1">
                <a:solidFill>
                  <a:schemeClr val="accent3"/>
                </a:solidFill>
                <a:effectLst>
                  <a:outerShdw blurRad="38100" dist="38100" dir="2700000" algn="tl">
                    <a:srgbClr val="000000">
                      <a:alpha val="43137"/>
                    </a:srgbClr>
                  </a:outerShdw>
                </a:effectLst>
                <a:latin typeface="+mj-lt"/>
              </a:rPr>
              <a:t>della</a:t>
            </a:r>
            <a:r>
              <a:rPr lang="en-US" sz="2400" b="1" dirty="0">
                <a:solidFill>
                  <a:schemeClr val="accent3"/>
                </a:solidFill>
                <a:effectLst>
                  <a:outerShdw blurRad="38100" dist="38100" dir="2700000" algn="tl">
                    <a:srgbClr val="000000">
                      <a:alpha val="43137"/>
                    </a:srgbClr>
                  </a:outerShdw>
                </a:effectLst>
                <a:latin typeface="+mj-lt"/>
              </a:rPr>
              <a:t> falsa </a:t>
            </a:r>
            <a:r>
              <a:rPr lang="en-US" sz="2400" b="1" dirty="0" err="1">
                <a:solidFill>
                  <a:schemeClr val="accent3"/>
                </a:solidFill>
                <a:effectLst>
                  <a:outerShdw blurRad="38100" dist="38100" dir="2700000" algn="tl">
                    <a:srgbClr val="000000">
                      <a:alpha val="43137"/>
                    </a:srgbClr>
                  </a:outerShdw>
                </a:effectLst>
                <a:latin typeface="+mj-lt"/>
              </a:rPr>
              <a:t>vincita</a:t>
            </a:r>
            <a:r>
              <a:rPr lang="en-US" sz="2400" b="1" dirty="0">
                <a:solidFill>
                  <a:schemeClr val="accent3"/>
                </a:solidFill>
                <a:effectLst>
                  <a:outerShdw blurRad="38100" dist="38100" dir="2700000" algn="tl">
                    <a:srgbClr val="000000">
                      <a:alpha val="43137"/>
                    </a:srgbClr>
                  </a:outerShdw>
                </a:effectLst>
                <a:latin typeface="+mj-lt"/>
              </a:rPr>
              <a:t> </a:t>
            </a:r>
            <a:r>
              <a:rPr lang="en-US" sz="2400" b="1" dirty="0" err="1">
                <a:solidFill>
                  <a:schemeClr val="accent3"/>
                </a:solidFill>
                <a:effectLst>
                  <a:outerShdw blurRad="38100" dist="38100" dir="2700000" algn="tl">
                    <a:srgbClr val="000000">
                      <a:alpha val="43137"/>
                    </a:srgbClr>
                  </a:outerShdw>
                </a:effectLst>
                <a:latin typeface="+mj-lt"/>
              </a:rPr>
              <a:t>alla</a:t>
            </a:r>
            <a:r>
              <a:rPr lang="en-US" sz="2400" b="1" dirty="0">
                <a:solidFill>
                  <a:schemeClr val="accent3"/>
                </a:solidFill>
                <a:effectLst>
                  <a:outerShdw blurRad="38100" dist="38100" dir="2700000" algn="tl">
                    <a:srgbClr val="000000">
                      <a:alpha val="43137"/>
                    </a:srgbClr>
                  </a:outerShdw>
                </a:effectLst>
                <a:latin typeface="+mj-lt"/>
              </a:rPr>
              <a:t> </a:t>
            </a:r>
            <a:r>
              <a:rPr lang="en-US" sz="2400" b="1" dirty="0" err="1">
                <a:solidFill>
                  <a:schemeClr val="accent3"/>
                </a:solidFill>
                <a:effectLst>
                  <a:outerShdw blurRad="38100" dist="38100" dir="2700000" algn="tl">
                    <a:srgbClr val="000000">
                      <a:alpha val="43137"/>
                    </a:srgbClr>
                  </a:outerShdw>
                </a:effectLst>
                <a:latin typeface="+mj-lt"/>
              </a:rPr>
              <a:t>lotteria</a:t>
            </a:r>
            <a:r>
              <a:rPr lang="en-US" sz="2400" b="1" dirty="0">
                <a:solidFill>
                  <a:schemeClr val="accent3"/>
                </a:solidFill>
                <a:effectLst>
                  <a:outerShdw blurRad="38100" dist="38100" dir="2700000" algn="tl">
                    <a:srgbClr val="000000">
                      <a:alpha val="43137"/>
                    </a:srgbClr>
                  </a:outerShdw>
                </a:effectLst>
                <a:latin typeface="+mj-lt"/>
              </a:rPr>
              <a:t> </a:t>
            </a:r>
            <a:r>
              <a:rPr lang="en-US" sz="2400" b="1" dirty="0" err="1">
                <a:solidFill>
                  <a:schemeClr val="accent3"/>
                </a:solidFill>
                <a:effectLst>
                  <a:outerShdw blurRad="38100" dist="38100" dir="2700000" algn="tl">
                    <a:srgbClr val="000000">
                      <a:alpha val="43137"/>
                    </a:srgbClr>
                  </a:outerShdw>
                </a:effectLst>
                <a:latin typeface="+mj-lt"/>
              </a:rPr>
              <a:t>spagnola</a:t>
            </a:r>
            <a:endParaRPr lang="en-US" sz="2400" dirty="0">
              <a:solidFill>
                <a:schemeClr val="accent3"/>
              </a:solidFill>
              <a:latin typeface="+mj-lt"/>
            </a:endParaRPr>
          </a:p>
          <a:p>
            <a:pPr algn="just">
              <a:lnSpc>
                <a:spcPct val="90000"/>
              </a:lnSpc>
              <a:spcAft>
                <a:spcPts val="600"/>
              </a:spcAft>
              <a:buClr>
                <a:schemeClr val="bg1"/>
              </a:buClr>
            </a:pPr>
            <a:endParaRPr lang="en-US" dirty="0">
              <a:solidFill>
                <a:schemeClr val="bg1"/>
              </a:solidFill>
              <a:latin typeface="Georgia" panose="02040502050405020303" pitchFamily="18" charset="0"/>
            </a:endParaRPr>
          </a:p>
          <a:p>
            <a:pPr algn="just">
              <a:lnSpc>
                <a:spcPct val="90000"/>
              </a:lnSpc>
              <a:spcAft>
                <a:spcPts val="600"/>
              </a:spcAft>
              <a:buClr>
                <a:srgbClr val="FF467A"/>
              </a:buClr>
            </a:pPr>
            <a:endParaRPr lang="en-US" dirty="0">
              <a:solidFill>
                <a:schemeClr val="bg1"/>
              </a:solidFill>
              <a:latin typeface="Georgia" panose="02040502050405020303" pitchFamily="18" charset="0"/>
            </a:endParaRPr>
          </a:p>
          <a:p>
            <a:endParaRPr lang="it-IT" dirty="0"/>
          </a:p>
        </p:txBody>
      </p:sp>
      <p:sp>
        <p:nvSpPr>
          <p:cNvPr id="2" name="CasellaDiTesto 1"/>
          <p:cNvSpPr txBox="1"/>
          <p:nvPr/>
        </p:nvSpPr>
        <p:spPr>
          <a:xfrm>
            <a:off x="749178" y="1011378"/>
            <a:ext cx="5125149" cy="4755148"/>
          </a:xfrm>
          <a:prstGeom prst="rect">
            <a:avLst/>
          </a:prstGeom>
          <a:noFill/>
        </p:spPr>
        <p:txBody>
          <a:bodyPr wrap="square" rtlCol="0">
            <a:spAutoFit/>
          </a:bodyPr>
          <a:lstStyle/>
          <a:p>
            <a:pPr marL="285750" lvl="0" indent="-285750" algn="just" fontAlgn="base">
              <a:lnSpc>
                <a:spcPct val="90000"/>
              </a:lnSpc>
              <a:spcBef>
                <a:spcPct val="0"/>
              </a:spcBef>
              <a:spcAft>
                <a:spcPts val="600"/>
              </a:spcAft>
              <a:buFont typeface="Arial" panose="020B0604020202020204" pitchFamily="34" charset="0"/>
              <a:buChar char="•"/>
            </a:pPr>
            <a:r>
              <a:rPr lang="en-US" altLang="it-IT" sz="1700" dirty="0" err="1">
                <a:solidFill>
                  <a:schemeClr val="bg1"/>
                </a:solidFill>
                <a:latin typeface="Georgia" panose="02040502050405020303" pitchFamily="18" charset="0"/>
              </a:rPr>
              <a:t>Negli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ultimi</a:t>
            </a:r>
            <a:r>
              <a:rPr lang="en-US" altLang="it-IT" sz="1700" dirty="0">
                <a:solidFill>
                  <a:schemeClr val="bg1"/>
                </a:solidFill>
                <a:latin typeface="Georgia" panose="02040502050405020303" pitchFamily="18" charset="0"/>
              </a:rPr>
              <a:t> tempi, far </a:t>
            </a:r>
            <a:r>
              <a:rPr lang="en-US" altLang="it-IT" sz="1700" b="1" dirty="0" err="1">
                <a:solidFill>
                  <a:schemeClr val="bg1"/>
                </a:solidFill>
                <a:latin typeface="Georgia" panose="02040502050405020303" pitchFamily="18" charset="0"/>
              </a:rPr>
              <a:t>riferimento</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alla</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Spagna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va</a:t>
            </a:r>
            <a:r>
              <a:rPr lang="en-US" altLang="it-IT" sz="1700" dirty="0">
                <a:solidFill>
                  <a:schemeClr val="bg1"/>
                </a:solidFill>
                <a:latin typeface="Georgia" panose="02040502050405020303" pitchFamily="18" charset="0"/>
              </a:rPr>
              <a:t> assai di </a:t>
            </a:r>
            <a:r>
              <a:rPr lang="en-US" altLang="it-IT" sz="1700" dirty="0" err="1">
                <a:solidFill>
                  <a:schemeClr val="bg1"/>
                </a:solidFill>
                <a:latin typeface="Georgia" panose="02040502050405020303" pitchFamily="18" charset="0"/>
              </a:rPr>
              <a:t>moda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nelle</a:t>
            </a:r>
            <a:r>
              <a:rPr lang="en-US" altLang="it-IT" sz="1700" dirty="0">
                <a:solidFill>
                  <a:schemeClr val="bg1"/>
                </a:solidFill>
                <a:latin typeface="Georgia" panose="02040502050405020303" pitchFamily="18" charset="0"/>
              </a:rPr>
              <a:t> truffe </a:t>
            </a:r>
            <a:r>
              <a:rPr lang="en-US" altLang="it-IT" sz="1700" dirty="0" err="1">
                <a:solidFill>
                  <a:schemeClr val="bg1"/>
                </a:solidFill>
                <a:latin typeface="Georgia" panose="02040502050405020303" pitchFamily="18" charset="0"/>
              </a:rPr>
              <a:t>che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coinvolgono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gli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utenti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degli</a:t>
            </a:r>
            <a:r>
              <a:rPr lang="en-US" altLang="it-IT" sz="1700" dirty="0">
                <a:solidFill>
                  <a:schemeClr val="bg1"/>
                </a:solidFill>
                <a:latin typeface="Georgia" panose="02040502050405020303" pitchFamily="18" charset="0"/>
              </a:rPr>
              <a:t> smartphone. </a:t>
            </a:r>
            <a:r>
              <a:rPr lang="en-US" altLang="it-IT" sz="1700" dirty="0" err="1">
                <a:solidFill>
                  <a:schemeClr val="bg1"/>
                </a:solidFill>
                <a:latin typeface="Georgia" panose="02040502050405020303" pitchFamily="18" charset="0"/>
              </a:rPr>
              <a:t>Oltre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alla</a:t>
            </a:r>
            <a:r>
              <a:rPr lang="en-US" altLang="it-IT" sz="1700" dirty="0">
                <a:solidFill>
                  <a:schemeClr val="bg1"/>
                </a:solidFill>
                <a:latin typeface="Georgia" panose="02040502050405020303" pitchFamily="18" charset="0"/>
              </a:rPr>
              <a:t> </a:t>
            </a:r>
            <a:r>
              <a:rPr lang="en-US" altLang="it-IT" sz="1700" b="1" dirty="0">
                <a:solidFill>
                  <a:schemeClr val="bg1"/>
                </a:solidFill>
                <a:latin typeface="Georgia" panose="02040502050405020303" pitchFamily="18" charset="0"/>
              </a:rPr>
              <a:t>mezza </a:t>
            </a:r>
            <a:r>
              <a:rPr lang="en-US" altLang="it-IT" sz="1700" b="1" dirty="0" err="1">
                <a:solidFill>
                  <a:schemeClr val="bg1"/>
                </a:solidFill>
                <a:latin typeface="Georgia" panose="02040502050405020303" pitchFamily="18" charset="0"/>
              </a:rPr>
              <a:t>bufala</a:t>
            </a:r>
            <a:r>
              <a:rPr lang="en-US" altLang="it-IT" sz="1700" b="1" dirty="0">
                <a:solidFill>
                  <a:schemeClr val="bg1"/>
                </a:solidFill>
                <a:latin typeface="Georgia" panose="02040502050405020303" pitchFamily="18" charset="0"/>
              </a:rPr>
              <a:t> del nuovo </a:t>
            </a:r>
            <a:r>
              <a:rPr lang="en-US" altLang="it-IT" sz="1700" b="1" dirty="0" err="1">
                <a:solidFill>
                  <a:schemeClr val="bg1"/>
                </a:solidFill>
                <a:latin typeface="Georgia" panose="02040502050405020303" pitchFamily="18" charset="0"/>
              </a:rPr>
              <a:t>servizio</a:t>
            </a:r>
            <a:r>
              <a:rPr lang="en-US" altLang="it-IT" sz="1700" b="1" dirty="0">
                <a:solidFill>
                  <a:schemeClr val="bg1"/>
                </a:solidFill>
                <a:latin typeface="Georgia" panose="02040502050405020303" pitchFamily="18" charset="0"/>
              </a:rPr>
              <a:t> anti </a:t>
            </a:r>
            <a:r>
              <a:rPr lang="en-US" altLang="it-IT" sz="1700" b="1" dirty="0" err="1">
                <a:solidFill>
                  <a:schemeClr val="bg1"/>
                </a:solidFill>
                <a:latin typeface="Georgia" panose="02040502050405020303" pitchFamily="18" charset="0"/>
              </a:rPr>
              <a:t>bullismo</a:t>
            </a:r>
            <a:r>
              <a:rPr lang="en-US" altLang="it-IT" sz="1700" dirty="0">
                <a:solidFill>
                  <a:schemeClr val="bg1"/>
                </a:solidFill>
                <a:latin typeface="Georgia" panose="02040502050405020303" pitchFamily="18" charset="0"/>
              </a:rPr>
              <a:t>, in </a:t>
            </a:r>
            <a:r>
              <a:rPr lang="en-US" altLang="it-IT" sz="1700" dirty="0" err="1">
                <a:solidFill>
                  <a:schemeClr val="bg1"/>
                </a:solidFill>
                <a:latin typeface="Georgia" panose="02040502050405020303" pitchFamily="18" charset="0"/>
              </a:rPr>
              <a:t>questi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giorni</a:t>
            </a:r>
            <a:r>
              <a:rPr lang="en-US" altLang="it-IT" sz="1700" dirty="0">
                <a:solidFill>
                  <a:schemeClr val="bg1"/>
                </a:solidFill>
                <a:latin typeface="Georgia" panose="02040502050405020303" pitchFamily="18" charset="0"/>
              </a:rPr>
              <a:t> – per </a:t>
            </a:r>
            <a:r>
              <a:rPr lang="en-US" altLang="it-IT" sz="1700" b="1" dirty="0">
                <a:solidFill>
                  <a:schemeClr val="bg1"/>
                </a:solidFill>
                <a:latin typeface="Georgia" panose="02040502050405020303" pitchFamily="18" charset="0"/>
              </a:rPr>
              <a:t>SMS</a:t>
            </a:r>
            <a:r>
              <a:rPr lang="en-US" altLang="it-IT" sz="1700" dirty="0">
                <a:solidFill>
                  <a:schemeClr val="bg1"/>
                </a:solidFill>
                <a:latin typeface="Georgia" panose="02040502050405020303" pitchFamily="18" charset="0"/>
              </a:rPr>
              <a:t> – </a:t>
            </a:r>
            <a:r>
              <a:rPr lang="en-US" altLang="it-IT" sz="1700" dirty="0" err="1">
                <a:solidFill>
                  <a:schemeClr val="bg1"/>
                </a:solidFill>
                <a:latin typeface="Georgia" panose="02040502050405020303" pitchFamily="18" charset="0"/>
              </a:rPr>
              <a:t>circola</a:t>
            </a:r>
            <a:r>
              <a:rPr lang="en-US" altLang="it-IT" sz="1700" dirty="0">
                <a:solidFill>
                  <a:schemeClr val="bg1"/>
                </a:solidFill>
                <a:latin typeface="Georgia" panose="02040502050405020303" pitchFamily="18" charset="0"/>
              </a:rPr>
              <a:t> la vera e propria </a:t>
            </a:r>
            <a:r>
              <a:rPr lang="en-US" altLang="it-IT" sz="1700" b="1" dirty="0" err="1">
                <a:solidFill>
                  <a:schemeClr val="bg1"/>
                </a:solidFill>
                <a:latin typeface="Georgia" panose="02040502050405020303" pitchFamily="18" charset="0"/>
              </a:rPr>
              <a:t>truffa</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relativa</a:t>
            </a:r>
            <a:r>
              <a:rPr lang="en-US" altLang="it-IT" sz="1700" b="1" dirty="0">
                <a:solidFill>
                  <a:schemeClr val="bg1"/>
                </a:solidFill>
                <a:latin typeface="Georgia" panose="02040502050405020303" pitchFamily="18" charset="0"/>
              </a:rPr>
              <a:t> ad una </a:t>
            </a:r>
            <a:r>
              <a:rPr lang="en-US" altLang="it-IT" sz="1700" b="1" dirty="0" err="1">
                <a:solidFill>
                  <a:schemeClr val="bg1"/>
                </a:solidFill>
                <a:latin typeface="Georgia" panose="02040502050405020303" pitchFamily="18" charset="0"/>
              </a:rPr>
              <a:t>possibile</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vincita</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alla</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lotteria</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spagnola</a:t>
            </a:r>
            <a:r>
              <a:rPr lang="en-US" altLang="it-IT" sz="1700" dirty="0">
                <a:solidFill>
                  <a:schemeClr val="bg1"/>
                </a:solidFill>
                <a:latin typeface="Georgia" panose="02040502050405020303" pitchFamily="18" charset="0"/>
              </a:rPr>
              <a:t>. </a:t>
            </a:r>
          </a:p>
          <a:p>
            <a:pPr lvl="0" indent="-228600" algn="just" fontAlgn="base">
              <a:lnSpc>
                <a:spcPct val="90000"/>
              </a:lnSpc>
              <a:spcBef>
                <a:spcPct val="0"/>
              </a:spcBef>
              <a:spcAft>
                <a:spcPts val="600"/>
              </a:spcAft>
              <a:buFont typeface="Arial" panose="020B0604020202020204" pitchFamily="34" charset="0"/>
              <a:buChar char="•"/>
            </a:pPr>
            <a:endParaRPr lang="en-US" altLang="it-IT" sz="1700" dirty="0">
              <a:solidFill>
                <a:schemeClr val="bg1"/>
              </a:solidFill>
              <a:latin typeface="Georgia" panose="02040502050405020303" pitchFamily="18" charset="0"/>
            </a:endParaRPr>
          </a:p>
          <a:p>
            <a:pPr marL="285750" lvl="0" indent="-285750" algn="just" fontAlgn="base">
              <a:lnSpc>
                <a:spcPct val="90000"/>
              </a:lnSpc>
              <a:spcBef>
                <a:spcPct val="0"/>
              </a:spcBef>
              <a:spcAft>
                <a:spcPts val="600"/>
              </a:spcAft>
              <a:buFont typeface="Arial" panose="020B0604020202020204" pitchFamily="34" charset="0"/>
              <a:buChar char="•"/>
            </a:pPr>
            <a:r>
              <a:rPr lang="en-US" altLang="it-IT" sz="1700" dirty="0">
                <a:solidFill>
                  <a:schemeClr val="bg1"/>
                </a:solidFill>
                <a:latin typeface="Georgia" panose="02040502050405020303" pitchFamily="18" charset="0"/>
              </a:rPr>
              <a:t>La</a:t>
            </a:r>
            <a:r>
              <a:rPr lang="en-US" altLang="it-IT" sz="1700" b="1" dirty="0">
                <a:solidFill>
                  <a:schemeClr val="bg1"/>
                </a:solidFill>
                <a:latin typeface="Georgia" panose="02040502050405020303" pitchFamily="18" charset="0"/>
              </a:rPr>
              <a:t> prima </a:t>
            </a:r>
            <a:r>
              <a:rPr lang="en-US" altLang="it-IT" sz="1700" b="1" dirty="0" err="1">
                <a:solidFill>
                  <a:schemeClr val="bg1"/>
                </a:solidFill>
                <a:latin typeface="Georgia" panose="02040502050405020303" pitchFamily="18" charset="0"/>
              </a:rPr>
              <a:t>notizia</a:t>
            </a:r>
            <a:r>
              <a:rPr lang="en-US" altLang="it-IT" sz="1700" dirty="0">
                <a:solidFill>
                  <a:schemeClr val="bg1"/>
                </a:solidFill>
                <a:latin typeface="Georgia" panose="02040502050405020303" pitchFamily="18" charset="0"/>
              </a:rPr>
              <a:t> è </a:t>
            </a:r>
            <a:r>
              <a:rPr lang="en-US" altLang="it-IT" sz="1700" dirty="0" err="1">
                <a:solidFill>
                  <a:schemeClr val="bg1"/>
                </a:solidFill>
                <a:latin typeface="Georgia" panose="02040502050405020303" pitchFamily="18" charset="0"/>
              </a:rPr>
              <a:t>una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sorta</a:t>
            </a:r>
            <a:r>
              <a:rPr lang="en-US" altLang="it-IT" sz="1700" dirty="0">
                <a:solidFill>
                  <a:schemeClr val="bg1"/>
                </a:solidFill>
                <a:latin typeface="Georgia" panose="02040502050405020303" pitchFamily="18" charset="0"/>
              </a:rPr>
              <a:t> di </a:t>
            </a:r>
            <a:r>
              <a:rPr lang="en-US" altLang="it-IT" sz="1700" b="1" dirty="0">
                <a:solidFill>
                  <a:schemeClr val="bg1"/>
                </a:solidFill>
                <a:latin typeface="Georgia" panose="02040502050405020303" pitchFamily="18" charset="0"/>
              </a:rPr>
              <a:t>mezza </a:t>
            </a:r>
            <a:r>
              <a:rPr lang="en-US" altLang="it-IT" sz="1700" b="1" dirty="0" err="1">
                <a:solidFill>
                  <a:schemeClr val="bg1"/>
                </a:solidFill>
                <a:latin typeface="Georgia" panose="02040502050405020303" pitchFamily="18" charset="0"/>
              </a:rPr>
              <a:t>bufala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ed</a:t>
            </a:r>
            <a:r>
              <a:rPr lang="en-US" altLang="it-IT" sz="1700" dirty="0">
                <a:solidFill>
                  <a:schemeClr val="bg1"/>
                </a:solidFill>
                <a:latin typeface="Georgia" panose="02040502050405020303" pitchFamily="18" charset="0"/>
              </a:rPr>
              <a:t> è </a:t>
            </a:r>
            <a:r>
              <a:rPr lang="en-US" altLang="it-IT" sz="1700" dirty="0" err="1">
                <a:solidFill>
                  <a:schemeClr val="bg1"/>
                </a:solidFill>
                <a:latin typeface="Georgia" panose="02040502050405020303" pitchFamily="18" charset="0"/>
              </a:rPr>
              <a:t>relativa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all’eventualità</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che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sia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stato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attivato</a:t>
            </a:r>
            <a:r>
              <a:rPr lang="en-US" altLang="it-IT" sz="1700" dirty="0">
                <a:solidFill>
                  <a:schemeClr val="bg1"/>
                </a:solidFill>
                <a:latin typeface="Georgia" panose="02040502050405020303" pitchFamily="18" charset="0"/>
              </a:rPr>
              <a:t> un </a:t>
            </a:r>
            <a:r>
              <a:rPr lang="en-US" altLang="it-IT" sz="1700" dirty="0" err="1">
                <a:solidFill>
                  <a:schemeClr val="bg1"/>
                </a:solidFill>
                <a:latin typeface="Georgia" panose="02040502050405020303" pitchFamily="18" charset="0"/>
              </a:rPr>
              <a:t>nuovo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servizio</a:t>
            </a:r>
            <a:r>
              <a:rPr lang="en-US" altLang="it-IT" sz="1700" dirty="0">
                <a:solidFill>
                  <a:schemeClr val="bg1"/>
                </a:solidFill>
                <a:latin typeface="Georgia" panose="02040502050405020303" pitchFamily="18" charset="0"/>
              </a:rPr>
              <a:t> anti </a:t>
            </a:r>
            <a:r>
              <a:rPr lang="en-US" altLang="it-IT" sz="1700" dirty="0" err="1">
                <a:solidFill>
                  <a:schemeClr val="bg1"/>
                </a:solidFill>
                <a:latin typeface="Georgia" panose="02040502050405020303" pitchFamily="18" charset="0"/>
              </a:rPr>
              <a:t>bullismo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diversi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utenti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infatti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hanno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ricevuto</a:t>
            </a:r>
            <a:r>
              <a:rPr lang="en-US" altLang="it-IT" sz="1700" dirty="0">
                <a:solidFill>
                  <a:schemeClr val="bg1"/>
                </a:solidFill>
                <a:latin typeface="Georgia" panose="02040502050405020303" pitchFamily="18" charset="0"/>
              </a:rPr>
              <a:t> un</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messaggio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nel</a:t>
            </a:r>
            <a:r>
              <a:rPr lang="en-US" altLang="it-IT" sz="1700" dirty="0">
                <a:solidFill>
                  <a:schemeClr val="bg1"/>
                </a:solidFill>
                <a:latin typeface="Georgia" panose="02040502050405020303" pitchFamily="18" charset="0"/>
              </a:rPr>
              <a:t> quale </a:t>
            </a:r>
            <a:r>
              <a:rPr lang="en-US" altLang="it-IT" sz="1700" dirty="0" err="1">
                <a:solidFill>
                  <a:schemeClr val="bg1"/>
                </a:solidFill>
                <a:latin typeface="Georgia" panose="02040502050405020303" pitchFamily="18" charset="0"/>
              </a:rPr>
              <a:t>si</a:t>
            </a:r>
            <a:r>
              <a:rPr lang="en-US" altLang="it-IT" sz="1700" dirty="0">
                <a:solidFill>
                  <a:schemeClr val="bg1"/>
                </a:solidFill>
                <a:latin typeface="Georgia" panose="02040502050405020303" pitchFamily="18" charset="0"/>
              </a:rPr>
              <a:t> li </a:t>
            </a:r>
            <a:r>
              <a:rPr lang="en-US" altLang="it-IT" sz="1700" dirty="0" err="1">
                <a:solidFill>
                  <a:schemeClr val="bg1"/>
                </a:solidFill>
                <a:latin typeface="Georgia" panose="02040502050405020303" pitchFamily="18" charset="0"/>
              </a:rPr>
              <a:t>invitava</a:t>
            </a:r>
            <a:r>
              <a:rPr lang="en-US" altLang="it-IT" sz="1700" dirty="0">
                <a:solidFill>
                  <a:schemeClr val="bg1"/>
                </a:solidFill>
                <a:latin typeface="Georgia" panose="02040502050405020303" pitchFamily="18" charset="0"/>
              </a:rPr>
              <a:t> a </a:t>
            </a:r>
            <a:r>
              <a:rPr lang="en-US" altLang="it-IT" sz="1700" b="1" dirty="0">
                <a:solidFill>
                  <a:schemeClr val="bg1"/>
                </a:solidFill>
                <a:latin typeface="Georgia" panose="02040502050405020303" pitchFamily="18" charset="0"/>
              </a:rPr>
              <a:t>far </a:t>
            </a:r>
            <a:r>
              <a:rPr lang="en-US" altLang="it-IT" sz="1700" b="1" dirty="0" err="1">
                <a:solidFill>
                  <a:schemeClr val="bg1"/>
                </a:solidFill>
                <a:latin typeface="Georgia" panose="02040502050405020303" pitchFamily="18" charset="0"/>
              </a:rPr>
              <a:t>sempre</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affidamento</a:t>
            </a:r>
            <a:r>
              <a:rPr lang="en-US" altLang="it-IT" sz="1700" dirty="0">
                <a:solidFill>
                  <a:schemeClr val="bg1"/>
                </a:solidFill>
                <a:latin typeface="Georgia" panose="02040502050405020303" pitchFamily="18" charset="0"/>
              </a:rPr>
              <a:t>, 24 ore </a:t>
            </a:r>
            <a:r>
              <a:rPr lang="en-US" altLang="it-IT" sz="1700" dirty="0" err="1">
                <a:solidFill>
                  <a:schemeClr val="bg1"/>
                </a:solidFill>
                <a:latin typeface="Georgia" panose="02040502050405020303" pitchFamily="18" charset="0"/>
              </a:rPr>
              <a:t>su</a:t>
            </a:r>
            <a:r>
              <a:rPr lang="en-US" altLang="it-IT" sz="1700" dirty="0">
                <a:solidFill>
                  <a:schemeClr val="bg1"/>
                </a:solidFill>
                <a:latin typeface="Georgia" panose="02040502050405020303" pitchFamily="18" charset="0"/>
              </a:rPr>
              <a:t> 24, </a:t>
            </a:r>
            <a:r>
              <a:rPr lang="en-US" altLang="it-IT" sz="1700" dirty="0" err="1">
                <a:solidFill>
                  <a:schemeClr val="bg1"/>
                </a:solidFill>
                <a:latin typeface="Georgia" panose="02040502050405020303" pitchFamily="18" charset="0"/>
              </a:rPr>
              <a:t>su</a:t>
            </a:r>
            <a:r>
              <a:rPr lang="en-US" altLang="it-IT" sz="1700" dirty="0">
                <a:solidFill>
                  <a:schemeClr val="bg1"/>
                </a:solidFill>
                <a:latin typeface="Georgia" panose="02040502050405020303" pitchFamily="18" charset="0"/>
              </a:rPr>
              <a:t> un </a:t>
            </a:r>
            <a:r>
              <a:rPr lang="en-US" altLang="it-IT" sz="1700" dirty="0" err="1">
                <a:solidFill>
                  <a:schemeClr val="bg1"/>
                </a:solidFill>
                <a:latin typeface="Georgia" panose="02040502050405020303" pitchFamily="18" charset="0"/>
              </a:rPr>
              <a:t>nuovo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numero</a:t>
            </a:r>
            <a:r>
              <a:rPr lang="en-US" altLang="it-IT" sz="1700"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contro</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i</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bulletti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attivo</a:t>
            </a:r>
            <a:r>
              <a:rPr lang="en-US" altLang="it-IT" sz="1700" dirty="0">
                <a:solidFill>
                  <a:schemeClr val="bg1"/>
                </a:solidFill>
                <a:latin typeface="Georgia" panose="02040502050405020303" pitchFamily="18" charset="0"/>
              </a:rPr>
              <a:t> </a:t>
            </a:r>
            <a:r>
              <a:rPr lang="en-US" altLang="it-IT" sz="1700" b="1" dirty="0">
                <a:solidFill>
                  <a:schemeClr val="bg1"/>
                </a:solidFill>
                <a:latin typeface="Georgia" panose="02040502050405020303" pitchFamily="18" charset="0"/>
              </a:rPr>
              <a:t>al 900018018</a:t>
            </a:r>
            <a:r>
              <a:rPr lang="en-US" altLang="it-IT" sz="1700" dirty="0">
                <a:solidFill>
                  <a:schemeClr val="bg1"/>
                </a:solidFill>
                <a:latin typeface="Georgia" panose="02040502050405020303" pitchFamily="18" charset="0"/>
              </a:rPr>
              <a:t>. Il </a:t>
            </a:r>
            <a:r>
              <a:rPr lang="en-US" altLang="it-IT" sz="1700" b="1" dirty="0" err="1">
                <a:solidFill>
                  <a:schemeClr val="bg1"/>
                </a:solidFill>
                <a:latin typeface="Georgia" panose="02040502050405020303" pitchFamily="18" charset="0"/>
              </a:rPr>
              <a:t>numero</a:t>
            </a:r>
            <a:r>
              <a:rPr lang="en-US" altLang="it-IT" sz="1700" dirty="0">
                <a:solidFill>
                  <a:schemeClr val="bg1"/>
                </a:solidFill>
                <a:latin typeface="Georgia" panose="02040502050405020303" pitchFamily="18" charset="0"/>
              </a:rPr>
              <a:t> in </a:t>
            </a:r>
            <a:r>
              <a:rPr lang="en-US" altLang="it-IT" sz="1700" dirty="0" err="1">
                <a:solidFill>
                  <a:schemeClr val="bg1"/>
                </a:solidFill>
                <a:latin typeface="Georgia" panose="02040502050405020303" pitchFamily="18" charset="0"/>
              </a:rPr>
              <a:t>oggetto</a:t>
            </a:r>
            <a:r>
              <a:rPr lang="en-US" altLang="it-IT" sz="1700" dirty="0">
                <a:solidFill>
                  <a:schemeClr val="bg1"/>
                </a:solidFill>
                <a:latin typeface="Georgia" panose="02040502050405020303" pitchFamily="18" charset="0"/>
              </a:rPr>
              <a:t>, a </a:t>
            </a:r>
            <a:r>
              <a:rPr lang="en-US" altLang="it-IT" sz="1700" dirty="0" err="1">
                <a:solidFill>
                  <a:schemeClr val="bg1"/>
                </a:solidFill>
                <a:latin typeface="Georgia" panose="02040502050405020303" pitchFamily="18" charset="0"/>
              </a:rPr>
              <a:t>quanto</a:t>
            </a:r>
            <a:r>
              <a:rPr lang="en-US" altLang="it-IT" sz="1700" dirty="0">
                <a:solidFill>
                  <a:schemeClr val="bg1"/>
                </a:solidFill>
                <a:latin typeface="Georgia" panose="02040502050405020303" pitchFamily="18" charset="0"/>
              </a:rPr>
              <a:t> pare,</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esiste</a:t>
            </a:r>
            <a:r>
              <a:rPr lang="en-US" altLang="it-IT" sz="1700" b="1" dirty="0">
                <a:solidFill>
                  <a:schemeClr val="bg1"/>
                </a:solidFill>
                <a:latin typeface="Georgia" panose="02040502050405020303" pitchFamily="18" charset="0"/>
              </a:rPr>
              <a:t> per </a:t>
            </a:r>
            <a:r>
              <a:rPr lang="en-US" altLang="it-IT" sz="1700" b="1" dirty="0" err="1">
                <a:solidFill>
                  <a:schemeClr val="bg1"/>
                </a:solidFill>
                <a:latin typeface="Georgia" panose="02040502050405020303" pitchFamily="18" charset="0"/>
              </a:rPr>
              <a:t>davvero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ed</a:t>
            </a:r>
            <a:r>
              <a:rPr lang="en-US" altLang="it-IT" sz="1700" dirty="0">
                <a:solidFill>
                  <a:schemeClr val="bg1"/>
                </a:solidFill>
                <a:latin typeface="Georgia" panose="02040502050405020303" pitchFamily="18" charset="0"/>
              </a:rPr>
              <a:t> ha </a:t>
            </a:r>
            <a:r>
              <a:rPr lang="en-US" altLang="it-IT" sz="1700" dirty="0" err="1">
                <a:solidFill>
                  <a:schemeClr val="bg1"/>
                </a:solidFill>
                <a:latin typeface="Georgia" panose="02040502050405020303" pitchFamily="18" charset="0"/>
              </a:rPr>
              <a:t>realmente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una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funzione</a:t>
            </a:r>
            <a:r>
              <a:rPr lang="en-US" altLang="it-IT" sz="1700" dirty="0">
                <a:solidFill>
                  <a:schemeClr val="bg1"/>
                </a:solidFill>
                <a:latin typeface="Georgia" panose="02040502050405020303" pitchFamily="18" charset="0"/>
              </a:rPr>
              <a:t> anti </a:t>
            </a:r>
            <a:r>
              <a:rPr lang="en-US" altLang="it-IT" sz="1700" dirty="0" err="1">
                <a:solidFill>
                  <a:schemeClr val="bg1"/>
                </a:solidFill>
                <a:latin typeface="Georgia" panose="02040502050405020303" pitchFamily="18" charset="0"/>
              </a:rPr>
              <a:t>bullismo</a:t>
            </a:r>
            <a:r>
              <a:rPr lang="en-US" altLang="it-IT" sz="1700" dirty="0">
                <a:solidFill>
                  <a:schemeClr val="bg1"/>
                </a:solidFill>
                <a:latin typeface="Georgia" panose="02040502050405020303" pitchFamily="18" charset="0"/>
              </a:rPr>
              <a:t>, </a:t>
            </a:r>
            <a:r>
              <a:rPr lang="en-US" altLang="it-IT" sz="1700" b="1" dirty="0">
                <a:solidFill>
                  <a:schemeClr val="bg1"/>
                </a:solidFill>
                <a:latin typeface="Georgia" panose="02040502050405020303" pitchFamily="18" charset="0"/>
              </a:rPr>
              <a:t>ma in </a:t>
            </a:r>
            <a:r>
              <a:rPr lang="en-US" altLang="it-IT" sz="1700" b="1" dirty="0" err="1">
                <a:solidFill>
                  <a:schemeClr val="bg1"/>
                </a:solidFill>
                <a:latin typeface="Georgia" panose="02040502050405020303" pitchFamily="18" charset="0"/>
              </a:rPr>
              <a:t>Spagna</a:t>
            </a:r>
            <a:r>
              <a:rPr lang="en-US" altLang="it-IT" sz="1700" dirty="0">
                <a:solidFill>
                  <a:schemeClr val="bg1"/>
                </a:solidFill>
                <a:latin typeface="Georgia" panose="02040502050405020303" pitchFamily="18" charset="0"/>
              </a:rPr>
              <a:t>.</a:t>
            </a:r>
          </a:p>
          <a:p>
            <a:pPr lvl="0" indent="-228600" algn="just" fontAlgn="base">
              <a:lnSpc>
                <a:spcPct val="90000"/>
              </a:lnSpc>
              <a:spcBef>
                <a:spcPct val="0"/>
              </a:spcBef>
              <a:spcAft>
                <a:spcPts val="600"/>
              </a:spcAft>
              <a:buFont typeface="Arial" panose="020B0604020202020204" pitchFamily="34" charset="0"/>
              <a:buChar char="•"/>
            </a:pPr>
            <a:endParaRPr lang="en-US" altLang="it-IT" sz="1400" dirty="0">
              <a:solidFill>
                <a:schemeClr val="bg1"/>
              </a:solidFill>
              <a:latin typeface="Georgia" panose="02040502050405020303" pitchFamily="18" charset="0"/>
            </a:endParaRPr>
          </a:p>
        </p:txBody>
      </p:sp>
      <p:pic>
        <p:nvPicPr>
          <p:cNvPr id="9" name="Immagine 8" descr="Immagine che contiene tavolo&#10;&#10;Descrizione generata automaticamente">
            <a:extLst>
              <a:ext uri="{FF2B5EF4-FFF2-40B4-BE49-F238E27FC236}">
                <a16:creationId xmlns:a16="http://schemas.microsoft.com/office/drawing/2014/main" id="{B84C2B33-E729-475E-B467-6968A3FB6C17}"/>
              </a:ext>
            </a:extLst>
          </p:cNvPr>
          <p:cNvPicPr>
            <a:picLocks noChangeAspect="1"/>
          </p:cNvPicPr>
          <p:nvPr/>
        </p:nvPicPr>
        <p:blipFill rotWithShape="1">
          <a:blip r:embed="rId6">
            <a:extLst>
              <a:ext uri="{28A0092B-C50C-407E-A947-70E740481C1C}">
                <a14:useLocalDpi xmlns:a14="http://schemas.microsoft.com/office/drawing/2010/main" val="0"/>
              </a:ext>
            </a:extLst>
          </a:blip>
          <a:srcRect r="16280"/>
          <a:stretch/>
        </p:blipFill>
        <p:spPr>
          <a:xfrm>
            <a:off x="5977371" y="1011378"/>
            <a:ext cx="4134308" cy="4841360"/>
          </a:xfrm>
          <a:prstGeom prst="rect">
            <a:avLst/>
          </a:prstGeom>
        </p:spPr>
      </p:pic>
    </p:spTree>
    <p:extLst>
      <p:ext uri="{BB962C8B-B14F-4D97-AF65-F5344CB8AC3E}">
        <p14:creationId xmlns:p14="http://schemas.microsoft.com/office/powerpoint/2010/main" val="16823062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3" name="CasellaDiTesto 2"/>
          <p:cNvSpPr txBox="1"/>
          <p:nvPr/>
        </p:nvSpPr>
        <p:spPr>
          <a:xfrm>
            <a:off x="939480" y="2288179"/>
            <a:ext cx="8911988" cy="2636106"/>
          </a:xfrm>
          <a:prstGeom prst="rect">
            <a:avLst/>
          </a:prstGeom>
          <a:noFill/>
        </p:spPr>
        <p:txBody>
          <a:bodyPr wrap="square" rtlCol="0">
            <a:spAutoFit/>
          </a:bodyPr>
          <a:lstStyle/>
          <a:p>
            <a:pPr marL="285750" indent="-285750" algn="just" fontAlgn="base">
              <a:lnSpc>
                <a:spcPct val="90000"/>
              </a:lnSpc>
              <a:spcBef>
                <a:spcPct val="0"/>
              </a:spcBef>
              <a:spcAft>
                <a:spcPts val="600"/>
              </a:spcAft>
              <a:buFont typeface="Arial" panose="020B0604020202020204" pitchFamily="34" charset="0"/>
              <a:buChar char="•"/>
            </a:pPr>
            <a:r>
              <a:rPr lang="en-US" altLang="it-IT" sz="1700" b="1" dirty="0">
                <a:solidFill>
                  <a:schemeClr val="bg1"/>
                </a:solidFill>
                <a:latin typeface="Georgia" panose="02040502050405020303" pitchFamily="18" charset="0"/>
              </a:rPr>
              <a:t>Nel nostro </a:t>
            </a:r>
            <a:r>
              <a:rPr lang="en-US" altLang="it-IT" sz="1700" b="1" dirty="0" err="1">
                <a:solidFill>
                  <a:schemeClr val="bg1"/>
                </a:solidFill>
                <a:latin typeface="Georgia" panose="02040502050405020303" pitchFamily="18" charset="0"/>
              </a:rPr>
              <a:t>paese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invece</a:t>
            </a:r>
            <a:r>
              <a:rPr lang="en-US" altLang="it-IT" sz="1700" dirty="0">
                <a:solidFill>
                  <a:schemeClr val="bg1"/>
                </a:solidFill>
                <a:latin typeface="Georgia" panose="02040502050405020303" pitchFamily="18" charset="0"/>
              </a:rPr>
              <a:t>, </a:t>
            </a:r>
            <a:r>
              <a:rPr lang="en-US" altLang="it-IT" sz="1700" b="1" dirty="0">
                <a:solidFill>
                  <a:schemeClr val="bg1"/>
                </a:solidFill>
                <a:latin typeface="Georgia" panose="02040502050405020303" pitchFamily="18" charset="0"/>
              </a:rPr>
              <a:t>la </a:t>
            </a:r>
            <a:r>
              <a:rPr lang="en-US" altLang="it-IT" sz="1700" b="1" dirty="0" err="1">
                <a:solidFill>
                  <a:schemeClr val="bg1"/>
                </a:solidFill>
                <a:latin typeface="Georgia" panose="02040502050405020303" pitchFamily="18" charset="0"/>
              </a:rPr>
              <a:t>numerazione</a:t>
            </a:r>
            <a:r>
              <a:rPr lang="en-US" altLang="it-IT" sz="1700" dirty="0">
                <a:solidFill>
                  <a:schemeClr val="bg1"/>
                </a:solidFill>
                <a:latin typeface="Georgia" panose="02040502050405020303" pitchFamily="18" charset="0"/>
              </a:rPr>
              <a:t> cui far </a:t>
            </a:r>
            <a:r>
              <a:rPr lang="en-US" altLang="it-IT" sz="1700" dirty="0" err="1">
                <a:solidFill>
                  <a:schemeClr val="bg1"/>
                </a:solidFill>
                <a:latin typeface="Georgia" panose="02040502050405020303" pitchFamily="18" charset="0"/>
              </a:rPr>
              <a:t>riferimento</a:t>
            </a:r>
            <a:r>
              <a:rPr lang="en-US" altLang="it-IT" sz="1700" dirty="0">
                <a:solidFill>
                  <a:schemeClr val="bg1"/>
                </a:solidFill>
                <a:latin typeface="Georgia" panose="02040502050405020303" pitchFamily="18" charset="0"/>
              </a:rPr>
              <a:t>, in </a:t>
            </a:r>
            <a:r>
              <a:rPr lang="en-US" altLang="it-IT" sz="1700" dirty="0" err="1">
                <a:solidFill>
                  <a:schemeClr val="bg1"/>
                </a:solidFill>
                <a:latin typeface="Georgia" panose="02040502050405020303" pitchFamily="18" charset="0"/>
              </a:rPr>
              <a:t>frangenti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simili</a:t>
            </a:r>
            <a:r>
              <a:rPr lang="en-US" altLang="it-IT" sz="1700" dirty="0">
                <a:solidFill>
                  <a:schemeClr val="bg1"/>
                </a:solidFill>
                <a:latin typeface="Georgia" panose="02040502050405020303" pitchFamily="18" charset="0"/>
              </a:rPr>
              <a:t>, è la </a:t>
            </a:r>
            <a:r>
              <a:rPr lang="en-US" altLang="it-IT" sz="1700" b="1" dirty="0">
                <a:solidFill>
                  <a:schemeClr val="bg1"/>
                </a:solidFill>
                <a:latin typeface="Georgia" panose="02040502050405020303" pitchFamily="18" charset="0"/>
              </a:rPr>
              <a:t>800-669696</a:t>
            </a:r>
            <a:r>
              <a:rPr lang="en-US" altLang="it-IT" sz="1700" dirty="0">
                <a:solidFill>
                  <a:schemeClr val="bg1"/>
                </a:solidFill>
                <a:latin typeface="Georgia" panose="02040502050405020303" pitchFamily="18" charset="0"/>
              </a:rPr>
              <a:t>: una </a:t>
            </a:r>
            <a:r>
              <a:rPr lang="en-US" altLang="it-IT" sz="1700" dirty="0" err="1">
                <a:solidFill>
                  <a:schemeClr val="bg1"/>
                </a:solidFill>
                <a:latin typeface="Georgia" panose="02040502050405020303" pitchFamily="18" charset="0"/>
              </a:rPr>
              <a:t>circostanza</a:t>
            </a:r>
            <a:r>
              <a:rPr lang="en-US" altLang="it-IT" sz="1700" dirty="0">
                <a:solidFill>
                  <a:schemeClr val="bg1"/>
                </a:solidFill>
                <a:latin typeface="Georgia" panose="02040502050405020303" pitchFamily="18" charset="0"/>
              </a:rPr>
              <a:t> da non </a:t>
            </a:r>
            <a:r>
              <a:rPr lang="en-US" altLang="it-IT" sz="1700" dirty="0" err="1">
                <a:solidFill>
                  <a:schemeClr val="bg1"/>
                </a:solidFill>
                <a:latin typeface="Georgia" panose="02040502050405020303" pitchFamily="18" charset="0"/>
              </a:rPr>
              <a:t>sottovalutare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perché</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diffondere</a:t>
            </a:r>
            <a:r>
              <a:rPr lang="en-US" altLang="it-IT" sz="1700" dirty="0">
                <a:solidFill>
                  <a:schemeClr val="bg1"/>
                </a:solidFill>
                <a:latin typeface="Georgia" panose="02040502050405020303" pitchFamily="18" charset="0"/>
              </a:rPr>
              <a:t> – sui social – una </a:t>
            </a:r>
            <a:r>
              <a:rPr lang="en-US" altLang="it-IT" sz="1700" dirty="0" err="1">
                <a:solidFill>
                  <a:schemeClr val="bg1"/>
                </a:solidFill>
                <a:latin typeface="Georgia" panose="02040502050405020303" pitchFamily="18" charset="0"/>
              </a:rPr>
              <a:t>numerazione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sbagliata</a:t>
            </a:r>
            <a:r>
              <a:rPr lang="en-US" altLang="it-IT" sz="1700" dirty="0">
                <a:solidFill>
                  <a:schemeClr val="bg1"/>
                </a:solidFill>
                <a:latin typeface="Georgia" panose="02040502050405020303" pitchFamily="18" charset="0"/>
              </a:rPr>
              <a:t> – per </a:t>
            </a:r>
            <a:r>
              <a:rPr lang="en-US" altLang="it-IT" sz="1700" dirty="0" err="1">
                <a:solidFill>
                  <a:schemeClr val="bg1"/>
                </a:solidFill>
                <a:latin typeface="Georgia" panose="02040502050405020303" pitchFamily="18" charset="0"/>
              </a:rPr>
              <a:t>scopi</a:t>
            </a:r>
            <a:r>
              <a:rPr lang="en-US" altLang="it-IT" sz="1700" dirty="0">
                <a:solidFill>
                  <a:schemeClr val="bg1"/>
                </a:solidFill>
                <a:latin typeface="Georgia" panose="02040502050405020303" pitchFamily="18" charset="0"/>
              </a:rPr>
              <a:t> di </a:t>
            </a:r>
            <a:r>
              <a:rPr lang="en-US" altLang="it-IT" sz="1700" dirty="0" err="1">
                <a:solidFill>
                  <a:schemeClr val="bg1"/>
                </a:solidFill>
                <a:latin typeface="Georgia" panose="02040502050405020303" pitchFamily="18" charset="0"/>
              </a:rPr>
              <a:t>emergenza</a:t>
            </a:r>
            <a:r>
              <a:rPr lang="en-US" altLang="it-IT" sz="1700" dirty="0">
                <a:solidFill>
                  <a:schemeClr val="bg1"/>
                </a:solidFill>
                <a:latin typeface="Georgia" panose="02040502050405020303" pitchFamily="18" charset="0"/>
              </a:rPr>
              <a:t> – equivale a </a:t>
            </a:r>
            <a:r>
              <a:rPr lang="en-US" altLang="it-IT" sz="1700" dirty="0" err="1">
                <a:solidFill>
                  <a:schemeClr val="bg1"/>
                </a:solidFill>
                <a:latin typeface="Georgia" panose="02040502050405020303" pitchFamily="18" charset="0"/>
              </a:rPr>
              <a:t>mettere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nei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guai</a:t>
            </a:r>
            <a:r>
              <a:rPr lang="en-US" altLang="it-IT" sz="1700" dirty="0">
                <a:solidFill>
                  <a:schemeClr val="bg1"/>
                </a:solidFill>
                <a:latin typeface="Georgia" panose="02040502050405020303" pitchFamily="18" charset="0"/>
              </a:rPr>
              <a:t>, se non se </a:t>
            </a:r>
            <a:r>
              <a:rPr lang="en-US" altLang="it-IT" sz="1700" dirty="0" err="1">
                <a:solidFill>
                  <a:schemeClr val="bg1"/>
                </a:solidFill>
                <a:latin typeface="Georgia" panose="02040502050405020303" pitchFamily="18" charset="0"/>
              </a:rPr>
              <a:t>stessi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almeno</a:t>
            </a:r>
            <a:r>
              <a:rPr lang="en-US" altLang="it-IT" sz="1700" dirty="0">
                <a:solidFill>
                  <a:schemeClr val="bg1"/>
                </a:solidFill>
                <a:latin typeface="Georgia" panose="02040502050405020303" pitchFamily="18" charset="0"/>
              </a:rPr>
              <a:t> chi </a:t>
            </a:r>
            <a:r>
              <a:rPr lang="en-US" altLang="it-IT" sz="1700" dirty="0" err="1">
                <a:solidFill>
                  <a:schemeClr val="bg1"/>
                </a:solidFill>
                <a:latin typeface="Georgia" panose="02040502050405020303" pitchFamily="18" charset="0"/>
              </a:rPr>
              <a:t>potrebbe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trovarsi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nel</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momento</a:t>
            </a:r>
            <a:r>
              <a:rPr lang="en-US" altLang="it-IT" sz="1700" dirty="0">
                <a:solidFill>
                  <a:schemeClr val="bg1"/>
                </a:solidFill>
                <a:latin typeface="Georgia" panose="02040502050405020303" pitchFamily="18" charset="0"/>
              </a:rPr>
              <a:t> del </a:t>
            </a:r>
            <a:r>
              <a:rPr lang="en-US" altLang="it-IT" sz="1700" dirty="0" err="1">
                <a:solidFill>
                  <a:schemeClr val="bg1"/>
                </a:solidFill>
                <a:latin typeface="Georgia" panose="02040502050405020303" pitchFamily="18" charset="0"/>
              </a:rPr>
              <a:t>bisogno</a:t>
            </a:r>
            <a:r>
              <a:rPr lang="en-US" altLang="it-IT" sz="1700" dirty="0">
                <a:solidFill>
                  <a:schemeClr val="bg1"/>
                </a:solidFill>
                <a:latin typeface="Georgia" panose="02040502050405020303" pitchFamily="18" charset="0"/>
              </a:rPr>
              <a:t>.</a:t>
            </a:r>
            <a:endParaRPr lang="it-IT" sz="1700" dirty="0">
              <a:solidFill>
                <a:schemeClr val="bg1"/>
              </a:solidFill>
              <a:latin typeface="Georgia" panose="02040502050405020303" pitchFamily="18" charset="0"/>
            </a:endParaRPr>
          </a:p>
          <a:p>
            <a:pPr marL="285750" lvl="0" indent="-285750" algn="just" fontAlgn="base">
              <a:lnSpc>
                <a:spcPct val="90000"/>
              </a:lnSpc>
              <a:spcBef>
                <a:spcPct val="0"/>
              </a:spcBef>
              <a:spcAft>
                <a:spcPts val="600"/>
              </a:spcAft>
              <a:buFont typeface="Arial" panose="020B0604020202020204" pitchFamily="34" charset="0"/>
              <a:buChar char="•"/>
            </a:pPr>
            <a:endParaRPr lang="en-US" altLang="it-IT" sz="1700" dirty="0">
              <a:solidFill>
                <a:schemeClr val="bg1"/>
              </a:solidFill>
              <a:latin typeface="Georgia" panose="02040502050405020303" pitchFamily="18" charset="0"/>
            </a:endParaRPr>
          </a:p>
          <a:p>
            <a:pPr marL="285750" lvl="0" indent="-285750" algn="just" fontAlgn="base">
              <a:lnSpc>
                <a:spcPct val="90000"/>
              </a:lnSpc>
              <a:spcBef>
                <a:spcPct val="0"/>
              </a:spcBef>
              <a:spcAft>
                <a:spcPts val="600"/>
              </a:spcAft>
              <a:buFont typeface="Arial" panose="020B0604020202020204" pitchFamily="34" charset="0"/>
              <a:buChar char="•"/>
            </a:pPr>
            <a:r>
              <a:rPr lang="en-US" altLang="it-IT" sz="1700" dirty="0" err="1">
                <a:solidFill>
                  <a:schemeClr val="bg1"/>
                </a:solidFill>
                <a:latin typeface="Georgia" panose="02040502050405020303" pitchFamily="18" charset="0"/>
              </a:rPr>
              <a:t>Passando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alla</a:t>
            </a:r>
            <a:r>
              <a:rPr lang="en-US" altLang="it-IT" sz="1700" b="1" dirty="0">
                <a:solidFill>
                  <a:schemeClr val="bg1"/>
                </a:solidFill>
                <a:latin typeface="Georgia" panose="02040502050405020303" pitchFamily="18" charset="0"/>
              </a:rPr>
              <a:t> vera e propria </a:t>
            </a:r>
            <a:r>
              <a:rPr lang="en-US" altLang="it-IT" sz="1700" b="1" dirty="0" err="1">
                <a:solidFill>
                  <a:schemeClr val="bg1"/>
                </a:solidFill>
                <a:latin typeface="Georgia" panose="02040502050405020303" pitchFamily="18" charset="0"/>
              </a:rPr>
              <a:t>truffa</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spagnola</a:t>
            </a:r>
            <a:r>
              <a:rPr lang="en-US" altLang="it-IT" sz="1700" b="1" dirty="0">
                <a:solidFill>
                  <a:schemeClr val="bg1"/>
                </a:solidFill>
                <a:latin typeface="Georgia" panose="02040502050405020303" pitchFamily="18" charset="0"/>
              </a:rPr>
              <a:t>”</a:t>
            </a:r>
            <a:r>
              <a:rPr lang="en-US" altLang="it-IT" sz="1700" dirty="0">
                <a:solidFill>
                  <a:schemeClr val="bg1"/>
                </a:solidFill>
                <a:latin typeface="Georgia" panose="02040502050405020303" pitchFamily="18" charset="0"/>
              </a:rPr>
              <a:t>, la </a:t>
            </a:r>
            <a:r>
              <a:rPr lang="en-US" altLang="it-IT" sz="1700" dirty="0" err="1">
                <a:solidFill>
                  <a:schemeClr val="bg1"/>
                </a:solidFill>
                <a:latin typeface="Georgia" panose="02040502050405020303" pitchFamily="18" charset="0"/>
              </a:rPr>
              <a:t>pagina</a:t>
            </a:r>
            <a:r>
              <a:rPr lang="en-US" altLang="it-IT" sz="1700" dirty="0">
                <a:solidFill>
                  <a:schemeClr val="bg1"/>
                </a:solidFill>
                <a:latin typeface="Georgia" panose="02040502050405020303" pitchFamily="18" charset="0"/>
              </a:rPr>
              <a:t> social </a:t>
            </a:r>
            <a:r>
              <a:rPr lang="en-US" altLang="it-IT" sz="1700" dirty="0" err="1">
                <a:solidFill>
                  <a:schemeClr val="bg1"/>
                </a:solidFill>
                <a:latin typeface="Georgia" panose="02040502050405020303" pitchFamily="18" charset="0"/>
              </a:rPr>
              <a:t>della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Polizia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Postale</a:t>
            </a:r>
            <a:r>
              <a:rPr lang="en-US" altLang="it-IT" sz="1700" dirty="0">
                <a:solidFill>
                  <a:schemeClr val="bg1"/>
                </a:solidFill>
                <a:latin typeface="Georgia" panose="02040502050405020303" pitchFamily="18" charset="0"/>
              </a:rPr>
              <a:t> – nota come “Una vita da social” – ha </a:t>
            </a:r>
            <a:r>
              <a:rPr lang="en-US" altLang="it-IT" sz="1700" dirty="0" err="1">
                <a:solidFill>
                  <a:schemeClr val="bg1"/>
                </a:solidFill>
                <a:latin typeface="Georgia" panose="02040502050405020303" pitchFamily="18" charset="0"/>
              </a:rPr>
              <a:t>allertato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gli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utenti</a:t>
            </a:r>
            <a:r>
              <a:rPr lang="en-US" altLang="it-IT" sz="1700" dirty="0">
                <a:solidFill>
                  <a:schemeClr val="bg1"/>
                </a:solidFill>
                <a:latin typeface="Georgia" panose="02040502050405020303" pitchFamily="18" charset="0"/>
              </a:rPr>
              <a:t> in </a:t>
            </a:r>
            <a:r>
              <a:rPr lang="en-US" altLang="it-IT" sz="1700" dirty="0" err="1">
                <a:solidFill>
                  <a:schemeClr val="bg1"/>
                </a:solidFill>
                <a:latin typeface="Georgia" panose="02040502050405020303" pitchFamily="18" charset="0"/>
              </a:rPr>
              <a:t>merito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alla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circolazione</a:t>
            </a:r>
            <a:r>
              <a:rPr lang="en-US" altLang="it-IT" sz="1700" dirty="0">
                <a:solidFill>
                  <a:schemeClr val="bg1"/>
                </a:solidFill>
                <a:latin typeface="Georgia" panose="02040502050405020303" pitchFamily="18" charset="0"/>
              </a:rPr>
              <a:t> di un</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messaggio</a:t>
            </a:r>
            <a:r>
              <a:rPr lang="en-US" altLang="it-IT" sz="1700" b="1" dirty="0">
                <a:solidFill>
                  <a:schemeClr val="bg1"/>
                </a:solidFill>
                <a:latin typeface="Georgia" panose="02040502050405020303" pitchFamily="18" charset="0"/>
              </a:rPr>
              <a:t> SMS</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che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notizierebbe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della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possibilità</a:t>
            </a:r>
            <a:r>
              <a:rPr lang="en-US" altLang="it-IT" sz="1700" dirty="0">
                <a:solidFill>
                  <a:schemeClr val="bg1"/>
                </a:solidFill>
                <a:latin typeface="Georgia" panose="02040502050405020303" pitchFamily="18" charset="0"/>
              </a:rPr>
              <a:t> di aver </a:t>
            </a:r>
            <a:r>
              <a:rPr lang="en-US" altLang="it-IT" sz="1700" b="1" dirty="0" err="1">
                <a:solidFill>
                  <a:schemeClr val="bg1"/>
                </a:solidFill>
                <a:latin typeface="Georgia" panose="02040502050405020303" pitchFamily="18" charset="0"/>
              </a:rPr>
              <a:t>vinto</a:t>
            </a:r>
            <a:r>
              <a:rPr lang="en-US" altLang="it-IT" sz="1700" b="1" dirty="0">
                <a:solidFill>
                  <a:schemeClr val="bg1"/>
                </a:solidFill>
                <a:latin typeface="Georgia" panose="02040502050405020303" pitchFamily="18" charset="0"/>
              </a:rPr>
              <a:t> 1 </a:t>
            </a:r>
            <a:r>
              <a:rPr lang="en-US" altLang="it-IT" sz="1700" b="1" dirty="0" err="1">
                <a:solidFill>
                  <a:schemeClr val="bg1"/>
                </a:solidFill>
                <a:latin typeface="Georgia" panose="02040502050405020303" pitchFamily="18" charset="0"/>
              </a:rPr>
              <a:t>milione</a:t>
            </a:r>
            <a:r>
              <a:rPr lang="en-US" altLang="it-IT" sz="1700" b="1" dirty="0">
                <a:solidFill>
                  <a:schemeClr val="bg1"/>
                </a:solidFill>
                <a:latin typeface="Georgia" panose="02040502050405020303" pitchFamily="18" charset="0"/>
              </a:rPr>
              <a:t> di euro </a:t>
            </a:r>
            <a:r>
              <a:rPr lang="en-US" altLang="it-IT" sz="1700" b="1" dirty="0" err="1">
                <a:solidFill>
                  <a:schemeClr val="bg1"/>
                </a:solidFill>
                <a:latin typeface="Georgia" panose="02040502050405020303" pitchFamily="18" charset="0"/>
              </a:rPr>
              <a:t>alla</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lotteria</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spagnola</a:t>
            </a:r>
            <a:r>
              <a:rPr lang="en-US" altLang="it-IT" sz="1700" dirty="0">
                <a:solidFill>
                  <a:schemeClr val="bg1"/>
                </a:solidFill>
                <a:latin typeface="Georgia" panose="02040502050405020303" pitchFamily="18" charset="0"/>
              </a:rPr>
              <a:t>. </a:t>
            </a:r>
          </a:p>
          <a:p>
            <a:pPr lvl="0" indent="-228600" algn="just" fontAlgn="base">
              <a:lnSpc>
                <a:spcPct val="90000"/>
              </a:lnSpc>
              <a:spcBef>
                <a:spcPct val="0"/>
              </a:spcBef>
              <a:spcAft>
                <a:spcPts val="600"/>
              </a:spcAft>
              <a:buFont typeface="Arial" panose="020B0604020202020204" pitchFamily="34" charset="0"/>
              <a:buChar char="•"/>
            </a:pPr>
            <a:endParaRPr lang="en-US" altLang="it-IT" sz="1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302869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pic>
        <p:nvPicPr>
          <p:cNvPr id="11" name="Picture 2" descr="Visualizza immagine di origine">
            <a:extLst>
              <a:ext uri="{FF2B5EF4-FFF2-40B4-BE49-F238E27FC236}">
                <a16:creationId xmlns:a16="http://schemas.microsoft.com/office/drawing/2014/main" id="{A353D6E0-C336-4723-AD6D-F138B34DCAC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3100" b="16634"/>
          <a:stretch/>
        </p:blipFill>
        <p:spPr bwMode="auto">
          <a:xfrm>
            <a:off x="679270" y="0"/>
            <a:ext cx="9432408" cy="265156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extLst>
            <a:ext uri="{909E8E84-426E-40DD-AFC4-6F175D3DCCD1}">
              <a14:hiddenFill xmlns:a14="http://schemas.microsoft.com/office/drawing/2010/main">
                <a:solidFill>
                  <a:srgbClr val="FFFFFF"/>
                </a:solidFill>
              </a14:hiddenFill>
            </a:ext>
          </a:extLst>
        </p:spPr>
      </p:pic>
      <p:sp>
        <p:nvSpPr>
          <p:cNvPr id="3" name="CasellaDiTesto 2"/>
          <p:cNvSpPr txBox="1"/>
          <p:nvPr/>
        </p:nvSpPr>
        <p:spPr>
          <a:xfrm>
            <a:off x="939480" y="2594861"/>
            <a:ext cx="8911988" cy="3577903"/>
          </a:xfrm>
          <a:prstGeom prst="rect">
            <a:avLst/>
          </a:prstGeom>
          <a:noFill/>
        </p:spPr>
        <p:txBody>
          <a:bodyPr wrap="square" rtlCol="0">
            <a:spAutoFit/>
          </a:bodyPr>
          <a:lstStyle/>
          <a:p>
            <a:pPr marL="285750" lvl="0" indent="-285750" algn="just" fontAlgn="base">
              <a:lnSpc>
                <a:spcPct val="90000"/>
              </a:lnSpc>
              <a:spcBef>
                <a:spcPct val="0"/>
              </a:spcBef>
              <a:spcAft>
                <a:spcPts val="600"/>
              </a:spcAft>
              <a:buFont typeface="Arial" panose="020B0604020202020204" pitchFamily="34" charset="0"/>
              <a:buChar char="•"/>
            </a:pPr>
            <a:r>
              <a:rPr lang="en-US" altLang="it-IT" sz="1700" dirty="0">
                <a:solidFill>
                  <a:schemeClr val="bg1"/>
                </a:solidFill>
                <a:latin typeface="Georgia" panose="02040502050405020303" pitchFamily="18" charset="0"/>
              </a:rPr>
              <a:t>Le </a:t>
            </a:r>
            <a:r>
              <a:rPr lang="en-US" altLang="it-IT" sz="1700" dirty="0" err="1">
                <a:solidFill>
                  <a:schemeClr val="bg1"/>
                </a:solidFill>
                <a:latin typeface="Georgia" panose="02040502050405020303" pitchFamily="18" charset="0"/>
              </a:rPr>
              <a:t>forze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dell’ordine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nell’alert</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diffuso</a:t>
            </a:r>
            <a:r>
              <a:rPr lang="en-US" altLang="it-IT" sz="1700" dirty="0">
                <a:solidFill>
                  <a:schemeClr val="bg1"/>
                </a:solidFill>
                <a:latin typeface="Georgia" panose="02040502050405020303" pitchFamily="18" charset="0"/>
              </a:rPr>
              <a:t> a </a:t>
            </a:r>
            <a:r>
              <a:rPr lang="en-US" altLang="it-IT" sz="1700" dirty="0" err="1">
                <a:solidFill>
                  <a:schemeClr val="bg1"/>
                </a:solidFill>
                <a:latin typeface="Georgia" panose="02040502050405020303" pitchFamily="18" charset="0"/>
              </a:rPr>
              <a:t>tal</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riguardo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hanno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fornito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anche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altri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dettagli</a:t>
            </a:r>
            <a:r>
              <a:rPr lang="en-US" altLang="it-IT" sz="1700" dirty="0">
                <a:solidFill>
                  <a:schemeClr val="bg1"/>
                </a:solidFill>
                <a:latin typeface="Georgia" panose="02040502050405020303" pitchFamily="18" charset="0"/>
              </a:rPr>
              <a:t>: la </a:t>
            </a:r>
            <a:r>
              <a:rPr lang="en-US" altLang="it-IT" sz="1700" dirty="0" err="1">
                <a:solidFill>
                  <a:schemeClr val="bg1"/>
                </a:solidFill>
                <a:latin typeface="Georgia" panose="02040502050405020303" pitchFamily="18" charset="0"/>
              </a:rPr>
              <a:t>finta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buona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notizia</a:t>
            </a:r>
            <a:r>
              <a:rPr lang="en-US" altLang="it-IT" sz="1700" dirty="0">
                <a:solidFill>
                  <a:schemeClr val="bg1"/>
                </a:solidFill>
                <a:latin typeface="Georgia" panose="02040502050405020303" pitchFamily="18" charset="0"/>
              </a:rPr>
              <a:t> di cui </a:t>
            </a:r>
            <a:r>
              <a:rPr lang="en-US" altLang="it-IT" sz="1700" dirty="0" err="1">
                <a:solidFill>
                  <a:schemeClr val="bg1"/>
                </a:solidFill>
                <a:latin typeface="Georgia" panose="02040502050405020303" pitchFamily="18" charset="0"/>
              </a:rPr>
              <a:t>sopra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presenterebbe</a:t>
            </a:r>
            <a:r>
              <a:rPr lang="en-US" altLang="it-IT" sz="1700"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anche</a:t>
            </a:r>
            <a:r>
              <a:rPr lang="en-US" altLang="it-IT" sz="1700" b="1" dirty="0">
                <a:solidFill>
                  <a:schemeClr val="bg1"/>
                </a:solidFill>
                <a:latin typeface="Georgia" panose="02040502050405020303" pitchFamily="18" charset="0"/>
              </a:rPr>
              <a:t> un link</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che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porterebbe</a:t>
            </a:r>
            <a:r>
              <a:rPr lang="en-US" altLang="it-IT" sz="1700" dirty="0">
                <a:solidFill>
                  <a:schemeClr val="bg1"/>
                </a:solidFill>
                <a:latin typeface="Georgia" panose="02040502050405020303" pitchFamily="18" charset="0"/>
              </a:rPr>
              <a:t> ad </a:t>
            </a:r>
            <a:r>
              <a:rPr lang="en-US" altLang="it-IT" sz="1700" dirty="0" err="1">
                <a:solidFill>
                  <a:schemeClr val="bg1"/>
                </a:solidFill>
                <a:latin typeface="Georgia" panose="02040502050405020303" pitchFamily="18" charset="0"/>
              </a:rPr>
              <a:t>una</a:t>
            </a:r>
            <a:r>
              <a:rPr lang="en-US" altLang="it-IT" sz="1700"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pagina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nella</a:t>
            </a:r>
            <a:r>
              <a:rPr lang="en-US" altLang="it-IT" sz="1700" dirty="0">
                <a:solidFill>
                  <a:schemeClr val="bg1"/>
                </a:solidFill>
                <a:latin typeface="Georgia" panose="02040502050405020303" pitchFamily="18" charset="0"/>
              </a:rPr>
              <a:t> quale </a:t>
            </a:r>
            <a:r>
              <a:rPr lang="en-US" altLang="it-IT" sz="1700" dirty="0" err="1">
                <a:solidFill>
                  <a:schemeClr val="bg1"/>
                </a:solidFill>
                <a:latin typeface="Georgia" panose="02040502050405020303" pitchFamily="18" charset="0"/>
              </a:rPr>
              <a:t>verrebbero</a:t>
            </a:r>
            <a:r>
              <a:rPr lang="en-US" altLang="it-IT" sz="1700"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richiesti</a:t>
            </a:r>
            <a:r>
              <a:rPr lang="en-US" altLang="it-IT" sz="1700" dirty="0">
                <a:solidFill>
                  <a:schemeClr val="bg1"/>
                </a:solidFill>
                <a:latin typeface="Georgia" panose="02040502050405020303" pitchFamily="18" charset="0"/>
              </a:rPr>
              <a:t> – per </a:t>
            </a:r>
            <a:r>
              <a:rPr lang="en-US" altLang="it-IT" sz="1700" dirty="0" err="1">
                <a:solidFill>
                  <a:schemeClr val="bg1"/>
                </a:solidFill>
                <a:latin typeface="Georgia" panose="02040502050405020303" pitchFamily="18" charset="0"/>
              </a:rPr>
              <a:t>l’accredito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della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vincita</a:t>
            </a:r>
            <a:r>
              <a:rPr lang="en-US" altLang="it-IT" sz="1700" dirty="0">
                <a:solidFill>
                  <a:schemeClr val="bg1"/>
                </a:solidFill>
                <a:latin typeface="Georgia" panose="02040502050405020303" pitchFamily="18" charset="0"/>
              </a:rPr>
              <a:t> – </a:t>
            </a:r>
            <a:r>
              <a:rPr lang="en-US" altLang="it-IT" sz="1700" dirty="0" err="1">
                <a:solidFill>
                  <a:schemeClr val="bg1"/>
                </a:solidFill>
                <a:latin typeface="Georgia" panose="02040502050405020303" pitchFamily="18" charset="0"/>
              </a:rPr>
              <a:t>i</a:t>
            </a:r>
            <a:r>
              <a:rPr lang="en-US" altLang="it-IT" sz="1700"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dati</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anagrafici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della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vittima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oltre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suoi</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riferimenti</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bancari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ed</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dati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della</a:t>
            </a:r>
            <a:r>
              <a:rPr lang="en-US" altLang="it-IT" sz="1700" dirty="0">
                <a:solidFill>
                  <a:schemeClr val="bg1"/>
                </a:solidFill>
                <a:latin typeface="Georgia" panose="02040502050405020303" pitchFamily="18" charset="0"/>
              </a:rPr>
              <a:t> </a:t>
            </a:r>
            <a:r>
              <a:rPr lang="en-US" altLang="it-IT" sz="1700" b="1" dirty="0">
                <a:solidFill>
                  <a:schemeClr val="bg1"/>
                </a:solidFill>
                <a:latin typeface="Georgia" panose="02040502050405020303" pitchFamily="18" charset="0"/>
              </a:rPr>
              <a:t>carta di </a:t>
            </a:r>
            <a:r>
              <a:rPr lang="en-US" altLang="it-IT" sz="1700" b="1" dirty="0" err="1">
                <a:solidFill>
                  <a:schemeClr val="bg1"/>
                </a:solidFill>
                <a:latin typeface="Georgia" panose="02040502050405020303" pitchFamily="18" charset="0"/>
              </a:rPr>
              <a:t>credito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Ovviamente</a:t>
            </a:r>
            <a:r>
              <a:rPr lang="en-US" altLang="it-IT" sz="1700" dirty="0">
                <a:solidFill>
                  <a:schemeClr val="bg1"/>
                </a:solidFill>
                <a:latin typeface="Georgia" panose="02040502050405020303" pitchFamily="18" charset="0"/>
              </a:rPr>
              <a:t>, non </a:t>
            </a:r>
            <a:r>
              <a:rPr lang="en-US" altLang="it-IT" sz="1700" dirty="0" err="1">
                <a:solidFill>
                  <a:schemeClr val="bg1"/>
                </a:solidFill>
                <a:latin typeface="Georgia" panose="02040502050405020303" pitchFamily="18" charset="0"/>
              </a:rPr>
              <a:t>v’è</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alcuna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lotteria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iberica</a:t>
            </a:r>
            <a:r>
              <a:rPr lang="en-US" altLang="it-IT" sz="1700" dirty="0">
                <a:solidFill>
                  <a:schemeClr val="bg1"/>
                </a:solidFill>
                <a:latin typeface="Georgia" panose="02040502050405020303" pitchFamily="18" charset="0"/>
              </a:rPr>
              <a:t> del </a:t>
            </a:r>
            <a:r>
              <a:rPr lang="en-US" altLang="it-IT" sz="1700" dirty="0" err="1">
                <a:solidFill>
                  <a:schemeClr val="bg1"/>
                </a:solidFill>
                <a:latin typeface="Georgia" panose="02040502050405020303" pitchFamily="18" charset="0"/>
              </a:rPr>
              <a:t>genere</a:t>
            </a:r>
            <a:r>
              <a:rPr lang="en-US" altLang="it-IT" sz="1700" dirty="0">
                <a:solidFill>
                  <a:schemeClr val="bg1"/>
                </a:solidFill>
                <a:latin typeface="Georgia" panose="02040502050405020303" pitchFamily="18" charset="0"/>
              </a:rPr>
              <a:t> e, </a:t>
            </a:r>
            <a:r>
              <a:rPr lang="en-US" altLang="it-IT" sz="1700" dirty="0" err="1">
                <a:solidFill>
                  <a:schemeClr val="bg1"/>
                </a:solidFill>
                <a:latin typeface="Georgia" panose="02040502050405020303" pitchFamily="18" charset="0"/>
              </a:rPr>
              <a:t>fornendo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dati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accennati</a:t>
            </a:r>
            <a:r>
              <a:rPr lang="en-US" altLang="it-IT" sz="1700"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diversi</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utenti</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lamentano</a:t>
            </a:r>
            <a:r>
              <a:rPr lang="en-US" altLang="it-IT" sz="1700" b="1" dirty="0">
                <a:solidFill>
                  <a:schemeClr val="bg1"/>
                </a:solidFill>
                <a:latin typeface="Georgia" panose="02040502050405020303" pitchFamily="18" charset="0"/>
              </a:rPr>
              <a:t> di </a:t>
            </a:r>
            <a:r>
              <a:rPr lang="en-US" altLang="it-IT" sz="1700" b="1" dirty="0" err="1">
                <a:solidFill>
                  <a:schemeClr val="bg1"/>
                </a:solidFill>
                <a:latin typeface="Georgia" panose="02040502050405020303" pitchFamily="18" charset="0"/>
              </a:rPr>
              <a:t>esser</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stati</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alleggeriti</a:t>
            </a:r>
            <a:r>
              <a:rPr lang="en-US" altLang="it-IT" sz="1700" b="1" dirty="0">
                <a:solidFill>
                  <a:schemeClr val="bg1"/>
                </a:solidFill>
                <a:latin typeface="Georgia" panose="02040502050405020303" pitchFamily="18" charset="0"/>
              </a:rPr>
              <a:t>”</a:t>
            </a:r>
            <a:r>
              <a:rPr lang="en-US" altLang="it-IT" sz="1700" dirty="0">
                <a:solidFill>
                  <a:schemeClr val="bg1"/>
                </a:solidFill>
                <a:latin typeface="Georgia" panose="02040502050405020303" pitchFamily="18" charset="0"/>
              </a:rPr>
              <a:t> di diverse </a:t>
            </a:r>
            <a:r>
              <a:rPr lang="en-US" altLang="it-IT" sz="1700" dirty="0" err="1">
                <a:solidFill>
                  <a:schemeClr val="bg1"/>
                </a:solidFill>
                <a:latin typeface="Georgia" panose="02040502050405020303" pitchFamily="18" charset="0"/>
              </a:rPr>
              <a:t>centinaia</a:t>
            </a:r>
            <a:r>
              <a:rPr lang="en-US" altLang="it-IT" sz="1700" dirty="0">
                <a:solidFill>
                  <a:schemeClr val="bg1"/>
                </a:solidFill>
                <a:latin typeface="Georgia" panose="02040502050405020303" pitchFamily="18" charset="0"/>
              </a:rPr>
              <a:t> di euro. </a:t>
            </a:r>
          </a:p>
          <a:p>
            <a:pPr marL="285750" lvl="0" indent="-285750" algn="just" fontAlgn="base">
              <a:lnSpc>
                <a:spcPct val="90000"/>
              </a:lnSpc>
              <a:spcBef>
                <a:spcPct val="0"/>
              </a:spcBef>
              <a:spcAft>
                <a:spcPts val="600"/>
              </a:spcAft>
              <a:buFont typeface="Arial" panose="020B0604020202020204" pitchFamily="34" charset="0"/>
              <a:buChar char="•"/>
            </a:pPr>
            <a:endParaRPr lang="en-US" altLang="it-IT" sz="1700" dirty="0">
              <a:solidFill>
                <a:schemeClr val="bg1"/>
              </a:solidFill>
              <a:latin typeface="Georgia" panose="02040502050405020303" pitchFamily="18" charset="0"/>
            </a:endParaRPr>
          </a:p>
          <a:p>
            <a:pPr marL="285750" lvl="0" indent="-285750" algn="just" fontAlgn="base">
              <a:lnSpc>
                <a:spcPct val="90000"/>
              </a:lnSpc>
              <a:spcBef>
                <a:spcPct val="0"/>
              </a:spcBef>
              <a:spcAft>
                <a:spcPts val="600"/>
              </a:spcAft>
              <a:buFont typeface="Arial" panose="020B0604020202020204" pitchFamily="34" charset="0"/>
              <a:buChar char="•"/>
            </a:pPr>
            <a:r>
              <a:rPr lang="en-US" altLang="it-IT" sz="1700" b="1" dirty="0" err="1">
                <a:solidFill>
                  <a:schemeClr val="bg1"/>
                </a:solidFill>
                <a:latin typeface="Georgia" panose="02040502050405020303" pitchFamily="18" charset="0"/>
              </a:rPr>
              <a:t>Oltre</a:t>
            </a:r>
            <a:r>
              <a:rPr lang="en-US" altLang="it-IT" sz="1700" b="1" dirty="0">
                <a:solidFill>
                  <a:schemeClr val="bg1"/>
                </a:solidFill>
                <a:latin typeface="Georgia" panose="02040502050405020303" pitchFamily="18" charset="0"/>
              </a:rPr>
              <a:t> al </a:t>
            </a:r>
            <a:r>
              <a:rPr lang="en-US" altLang="it-IT" sz="1700" b="1" dirty="0" err="1">
                <a:solidFill>
                  <a:schemeClr val="bg1"/>
                </a:solidFill>
                <a:latin typeface="Georgia" panose="02040502050405020303" pitchFamily="18" charset="0"/>
              </a:rPr>
              <a:t>danno</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anche</a:t>
            </a:r>
            <a:r>
              <a:rPr lang="en-US" altLang="it-IT" sz="1700" b="1" dirty="0">
                <a:solidFill>
                  <a:schemeClr val="bg1"/>
                </a:solidFill>
                <a:latin typeface="Georgia" panose="02040502050405020303" pitchFamily="18" charset="0"/>
              </a:rPr>
              <a:t> la </a:t>
            </a:r>
            <a:r>
              <a:rPr lang="en-US" altLang="it-IT" sz="1700" b="1" dirty="0" err="1">
                <a:solidFill>
                  <a:schemeClr val="bg1"/>
                </a:solidFill>
                <a:latin typeface="Georgia" panose="02040502050405020303" pitchFamily="18" charset="0"/>
              </a:rPr>
              <a:t>beffa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l’anonimo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truffatore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alla</a:t>
            </a:r>
            <a:r>
              <a:rPr lang="en-US" altLang="it-IT" sz="1700" dirty="0">
                <a:solidFill>
                  <a:schemeClr val="bg1"/>
                </a:solidFill>
                <a:latin typeface="Georgia" panose="02040502050405020303" pitchFamily="18" charset="0"/>
              </a:rPr>
              <a:t> base di </a:t>
            </a:r>
            <a:r>
              <a:rPr lang="en-US" altLang="it-IT" sz="1700" dirty="0" err="1">
                <a:solidFill>
                  <a:schemeClr val="bg1"/>
                </a:solidFill>
                <a:latin typeface="Georgia" panose="02040502050405020303" pitchFamily="18" charset="0"/>
              </a:rPr>
              <a:t>questa</a:t>
            </a:r>
            <a:r>
              <a:rPr lang="en-US" altLang="it-IT" sz="1700" dirty="0">
                <a:solidFill>
                  <a:schemeClr val="bg1"/>
                </a:solidFill>
                <a:latin typeface="Georgia" panose="02040502050405020303" pitchFamily="18" charset="0"/>
              </a:rPr>
              <a:t> campagna </a:t>
            </a:r>
            <a:r>
              <a:rPr lang="en-US" altLang="it-IT" sz="1700" dirty="0" err="1">
                <a:solidFill>
                  <a:schemeClr val="bg1"/>
                </a:solidFill>
                <a:latin typeface="Georgia" panose="02040502050405020303" pitchFamily="18" charset="0"/>
              </a:rPr>
              <a:t>criminale</a:t>
            </a:r>
            <a:r>
              <a:rPr lang="en-US" altLang="it-IT" sz="1700" dirty="0">
                <a:solidFill>
                  <a:schemeClr val="bg1"/>
                </a:solidFill>
                <a:latin typeface="Georgia" panose="02040502050405020303" pitchFamily="18" charset="0"/>
              </a:rPr>
              <a:t> 2.0, </a:t>
            </a:r>
            <a:r>
              <a:rPr lang="en-US" altLang="it-IT" sz="1700" dirty="0" err="1">
                <a:solidFill>
                  <a:schemeClr val="bg1"/>
                </a:solidFill>
                <a:latin typeface="Georgia" panose="02040502050405020303" pitchFamily="18" charset="0"/>
              </a:rPr>
              <a:t>infatti</a:t>
            </a:r>
            <a:r>
              <a:rPr lang="en-US" altLang="it-IT" sz="1700" dirty="0">
                <a:solidFill>
                  <a:schemeClr val="bg1"/>
                </a:solidFill>
                <a:latin typeface="Georgia" panose="02040502050405020303" pitchFamily="18" charset="0"/>
              </a:rPr>
              <a:t>, è </a:t>
            </a:r>
            <a:r>
              <a:rPr lang="en-US" altLang="it-IT" sz="1700" dirty="0" err="1">
                <a:solidFill>
                  <a:schemeClr val="bg1"/>
                </a:solidFill>
                <a:latin typeface="Georgia" panose="02040502050405020303" pitchFamily="18" charset="0"/>
              </a:rPr>
              <a:t>solito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richiedere</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una</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cauzione</a:t>
            </a:r>
            <a:r>
              <a:rPr lang="en-US" altLang="it-IT" sz="1700" b="1" dirty="0">
                <a:solidFill>
                  <a:schemeClr val="bg1"/>
                </a:solidFill>
                <a:latin typeface="Georgia" panose="02040502050405020303" pitchFamily="18" charset="0"/>
              </a:rPr>
              <a:t> di 500 euro per </a:t>
            </a:r>
            <a:r>
              <a:rPr lang="en-US" altLang="it-IT" sz="1700" b="1" dirty="0" err="1">
                <a:solidFill>
                  <a:schemeClr val="bg1"/>
                </a:solidFill>
                <a:latin typeface="Georgia" panose="02040502050405020303" pitchFamily="18" charset="0"/>
              </a:rPr>
              <a:t>sbloccare</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l’accredito</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della</a:t>
            </a:r>
            <a:r>
              <a:rPr lang="en-US" altLang="it-IT" sz="1700" b="1" dirty="0">
                <a:solidFill>
                  <a:schemeClr val="bg1"/>
                </a:solidFill>
                <a:latin typeface="Georgia" panose="02040502050405020303" pitchFamily="18" charset="0"/>
              </a:rPr>
              <a:t> </a:t>
            </a:r>
            <a:r>
              <a:rPr lang="en-US" altLang="it-IT" sz="1700" b="1" dirty="0" err="1">
                <a:solidFill>
                  <a:schemeClr val="bg1"/>
                </a:solidFill>
                <a:latin typeface="Georgia" panose="02040502050405020303" pitchFamily="18" charset="0"/>
              </a:rPr>
              <a:t>vincita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una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prassi</a:t>
            </a:r>
            <a:r>
              <a:rPr lang="en-US" altLang="it-IT" sz="1700" dirty="0">
                <a:solidFill>
                  <a:schemeClr val="bg1"/>
                </a:solidFill>
                <a:latin typeface="Georgia" panose="02040502050405020303" pitchFamily="18" charset="0"/>
              </a:rPr>
              <a:t> – </a:t>
            </a:r>
            <a:r>
              <a:rPr lang="en-US" altLang="it-IT" sz="1700" dirty="0" err="1">
                <a:solidFill>
                  <a:schemeClr val="bg1"/>
                </a:solidFill>
                <a:latin typeface="Georgia" panose="02040502050405020303" pitchFamily="18" charset="0"/>
              </a:rPr>
              <a:t>questa</a:t>
            </a:r>
            <a:r>
              <a:rPr lang="en-US" altLang="it-IT" sz="1700" dirty="0">
                <a:solidFill>
                  <a:schemeClr val="bg1"/>
                </a:solidFill>
                <a:latin typeface="Georgia" panose="02040502050405020303" pitchFamily="18" charset="0"/>
              </a:rPr>
              <a:t> – </a:t>
            </a:r>
            <a:r>
              <a:rPr lang="en-US" altLang="it-IT" sz="1700" dirty="0" err="1">
                <a:solidFill>
                  <a:schemeClr val="bg1"/>
                </a:solidFill>
                <a:latin typeface="Georgia" panose="02040502050405020303" pitchFamily="18" charset="0"/>
              </a:rPr>
              <a:t>che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risale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agli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albori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delle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truffe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nigeriane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nelle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quali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veniva</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sollecitato</a:t>
            </a:r>
            <a:r>
              <a:rPr lang="en-US" altLang="it-IT" sz="1700" dirty="0">
                <a:solidFill>
                  <a:schemeClr val="bg1"/>
                </a:solidFill>
                <a:latin typeface="Georgia" panose="02040502050405020303" pitchFamily="18" charset="0"/>
              </a:rPr>
              <a:t> un </a:t>
            </a:r>
            <a:r>
              <a:rPr lang="en-US" altLang="it-IT" sz="1700" dirty="0" err="1">
                <a:solidFill>
                  <a:schemeClr val="bg1"/>
                </a:solidFill>
                <a:latin typeface="Georgia" panose="02040502050405020303" pitchFamily="18" charset="0"/>
              </a:rPr>
              <a:t>contributo</a:t>
            </a:r>
            <a:r>
              <a:rPr lang="en-US" altLang="it-IT" sz="1700" dirty="0">
                <a:solidFill>
                  <a:schemeClr val="bg1"/>
                </a:solidFill>
                <a:latin typeface="Georgia" panose="02040502050405020303" pitchFamily="18" charset="0"/>
              </a:rPr>
              <a:t> per </a:t>
            </a:r>
            <a:r>
              <a:rPr lang="en-US" altLang="it-IT" sz="1700" dirty="0" err="1">
                <a:solidFill>
                  <a:schemeClr val="bg1"/>
                </a:solidFill>
                <a:latin typeface="Georgia" panose="02040502050405020303" pitchFamily="18" charset="0"/>
              </a:rPr>
              <a:t>poter</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esportare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all’estero</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i</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capitali</a:t>
            </a:r>
            <a:r>
              <a:rPr lang="en-US" altLang="it-IT" sz="1700" dirty="0">
                <a:solidFill>
                  <a:schemeClr val="bg1"/>
                </a:solidFill>
                <a:latin typeface="Georgia" panose="02040502050405020303" pitchFamily="18" charset="0"/>
              </a:rPr>
              <a:t> tenuti in </a:t>
            </a:r>
            <a:r>
              <a:rPr lang="en-US" altLang="it-IT" sz="1700" dirty="0" err="1">
                <a:solidFill>
                  <a:schemeClr val="bg1"/>
                </a:solidFill>
                <a:latin typeface="Georgia" panose="02040502050405020303" pitchFamily="18" charset="0"/>
              </a:rPr>
              <a:t>ostaggio</a:t>
            </a:r>
            <a:r>
              <a:rPr lang="en-US" altLang="it-IT" sz="1700" dirty="0">
                <a:solidFill>
                  <a:schemeClr val="bg1"/>
                </a:solidFill>
                <a:latin typeface="Georgia" panose="02040502050405020303" pitchFamily="18" charset="0"/>
              </a:rPr>
              <a:t> dal </a:t>
            </a:r>
            <a:r>
              <a:rPr lang="en-US" altLang="it-IT" sz="1700" dirty="0" err="1">
                <a:solidFill>
                  <a:schemeClr val="bg1"/>
                </a:solidFill>
                <a:latin typeface="Georgia" panose="02040502050405020303" pitchFamily="18" charset="0"/>
              </a:rPr>
              <a:t>crudele</a:t>
            </a:r>
            <a:r>
              <a:rPr lang="en-US" altLang="it-IT" sz="1700" dirty="0">
                <a:solidFill>
                  <a:schemeClr val="bg1"/>
                </a:solidFill>
                <a:latin typeface="Georgia" panose="02040502050405020303" pitchFamily="18" charset="0"/>
              </a:rPr>
              <a:t> </a:t>
            </a:r>
            <a:r>
              <a:rPr lang="en-US" altLang="it-IT" sz="1700" dirty="0" err="1">
                <a:solidFill>
                  <a:schemeClr val="bg1"/>
                </a:solidFill>
                <a:latin typeface="Georgia" panose="02040502050405020303" pitchFamily="18" charset="0"/>
              </a:rPr>
              <a:t>dittatore</a:t>
            </a:r>
            <a:r>
              <a:rPr lang="en-US" altLang="it-IT" sz="1700" dirty="0">
                <a:solidFill>
                  <a:schemeClr val="bg1"/>
                </a:solidFill>
                <a:latin typeface="Georgia" panose="02040502050405020303" pitchFamily="18" charset="0"/>
              </a:rPr>
              <a:t> di </a:t>
            </a:r>
            <a:r>
              <a:rPr lang="en-US" altLang="it-IT" sz="1700" dirty="0" err="1">
                <a:solidFill>
                  <a:schemeClr val="bg1"/>
                </a:solidFill>
                <a:latin typeface="Georgia" panose="02040502050405020303" pitchFamily="18" charset="0"/>
              </a:rPr>
              <a:t>turno</a:t>
            </a:r>
            <a:r>
              <a:rPr lang="en-US" altLang="it-IT" sz="1700" dirty="0">
                <a:solidFill>
                  <a:schemeClr val="bg1"/>
                </a:solidFill>
                <a:latin typeface="Georgia" panose="02040502050405020303" pitchFamily="18" charset="0"/>
              </a:rPr>
              <a:t>. </a:t>
            </a:r>
          </a:p>
          <a:p>
            <a:pPr lvl="0" indent="-228600" algn="just" fontAlgn="base">
              <a:lnSpc>
                <a:spcPct val="90000"/>
              </a:lnSpc>
              <a:spcBef>
                <a:spcPct val="0"/>
              </a:spcBef>
              <a:spcAft>
                <a:spcPts val="600"/>
              </a:spcAft>
              <a:buFont typeface="Arial" panose="020B0604020202020204" pitchFamily="34" charset="0"/>
              <a:buChar char="•"/>
            </a:pPr>
            <a:endParaRPr lang="en-US" altLang="it-IT" sz="1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937820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5" name="CasellaDiTesto 4"/>
          <p:cNvSpPr txBox="1"/>
          <p:nvPr/>
        </p:nvSpPr>
        <p:spPr>
          <a:xfrm>
            <a:off x="980423" y="420686"/>
            <a:ext cx="8830102" cy="1840504"/>
          </a:xfrm>
          <a:prstGeom prst="rect">
            <a:avLst/>
          </a:prstGeom>
          <a:noFill/>
        </p:spPr>
        <p:txBody>
          <a:bodyPr wrap="square" rtlCol="0">
            <a:spAutoFit/>
          </a:bodyPr>
          <a:lstStyle/>
          <a:p>
            <a:pPr algn="ctr">
              <a:lnSpc>
                <a:spcPct val="90000"/>
              </a:lnSpc>
              <a:spcAft>
                <a:spcPts val="600"/>
              </a:spcAft>
            </a:pPr>
            <a:r>
              <a:rPr lang="en-US" sz="2400" b="1" dirty="0">
                <a:solidFill>
                  <a:schemeClr val="accent3"/>
                </a:solidFill>
                <a:latin typeface="+mj-lt"/>
              </a:rPr>
              <a:t>Winning Mails:</a:t>
            </a:r>
          </a:p>
          <a:p>
            <a:pPr algn="ctr">
              <a:lnSpc>
                <a:spcPct val="90000"/>
              </a:lnSpc>
              <a:spcAft>
                <a:spcPts val="600"/>
              </a:spcAft>
            </a:pPr>
            <a:r>
              <a:rPr lang="en-US" sz="2400" b="1" dirty="0">
                <a:solidFill>
                  <a:schemeClr val="accent3"/>
                </a:solidFill>
                <a:latin typeface="+mj-lt"/>
              </a:rPr>
              <a:t> </a:t>
            </a:r>
            <a:r>
              <a:rPr lang="en-US" sz="2400" b="1" dirty="0" err="1">
                <a:solidFill>
                  <a:schemeClr val="accent3"/>
                </a:solidFill>
                <a:latin typeface="+mj-lt"/>
              </a:rPr>
              <a:t>Nessuna</a:t>
            </a:r>
            <a:r>
              <a:rPr lang="en-US" sz="2400" b="1" dirty="0">
                <a:solidFill>
                  <a:schemeClr val="accent3"/>
                </a:solidFill>
                <a:latin typeface="+mj-lt"/>
              </a:rPr>
              <a:t> </a:t>
            </a:r>
            <a:r>
              <a:rPr lang="en-US" sz="2400" b="1" dirty="0" err="1">
                <a:solidFill>
                  <a:schemeClr val="accent3"/>
                </a:solidFill>
                <a:latin typeface="+mj-lt"/>
              </a:rPr>
              <a:t>vincita</a:t>
            </a:r>
            <a:r>
              <a:rPr lang="en-US" sz="2400" b="1" dirty="0">
                <a:solidFill>
                  <a:schemeClr val="accent3"/>
                </a:solidFill>
                <a:latin typeface="+mj-lt"/>
              </a:rPr>
              <a:t> al lotto via e-mail</a:t>
            </a:r>
          </a:p>
          <a:p>
            <a:pPr algn="just">
              <a:lnSpc>
                <a:spcPct val="90000"/>
              </a:lnSpc>
              <a:spcAft>
                <a:spcPts val="600"/>
              </a:spcAft>
              <a:buClr>
                <a:schemeClr val="bg1"/>
              </a:buClr>
            </a:pPr>
            <a:endParaRPr lang="en-US" dirty="0">
              <a:solidFill>
                <a:schemeClr val="bg1"/>
              </a:solidFill>
              <a:latin typeface="Georgia" panose="02040502050405020303" pitchFamily="18" charset="0"/>
            </a:endParaRPr>
          </a:p>
          <a:p>
            <a:pPr algn="just">
              <a:lnSpc>
                <a:spcPct val="90000"/>
              </a:lnSpc>
              <a:spcAft>
                <a:spcPts val="600"/>
              </a:spcAft>
              <a:buClr>
                <a:srgbClr val="FF467A"/>
              </a:buClr>
            </a:pPr>
            <a:endParaRPr lang="en-US" dirty="0">
              <a:solidFill>
                <a:schemeClr val="bg1"/>
              </a:solidFill>
              <a:latin typeface="Georgia" panose="02040502050405020303" pitchFamily="18" charset="0"/>
            </a:endParaRPr>
          </a:p>
          <a:p>
            <a:endParaRPr lang="it-IT" dirty="0"/>
          </a:p>
        </p:txBody>
      </p:sp>
      <p:sp>
        <p:nvSpPr>
          <p:cNvPr id="2" name="CasellaDiTesto 1"/>
          <p:cNvSpPr txBox="1"/>
          <p:nvPr/>
        </p:nvSpPr>
        <p:spPr>
          <a:xfrm>
            <a:off x="1082057" y="3056985"/>
            <a:ext cx="8626834" cy="2759217"/>
          </a:xfrm>
          <a:prstGeom prst="rect">
            <a:avLst/>
          </a:prstGeom>
          <a:noFill/>
        </p:spPr>
        <p:txBody>
          <a:bodyPr wrap="square" rtlCol="0">
            <a:spAutoFit/>
          </a:bodyPr>
          <a:lstStyle/>
          <a:p>
            <a:pPr algn="just">
              <a:lnSpc>
                <a:spcPct val="90000"/>
              </a:lnSpc>
              <a:spcAft>
                <a:spcPts val="600"/>
              </a:spcAft>
            </a:pPr>
            <a:r>
              <a:rPr lang="en-US" sz="1700" dirty="0">
                <a:solidFill>
                  <a:schemeClr val="bg1"/>
                </a:solidFill>
                <a:latin typeface="Georgia" panose="02040502050405020303" pitchFamily="18" charset="0"/>
              </a:rPr>
              <a:t>Prima o poi </a:t>
            </a:r>
            <a:r>
              <a:rPr lang="en-US" sz="1700" dirty="0" err="1">
                <a:solidFill>
                  <a:schemeClr val="bg1"/>
                </a:solidFill>
                <a:latin typeface="Georgia" panose="02040502050405020303" pitchFamily="18" charset="0"/>
              </a:rPr>
              <a:t>accade</a:t>
            </a:r>
            <a:r>
              <a:rPr lang="en-US" sz="1700" dirty="0">
                <a:solidFill>
                  <a:schemeClr val="bg1"/>
                </a:solidFill>
                <a:latin typeface="Georgia" panose="02040502050405020303" pitchFamily="18" charset="0"/>
              </a:rPr>
              <a:t> a </a:t>
            </a:r>
            <a:r>
              <a:rPr lang="en-US" sz="1700" dirty="0" err="1">
                <a:solidFill>
                  <a:schemeClr val="bg1"/>
                </a:solidFill>
                <a:latin typeface="Georgia" panose="02040502050405020303" pitchFamily="18" charset="0"/>
              </a:rPr>
              <a:t>molti</a:t>
            </a:r>
            <a:r>
              <a:rPr lang="en-US" sz="1700" dirty="0">
                <a:solidFill>
                  <a:schemeClr val="bg1"/>
                </a:solidFill>
                <a:latin typeface="Georgia" panose="02040502050405020303" pitchFamily="18" charset="0"/>
              </a:rPr>
              <a:t> di </a:t>
            </a:r>
            <a:r>
              <a:rPr lang="en-US" sz="1700" dirty="0" err="1">
                <a:solidFill>
                  <a:schemeClr val="bg1"/>
                </a:solidFill>
                <a:latin typeface="Georgia" panose="02040502050405020303" pitchFamily="18" charset="0"/>
              </a:rPr>
              <a:t>coloro</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che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navigano</a:t>
            </a:r>
            <a:r>
              <a:rPr lang="en-US" sz="1700" dirty="0">
                <a:solidFill>
                  <a:schemeClr val="bg1"/>
                </a:solidFill>
                <a:latin typeface="Georgia" panose="02040502050405020303" pitchFamily="18" charset="0"/>
              </a:rPr>
              <a:t> in Internet: </a:t>
            </a:r>
            <a:r>
              <a:rPr lang="en-US" sz="1700" dirty="0" err="1">
                <a:solidFill>
                  <a:schemeClr val="bg1"/>
                </a:solidFill>
                <a:latin typeface="Georgia" panose="02040502050405020303" pitchFamily="18" charset="0"/>
              </a:rPr>
              <a:t>nella</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posta</a:t>
            </a:r>
            <a:r>
              <a:rPr lang="en-US" sz="1700" dirty="0">
                <a:solidFill>
                  <a:schemeClr val="bg1"/>
                </a:solidFill>
                <a:latin typeface="Georgia" panose="02040502050405020303" pitchFamily="18" charset="0"/>
              </a:rPr>
              <a:t> in </a:t>
            </a:r>
            <a:r>
              <a:rPr lang="en-US" sz="1700" dirty="0" err="1">
                <a:solidFill>
                  <a:schemeClr val="bg1"/>
                </a:solidFill>
                <a:latin typeface="Georgia" panose="02040502050405020303" pitchFamily="18" charset="0"/>
              </a:rPr>
              <a:t>entrata</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appare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uno</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strano</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messaggio</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tra</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milioni</a:t>
            </a:r>
            <a:r>
              <a:rPr lang="en-US" sz="1700" dirty="0">
                <a:solidFill>
                  <a:schemeClr val="bg1"/>
                </a:solidFill>
                <a:latin typeface="Georgia" panose="02040502050405020303" pitchFamily="18" charset="0"/>
              </a:rPr>
              <a:t> di </a:t>
            </a:r>
            <a:r>
              <a:rPr lang="en-US" sz="1700" dirty="0" err="1">
                <a:solidFill>
                  <a:schemeClr val="bg1"/>
                </a:solidFill>
                <a:latin typeface="Georgia" panose="02040502050405020303" pitchFamily="18" charset="0"/>
              </a:rPr>
              <a:t>indirizzi</a:t>
            </a:r>
            <a:r>
              <a:rPr lang="en-US" sz="1700" dirty="0">
                <a:solidFill>
                  <a:schemeClr val="bg1"/>
                </a:solidFill>
                <a:latin typeface="Georgia" panose="02040502050405020303" pitchFamily="18" charset="0"/>
              </a:rPr>
              <a:t> e-mail </a:t>
            </a:r>
            <a:r>
              <a:rPr lang="en-US" sz="1700" dirty="0" err="1">
                <a:solidFill>
                  <a:schemeClr val="bg1"/>
                </a:solidFill>
                <a:latin typeface="Georgia" panose="02040502050405020303" pitchFamily="18" charset="0"/>
              </a:rPr>
              <a:t>raccolti</a:t>
            </a:r>
            <a:r>
              <a:rPr lang="en-US" sz="1700" dirty="0">
                <a:solidFill>
                  <a:schemeClr val="bg1"/>
                </a:solidFill>
                <a:latin typeface="Georgia" panose="02040502050405020303" pitchFamily="18" charset="0"/>
              </a:rPr>
              <a:t> in Internet, è </a:t>
            </a:r>
            <a:r>
              <a:rPr lang="en-US" sz="1700" dirty="0" err="1">
                <a:solidFill>
                  <a:schemeClr val="bg1"/>
                </a:solidFill>
                <a:latin typeface="Georgia" panose="02040502050405020303" pitchFamily="18" charset="0"/>
              </a:rPr>
              <a:t>stato</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estratto</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il</a:t>
            </a:r>
            <a:r>
              <a:rPr lang="en-US" sz="1700" dirty="0">
                <a:solidFill>
                  <a:schemeClr val="bg1"/>
                </a:solidFill>
                <a:latin typeface="Georgia" panose="02040502050405020303" pitchFamily="18" charset="0"/>
              </a:rPr>
              <a:t> Vostro. </a:t>
            </a:r>
            <a:r>
              <a:rPr lang="en-US" sz="1700" dirty="0" err="1">
                <a:solidFill>
                  <a:schemeClr val="bg1"/>
                </a:solidFill>
                <a:latin typeface="Georgia" panose="02040502050405020303" pitchFamily="18" charset="0"/>
              </a:rPr>
              <a:t>Siete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i</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fortunati</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vincitori</a:t>
            </a:r>
            <a:r>
              <a:rPr lang="en-US" sz="1700" dirty="0">
                <a:solidFill>
                  <a:schemeClr val="bg1"/>
                </a:solidFill>
                <a:latin typeface="Georgia" panose="02040502050405020303" pitchFamily="18" charset="0"/>
              </a:rPr>
              <a:t> di </a:t>
            </a:r>
            <a:r>
              <a:rPr lang="en-US" sz="1700" dirty="0" err="1">
                <a:solidFill>
                  <a:schemeClr val="bg1"/>
                </a:solidFill>
                <a:latin typeface="Georgia" panose="02040502050405020303" pitchFamily="18" charset="0"/>
              </a:rPr>
              <a:t>centinaia</a:t>
            </a:r>
            <a:r>
              <a:rPr lang="en-US" sz="1700" dirty="0">
                <a:solidFill>
                  <a:schemeClr val="bg1"/>
                </a:solidFill>
                <a:latin typeface="Georgia" panose="02040502050405020303" pitchFamily="18" charset="0"/>
              </a:rPr>
              <a:t> di </a:t>
            </a:r>
            <a:r>
              <a:rPr lang="en-US" sz="1700" dirty="0" err="1">
                <a:solidFill>
                  <a:schemeClr val="bg1"/>
                </a:solidFill>
                <a:latin typeface="Georgia" panose="02040502050405020303" pitchFamily="18" charset="0"/>
              </a:rPr>
              <a:t>migliaia</a:t>
            </a:r>
            <a:r>
              <a:rPr lang="en-US" sz="1700" dirty="0">
                <a:solidFill>
                  <a:schemeClr val="bg1"/>
                </a:solidFill>
                <a:latin typeface="Georgia" panose="02040502050405020303" pitchFamily="18" charset="0"/>
              </a:rPr>
              <a:t> di Euro o </a:t>
            </a:r>
            <a:r>
              <a:rPr lang="en-US" sz="1700" dirty="0" err="1">
                <a:solidFill>
                  <a:schemeClr val="bg1"/>
                </a:solidFill>
                <a:latin typeface="Georgia" panose="02040502050405020303" pitchFamily="18" charset="0"/>
              </a:rPr>
              <a:t>Dollari</a:t>
            </a:r>
            <a:r>
              <a:rPr lang="en-US" sz="1700" dirty="0">
                <a:solidFill>
                  <a:schemeClr val="bg1"/>
                </a:solidFill>
                <a:latin typeface="Georgia" panose="02040502050405020303" pitchFamily="18" charset="0"/>
              </a:rPr>
              <a:t>.</a:t>
            </a:r>
            <a:br>
              <a:rPr lang="en-US" sz="1700" dirty="0">
                <a:solidFill>
                  <a:schemeClr val="bg1"/>
                </a:solidFill>
                <a:latin typeface="Georgia" panose="02040502050405020303" pitchFamily="18" charset="0"/>
              </a:rPr>
            </a:br>
            <a:endParaRPr lang="en-US" sz="1700" dirty="0">
              <a:solidFill>
                <a:schemeClr val="bg1"/>
              </a:solidFill>
              <a:latin typeface="Georgia" panose="02040502050405020303" pitchFamily="18" charset="0"/>
            </a:endParaRPr>
          </a:p>
          <a:p>
            <a:pPr algn="just">
              <a:lnSpc>
                <a:spcPct val="90000"/>
              </a:lnSpc>
              <a:spcAft>
                <a:spcPts val="600"/>
              </a:spcAft>
            </a:pPr>
            <a:r>
              <a:rPr lang="en-US" sz="1700" dirty="0" err="1">
                <a:solidFill>
                  <a:schemeClr val="bg1"/>
                </a:solidFill>
                <a:latin typeface="Georgia" panose="02040502050405020303" pitchFamily="18" charset="0"/>
              </a:rPr>
              <a:t>Naturalmente</a:t>
            </a:r>
            <a:r>
              <a:rPr lang="en-US" sz="1700" dirty="0">
                <a:solidFill>
                  <a:schemeClr val="bg1"/>
                </a:solidFill>
                <a:latin typeface="Georgia" panose="02040502050405020303" pitchFamily="18" charset="0"/>
              </a:rPr>
              <a:t> in </a:t>
            </a:r>
            <a:r>
              <a:rPr lang="en-US" sz="1700" dirty="0" err="1">
                <a:solidFill>
                  <a:schemeClr val="bg1"/>
                </a:solidFill>
                <a:latin typeface="Georgia" panose="02040502050405020303" pitchFamily="18" charset="0"/>
              </a:rPr>
              <a:t>questi</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casi</a:t>
            </a:r>
            <a:r>
              <a:rPr lang="en-US" sz="1700" dirty="0">
                <a:solidFill>
                  <a:schemeClr val="bg1"/>
                </a:solidFill>
                <a:latin typeface="Georgia" panose="02040502050405020303" pitchFamily="18" charset="0"/>
              </a:rPr>
              <a:t> non </a:t>
            </a:r>
            <a:r>
              <a:rPr lang="en-US" sz="1700" dirty="0" err="1">
                <a:solidFill>
                  <a:schemeClr val="bg1"/>
                </a:solidFill>
                <a:latin typeface="Georgia" panose="02040502050405020303" pitchFamily="18" charset="0"/>
              </a:rPr>
              <a:t>si</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tratta</a:t>
            </a:r>
            <a:r>
              <a:rPr lang="en-US" sz="1700" dirty="0">
                <a:solidFill>
                  <a:schemeClr val="bg1"/>
                </a:solidFill>
                <a:latin typeface="Georgia" panose="02040502050405020303" pitchFamily="18" charset="0"/>
              </a:rPr>
              <a:t> di </a:t>
            </a:r>
            <a:r>
              <a:rPr lang="en-US" sz="1700" dirty="0" err="1">
                <a:solidFill>
                  <a:schemeClr val="bg1"/>
                </a:solidFill>
                <a:latin typeface="Georgia" panose="02040502050405020303" pitchFamily="18" charset="0"/>
              </a:rPr>
              <a:t>vere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vincite</a:t>
            </a:r>
            <a:r>
              <a:rPr lang="en-US" sz="1700" dirty="0">
                <a:solidFill>
                  <a:schemeClr val="bg1"/>
                </a:solidFill>
                <a:latin typeface="Georgia" panose="02040502050405020303" pitchFamily="18" charset="0"/>
              </a:rPr>
              <a:t>, ma di un </a:t>
            </a:r>
            <a:r>
              <a:rPr lang="en-US" sz="1700" dirty="0" err="1">
                <a:solidFill>
                  <a:schemeClr val="bg1"/>
                </a:solidFill>
                <a:latin typeface="Georgia" panose="02040502050405020303" pitchFamily="18" charset="0"/>
              </a:rPr>
              <a:t>modo</a:t>
            </a:r>
            <a:r>
              <a:rPr lang="en-US" sz="1700" dirty="0">
                <a:solidFill>
                  <a:schemeClr val="bg1"/>
                </a:solidFill>
                <a:latin typeface="Georgia" panose="02040502050405020303" pitchFamily="18" charset="0"/>
              </a:rPr>
              <a:t> per </a:t>
            </a:r>
            <a:r>
              <a:rPr lang="en-US" sz="1700" dirty="0" err="1">
                <a:solidFill>
                  <a:schemeClr val="bg1"/>
                </a:solidFill>
                <a:latin typeface="Georgia" panose="02040502050405020303" pitchFamily="18" charset="0"/>
              </a:rPr>
              <a:t>recuperare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un'infinità</a:t>
            </a:r>
            <a:r>
              <a:rPr lang="en-US" sz="1700" dirty="0">
                <a:solidFill>
                  <a:schemeClr val="bg1"/>
                </a:solidFill>
                <a:latin typeface="Georgia" panose="02040502050405020303" pitchFamily="18" charset="0"/>
              </a:rPr>
              <a:t> di </a:t>
            </a:r>
            <a:r>
              <a:rPr lang="en-US" sz="1700" dirty="0" err="1">
                <a:solidFill>
                  <a:schemeClr val="bg1"/>
                </a:solidFill>
                <a:latin typeface="Georgia" panose="02040502050405020303" pitchFamily="18" charset="0"/>
              </a:rPr>
              <a:t>dati</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personali</a:t>
            </a:r>
            <a:r>
              <a:rPr lang="en-US" sz="1700" dirty="0">
                <a:solidFill>
                  <a:schemeClr val="bg1"/>
                </a:solidFill>
                <a:latin typeface="Georgia" panose="02040502050405020303" pitchFamily="18" charset="0"/>
              </a:rPr>
              <a:t>, </a:t>
            </a:r>
            <a:r>
              <a:rPr lang="en-US" sz="1700" b="1" dirty="0" err="1">
                <a:solidFill>
                  <a:schemeClr val="bg1"/>
                </a:solidFill>
                <a:latin typeface="Georgia" panose="02040502050405020303" pitchFamily="18" charset="0"/>
              </a:rPr>
              <a:t>dati</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che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vere</a:t>
            </a:r>
            <a:r>
              <a:rPr lang="en-US" sz="1700" dirty="0">
                <a:solidFill>
                  <a:schemeClr val="bg1"/>
                </a:solidFill>
                <a:latin typeface="Georgia" panose="02040502050405020303" pitchFamily="18" charset="0"/>
              </a:rPr>
              <a:t> e </a:t>
            </a:r>
            <a:r>
              <a:rPr lang="en-US" sz="1700" dirty="0" err="1">
                <a:solidFill>
                  <a:schemeClr val="bg1"/>
                </a:solidFill>
                <a:latin typeface="Georgia" panose="02040502050405020303" pitchFamily="18" charset="0"/>
              </a:rPr>
              <a:t>proprie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bande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criminali</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possono</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utilizzare</a:t>
            </a:r>
            <a:r>
              <a:rPr lang="en-US" sz="1700" dirty="0">
                <a:solidFill>
                  <a:schemeClr val="bg1"/>
                </a:solidFill>
                <a:latin typeface="Georgia" panose="02040502050405020303" pitchFamily="18" charset="0"/>
              </a:rPr>
              <a:t> in </a:t>
            </a:r>
            <a:r>
              <a:rPr lang="en-US" sz="1700" dirty="0" err="1">
                <a:solidFill>
                  <a:schemeClr val="bg1"/>
                </a:solidFill>
                <a:latin typeface="Georgia" panose="02040502050405020303" pitchFamily="18" charset="0"/>
              </a:rPr>
              <a:t>vario</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modo</a:t>
            </a:r>
            <a:r>
              <a:rPr lang="en-US" sz="1700" dirty="0">
                <a:solidFill>
                  <a:schemeClr val="bg1"/>
                </a:solidFill>
                <a:latin typeface="Georgia" panose="02040502050405020303" pitchFamily="18" charset="0"/>
              </a:rPr>
              <a:t> (</a:t>
            </a:r>
            <a:r>
              <a:rPr lang="en-US" sz="1700" b="1" dirty="0" err="1">
                <a:solidFill>
                  <a:schemeClr val="bg1"/>
                </a:solidFill>
                <a:latin typeface="Georgia" panose="02040502050405020303" pitchFamily="18" charset="0"/>
              </a:rPr>
              <a:t>commercio</a:t>
            </a:r>
            <a:r>
              <a:rPr lang="en-US" sz="1700" b="1" dirty="0">
                <a:solidFill>
                  <a:schemeClr val="bg1"/>
                </a:solidFill>
                <a:latin typeface="Georgia" panose="02040502050405020303" pitchFamily="18" charset="0"/>
              </a:rPr>
              <a:t> di </a:t>
            </a:r>
            <a:r>
              <a:rPr lang="en-US" sz="1700" b="1" dirty="0" err="1">
                <a:solidFill>
                  <a:schemeClr val="bg1"/>
                </a:solidFill>
                <a:latin typeface="Georgia" panose="02040502050405020303" pitchFamily="18" charset="0"/>
              </a:rPr>
              <a:t>dati</a:t>
            </a:r>
            <a:r>
              <a:rPr lang="en-US" sz="1700" b="1" dirty="0">
                <a:solidFill>
                  <a:schemeClr val="bg1"/>
                </a:solidFill>
                <a:latin typeface="Georgia" panose="02040502050405020303" pitchFamily="18" charset="0"/>
              </a:rPr>
              <a:t>, </a:t>
            </a:r>
            <a:r>
              <a:rPr lang="en-US" sz="1700" b="1" dirty="0" err="1">
                <a:solidFill>
                  <a:schemeClr val="bg1"/>
                </a:solidFill>
                <a:latin typeface="Georgia" panose="02040502050405020303" pitchFamily="18" charset="0"/>
              </a:rPr>
              <a:t>furto</a:t>
            </a:r>
            <a:r>
              <a:rPr lang="en-US" sz="1700" b="1" dirty="0">
                <a:solidFill>
                  <a:schemeClr val="bg1"/>
                </a:solidFill>
                <a:latin typeface="Georgia" panose="02040502050405020303" pitchFamily="18" charset="0"/>
              </a:rPr>
              <a:t> di </a:t>
            </a:r>
            <a:r>
              <a:rPr lang="en-US" sz="1700" b="1" dirty="0" err="1">
                <a:solidFill>
                  <a:schemeClr val="bg1"/>
                </a:solidFill>
                <a:latin typeface="Georgia" panose="02040502050405020303" pitchFamily="18" charset="0"/>
              </a:rPr>
              <a:t>identità</a:t>
            </a:r>
            <a:r>
              <a:rPr lang="en-US" sz="1700" dirty="0">
                <a:solidFill>
                  <a:schemeClr val="bg1"/>
                </a:solidFill>
                <a:latin typeface="Georgia" panose="02040502050405020303" pitchFamily="18" charset="0"/>
              </a:rPr>
              <a:t>!), e </a:t>
            </a:r>
            <a:r>
              <a:rPr lang="en-US" sz="1700" dirty="0" err="1">
                <a:solidFill>
                  <a:schemeClr val="bg1"/>
                </a:solidFill>
                <a:latin typeface="Georgia" panose="02040502050405020303" pitchFamily="18" charset="0"/>
              </a:rPr>
              <a:t>contemporaneamente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si</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tenta</a:t>
            </a:r>
            <a:r>
              <a:rPr lang="en-US" sz="1700" dirty="0">
                <a:solidFill>
                  <a:schemeClr val="bg1"/>
                </a:solidFill>
                <a:latin typeface="Georgia" panose="02040502050405020303" pitchFamily="18" charset="0"/>
              </a:rPr>
              <a:t> di </a:t>
            </a:r>
            <a:r>
              <a:rPr lang="en-US" sz="1700" dirty="0" err="1">
                <a:solidFill>
                  <a:schemeClr val="bg1"/>
                </a:solidFill>
                <a:latin typeface="Georgia" panose="02040502050405020303" pitchFamily="18" charset="0"/>
              </a:rPr>
              <a:t>convincere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persone</a:t>
            </a:r>
            <a:r>
              <a:rPr lang="en-US" sz="1700" dirty="0">
                <a:solidFill>
                  <a:schemeClr val="bg1"/>
                </a:solidFill>
                <a:latin typeface="Georgia" panose="02040502050405020303" pitchFamily="18" charset="0"/>
              </a:rPr>
              <a:t> in </a:t>
            </a:r>
            <a:r>
              <a:rPr lang="en-US" sz="1700" dirty="0" err="1">
                <a:solidFill>
                  <a:schemeClr val="bg1"/>
                </a:solidFill>
                <a:latin typeface="Georgia" panose="02040502050405020303" pitchFamily="18" charset="0"/>
              </a:rPr>
              <a:t>buona</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fede</a:t>
            </a:r>
            <a:r>
              <a:rPr lang="en-US" sz="1700" dirty="0">
                <a:solidFill>
                  <a:schemeClr val="bg1"/>
                </a:solidFill>
                <a:latin typeface="Georgia" panose="02040502050405020303" pitchFamily="18" charset="0"/>
              </a:rPr>
              <a:t> - con la </a:t>
            </a:r>
            <a:r>
              <a:rPr lang="en-US" sz="1700" dirty="0" err="1">
                <a:solidFill>
                  <a:schemeClr val="bg1"/>
                </a:solidFill>
                <a:latin typeface="Georgia" panose="02040502050405020303" pitchFamily="18" charset="0"/>
              </a:rPr>
              <a:t>promessa</a:t>
            </a:r>
            <a:r>
              <a:rPr lang="en-US" sz="1700" dirty="0">
                <a:solidFill>
                  <a:schemeClr val="bg1"/>
                </a:solidFill>
                <a:latin typeface="Georgia" panose="02040502050405020303" pitchFamily="18" charset="0"/>
              </a:rPr>
              <a:t> di </a:t>
            </a:r>
            <a:r>
              <a:rPr lang="en-US" sz="1700" dirty="0" err="1">
                <a:solidFill>
                  <a:schemeClr val="bg1"/>
                </a:solidFill>
                <a:latin typeface="Georgia" panose="02040502050405020303" pitchFamily="18" charset="0"/>
              </a:rPr>
              <a:t>una</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vincita</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esagerata</a:t>
            </a:r>
            <a:r>
              <a:rPr lang="en-US" sz="1700" dirty="0">
                <a:solidFill>
                  <a:schemeClr val="bg1"/>
                </a:solidFill>
                <a:latin typeface="Georgia" panose="02040502050405020303" pitchFamily="18" charset="0"/>
              </a:rPr>
              <a:t> - a </a:t>
            </a:r>
            <a:r>
              <a:rPr lang="en-US" sz="1700" dirty="0" err="1">
                <a:solidFill>
                  <a:schemeClr val="bg1"/>
                </a:solidFill>
                <a:latin typeface="Georgia" panose="02040502050405020303" pitchFamily="18" charset="0"/>
              </a:rPr>
              <a:t>pagare</a:t>
            </a:r>
            <a:r>
              <a:rPr lang="en-US" sz="1700" dirty="0">
                <a:solidFill>
                  <a:schemeClr val="bg1"/>
                </a:solidFill>
                <a:latin typeface="Georgia" panose="02040502050405020303" pitchFamily="18" charset="0"/>
              </a:rPr>
              <a:t> diverse </a:t>
            </a:r>
            <a:r>
              <a:rPr lang="en-US" sz="1700" dirty="0" err="1">
                <a:solidFill>
                  <a:schemeClr val="bg1"/>
                </a:solidFill>
                <a:latin typeface="Georgia" panose="02040502050405020303" pitchFamily="18" charset="0"/>
              </a:rPr>
              <a:t>migliaia</a:t>
            </a:r>
            <a:r>
              <a:rPr lang="en-US" sz="1700" dirty="0">
                <a:solidFill>
                  <a:schemeClr val="bg1"/>
                </a:solidFill>
                <a:latin typeface="Georgia" panose="02040502050405020303" pitchFamily="18" charset="0"/>
              </a:rPr>
              <a:t> di Euro. Il </a:t>
            </a:r>
            <a:r>
              <a:rPr lang="en-US" sz="1700" dirty="0" err="1">
                <a:solidFill>
                  <a:schemeClr val="bg1"/>
                </a:solidFill>
                <a:latin typeface="Georgia" panose="02040502050405020303" pitchFamily="18" charset="0"/>
              </a:rPr>
              <a:t>destinatario</a:t>
            </a:r>
            <a:r>
              <a:rPr lang="en-US" sz="1700" dirty="0">
                <a:solidFill>
                  <a:schemeClr val="bg1"/>
                </a:solidFill>
                <a:latin typeface="Georgia" panose="02040502050405020303" pitchFamily="18" charset="0"/>
              </a:rPr>
              <a:t> di </a:t>
            </a:r>
            <a:r>
              <a:rPr lang="en-US" sz="1700" dirty="0" err="1">
                <a:solidFill>
                  <a:schemeClr val="bg1"/>
                </a:solidFill>
                <a:latin typeface="Georgia" panose="02040502050405020303" pitchFamily="18" charset="0"/>
              </a:rPr>
              <a:t>queste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comunicazioni</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viene</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invitato</a:t>
            </a:r>
            <a:r>
              <a:rPr lang="en-US" sz="1700" dirty="0">
                <a:solidFill>
                  <a:schemeClr val="bg1"/>
                </a:solidFill>
                <a:latin typeface="Georgia" panose="02040502050405020303" pitchFamily="18" charset="0"/>
              </a:rPr>
              <a:t> - a causa di </a:t>
            </a:r>
            <a:r>
              <a:rPr lang="en-US" sz="1700" dirty="0" err="1">
                <a:solidFill>
                  <a:schemeClr val="bg1"/>
                </a:solidFill>
                <a:latin typeface="Georgia" panose="02040502050405020303" pitchFamily="18" charset="0"/>
              </a:rPr>
              <a:t>motivi</a:t>
            </a:r>
            <a:r>
              <a:rPr lang="en-US" sz="1700" dirty="0">
                <a:solidFill>
                  <a:schemeClr val="bg1"/>
                </a:solidFill>
                <a:latin typeface="Georgia" panose="02040502050405020303" pitchFamily="18" charset="0"/>
              </a:rPr>
              <a:t> di </a:t>
            </a:r>
            <a:r>
              <a:rPr lang="en-US" sz="1700" dirty="0" err="1">
                <a:solidFill>
                  <a:schemeClr val="bg1"/>
                </a:solidFill>
                <a:latin typeface="Georgia" panose="02040502050405020303" pitchFamily="18" charset="0"/>
              </a:rPr>
              <a:t>sicurezza</a:t>
            </a:r>
            <a:r>
              <a:rPr lang="en-US" sz="1700" dirty="0">
                <a:solidFill>
                  <a:schemeClr val="bg1"/>
                </a:solidFill>
                <a:latin typeface="Georgia" panose="02040502050405020303" pitchFamily="18" charset="0"/>
              </a:rPr>
              <a:t> non </a:t>
            </a:r>
            <a:r>
              <a:rPr lang="en-US" sz="1700" dirty="0" err="1">
                <a:solidFill>
                  <a:schemeClr val="bg1"/>
                </a:solidFill>
                <a:latin typeface="Georgia" panose="02040502050405020303" pitchFamily="18" charset="0"/>
              </a:rPr>
              <a:t>meglio</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specificati</a:t>
            </a:r>
            <a:r>
              <a:rPr lang="en-US" sz="1700" dirty="0">
                <a:solidFill>
                  <a:schemeClr val="bg1"/>
                </a:solidFill>
                <a:latin typeface="Georgia" panose="02040502050405020303" pitchFamily="18" charset="0"/>
              </a:rPr>
              <a:t> - a non fare </a:t>
            </a:r>
            <a:r>
              <a:rPr lang="en-US" sz="1700" dirty="0" err="1">
                <a:solidFill>
                  <a:schemeClr val="bg1"/>
                </a:solidFill>
                <a:latin typeface="Georgia" panose="02040502050405020303" pitchFamily="18" charset="0"/>
              </a:rPr>
              <a:t>parola</a:t>
            </a:r>
            <a:r>
              <a:rPr lang="en-US" sz="1700" dirty="0">
                <a:solidFill>
                  <a:schemeClr val="bg1"/>
                </a:solidFill>
                <a:latin typeface="Georgia" panose="02040502050405020303" pitchFamily="18" charset="0"/>
              </a:rPr>
              <a:t> con </a:t>
            </a:r>
            <a:r>
              <a:rPr lang="en-US" sz="1700" dirty="0" err="1">
                <a:solidFill>
                  <a:schemeClr val="bg1"/>
                </a:solidFill>
                <a:latin typeface="Georgia" panose="02040502050405020303" pitchFamily="18" charset="0"/>
              </a:rPr>
              <a:t>nessuno</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della</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sua</a:t>
            </a:r>
            <a:r>
              <a:rPr lang="en-US" sz="1700" dirty="0">
                <a:solidFill>
                  <a:schemeClr val="bg1"/>
                </a:solidFill>
                <a:latin typeface="Georgia" panose="02040502050405020303" pitchFamily="18" charset="0"/>
              </a:rPr>
              <a:t> </a:t>
            </a:r>
            <a:r>
              <a:rPr lang="en-US" sz="1700" dirty="0" err="1">
                <a:solidFill>
                  <a:schemeClr val="bg1"/>
                </a:solidFill>
                <a:latin typeface="Georgia" panose="02040502050405020303" pitchFamily="18" charset="0"/>
              </a:rPr>
              <a:t>vincita</a:t>
            </a:r>
            <a:r>
              <a:rPr lang="en-US" sz="1700" dirty="0">
                <a:solidFill>
                  <a:schemeClr val="bg1"/>
                </a:solidFill>
                <a:latin typeface="Georgia" panose="02040502050405020303" pitchFamily="18" charset="0"/>
              </a:rPr>
              <a:t>.</a:t>
            </a:r>
            <a:endParaRPr lang="en-US" altLang="it-IT" sz="1700" dirty="0">
              <a:solidFill>
                <a:schemeClr val="bg1"/>
              </a:solidFill>
              <a:latin typeface="Georgia" panose="02040502050405020303" pitchFamily="18" charset="0"/>
            </a:endParaRPr>
          </a:p>
        </p:txBody>
      </p:sp>
      <p:pic>
        <p:nvPicPr>
          <p:cNvPr id="11" name="Immagine 10" descr="Immagine che contiene testo, lavagnabianca&#10;&#10;Descrizione generata automaticamente">
            <a:extLst>
              <a:ext uri="{FF2B5EF4-FFF2-40B4-BE49-F238E27FC236}">
                <a16:creationId xmlns:a16="http://schemas.microsoft.com/office/drawing/2014/main" id="{EB3F6FB9-218D-492E-A39D-B04C99A88BA0}"/>
              </a:ext>
            </a:extLst>
          </p:cNvPr>
          <p:cNvPicPr>
            <a:picLocks noChangeAspect="1"/>
          </p:cNvPicPr>
          <p:nvPr/>
        </p:nvPicPr>
        <p:blipFill rotWithShape="1">
          <a:blip r:embed="rId6">
            <a:extLst>
              <a:ext uri="{28A0092B-C50C-407E-A947-70E740481C1C}">
                <a14:useLocalDpi xmlns:a14="http://schemas.microsoft.com/office/drawing/2010/main" val="0"/>
              </a:ext>
            </a:extLst>
          </a:blip>
          <a:srcRect t="25785" b="12965"/>
          <a:stretch/>
        </p:blipFill>
        <p:spPr>
          <a:xfrm>
            <a:off x="3160278" y="1269170"/>
            <a:ext cx="4267124" cy="1744591"/>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179083193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2" name="CasellaDiTesto 1"/>
          <p:cNvSpPr txBox="1"/>
          <p:nvPr/>
        </p:nvSpPr>
        <p:spPr>
          <a:xfrm>
            <a:off x="1082057" y="2108435"/>
            <a:ext cx="8626834" cy="4410438"/>
          </a:xfrm>
          <a:prstGeom prst="rect">
            <a:avLst/>
          </a:prstGeom>
          <a:noFill/>
        </p:spPr>
        <p:txBody>
          <a:bodyPr wrap="square" rtlCol="0">
            <a:spAutoFit/>
          </a:bodyPr>
          <a:lstStyle/>
          <a:p>
            <a:pPr algn="just">
              <a:lnSpc>
                <a:spcPct val="90000"/>
              </a:lnSpc>
              <a:spcAft>
                <a:spcPts val="600"/>
              </a:spcAft>
            </a:pPr>
            <a:r>
              <a:rPr lang="en-US" sz="2000" dirty="0">
                <a:solidFill>
                  <a:schemeClr val="bg1"/>
                </a:solidFill>
                <a:latin typeface="Georgia" panose="02040502050405020303" pitchFamily="18" charset="0"/>
              </a:rPr>
              <a:t>Per </a:t>
            </a:r>
            <a:r>
              <a:rPr lang="en-US" sz="2000" dirty="0" err="1">
                <a:solidFill>
                  <a:schemeClr val="bg1"/>
                </a:solidFill>
                <a:latin typeface="Georgia" panose="02040502050405020303" pitchFamily="18" charset="0"/>
              </a:rPr>
              <a:t>poter</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ricevere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premio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dovrete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compilare</a:t>
            </a:r>
            <a:r>
              <a:rPr lang="en-US" sz="2000" dirty="0">
                <a:solidFill>
                  <a:schemeClr val="bg1"/>
                </a:solidFill>
                <a:latin typeface="Georgia" panose="02040502050405020303" pitchFamily="18" charset="0"/>
              </a:rPr>
              <a:t> un </a:t>
            </a:r>
            <a:r>
              <a:rPr lang="en-US" sz="2000" b="1" dirty="0" err="1">
                <a:solidFill>
                  <a:schemeClr val="bg1"/>
                </a:solidFill>
                <a:latin typeface="Georgia" panose="02040502050405020303" pitchFamily="18" charset="0"/>
              </a:rPr>
              <a:t>dettagliato</a:t>
            </a:r>
            <a:r>
              <a:rPr lang="en-US" sz="2000" b="1" dirty="0">
                <a:solidFill>
                  <a:schemeClr val="bg1"/>
                </a:solidFill>
                <a:latin typeface="Georgia" panose="02040502050405020303" pitchFamily="18" charset="0"/>
              </a:rPr>
              <a:t> </a:t>
            </a:r>
            <a:r>
              <a:rPr lang="en-US" sz="2000" b="1" dirty="0" err="1">
                <a:solidFill>
                  <a:schemeClr val="bg1"/>
                </a:solidFill>
                <a:latin typeface="Georgia" panose="02040502050405020303" pitchFamily="18" charset="0"/>
              </a:rPr>
              <a:t>questionario</a:t>
            </a:r>
            <a:r>
              <a:rPr lang="en-US" sz="2000" b="1" dirty="0">
                <a:solidFill>
                  <a:schemeClr val="bg1"/>
                </a:solidFill>
                <a:latin typeface="Georgia" panose="02040502050405020303" pitchFamily="18" charset="0"/>
              </a:rPr>
              <a:t> con </a:t>
            </a:r>
            <a:r>
              <a:rPr lang="en-US" sz="2000" b="1" dirty="0" err="1">
                <a:solidFill>
                  <a:schemeClr val="bg1"/>
                </a:solidFill>
                <a:latin typeface="Georgia" panose="02040502050405020303" pitchFamily="18" charset="0"/>
              </a:rPr>
              <a:t>i</a:t>
            </a:r>
            <a:r>
              <a:rPr lang="en-US" sz="2000" b="1" dirty="0">
                <a:solidFill>
                  <a:schemeClr val="bg1"/>
                </a:solidFill>
                <a:latin typeface="Georgia" panose="02040502050405020303" pitchFamily="18" charset="0"/>
              </a:rPr>
              <a:t> </a:t>
            </a:r>
            <a:r>
              <a:rPr lang="en-US" sz="2000" b="1" dirty="0" err="1">
                <a:solidFill>
                  <a:schemeClr val="bg1"/>
                </a:solidFill>
                <a:latin typeface="Georgia" panose="02040502050405020303" pitchFamily="18" charset="0"/>
              </a:rPr>
              <a:t>Vostri</a:t>
            </a:r>
            <a:r>
              <a:rPr lang="en-US" sz="2000" b="1" dirty="0">
                <a:solidFill>
                  <a:schemeClr val="bg1"/>
                </a:solidFill>
                <a:latin typeface="Georgia" panose="02040502050405020303" pitchFamily="18" charset="0"/>
              </a:rPr>
              <a:t> </a:t>
            </a:r>
            <a:r>
              <a:rPr lang="en-US" sz="2000" b="1" dirty="0" err="1">
                <a:solidFill>
                  <a:schemeClr val="bg1"/>
                </a:solidFill>
                <a:latin typeface="Georgia" panose="02040502050405020303" pitchFamily="18" charset="0"/>
              </a:rPr>
              <a:t>dati</a:t>
            </a:r>
            <a:r>
              <a:rPr lang="en-US" sz="2000" b="1" dirty="0">
                <a:solidFill>
                  <a:schemeClr val="bg1"/>
                </a:solidFill>
                <a:latin typeface="Georgia" panose="02040502050405020303" pitchFamily="18" charset="0"/>
              </a:rPr>
              <a:t> </a:t>
            </a:r>
            <a:r>
              <a:rPr lang="en-US" sz="2000" b="1" dirty="0" err="1">
                <a:solidFill>
                  <a:schemeClr val="bg1"/>
                </a:solidFill>
                <a:latin typeface="Georgia" panose="02040502050405020303" pitchFamily="18" charset="0"/>
              </a:rPr>
              <a:t>personali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tra</a:t>
            </a:r>
            <a:r>
              <a:rPr lang="en-US" sz="2000" dirty="0">
                <a:solidFill>
                  <a:schemeClr val="bg1"/>
                </a:solidFill>
                <a:latin typeface="Georgia" panose="02040502050405020303" pitchFamily="18" charset="0"/>
              </a:rPr>
              <a:t> cui data di </a:t>
            </a:r>
            <a:r>
              <a:rPr lang="en-US" sz="2000" dirty="0" err="1">
                <a:solidFill>
                  <a:schemeClr val="bg1"/>
                </a:solidFill>
                <a:latin typeface="Georgia" panose="02040502050405020303" pitchFamily="18" charset="0"/>
              </a:rPr>
              <a:t>nascita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luogo</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residenza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telefono</a:t>
            </a:r>
            <a:r>
              <a:rPr lang="en-US" sz="2000" dirty="0">
                <a:solidFill>
                  <a:schemeClr val="bg1"/>
                </a:solidFill>
                <a:latin typeface="Georgia" panose="02040502050405020303" pitchFamily="18" charset="0"/>
              </a:rPr>
              <a:t>, fax, </a:t>
            </a:r>
            <a:r>
              <a:rPr lang="en-US" sz="2000" dirty="0" err="1">
                <a:solidFill>
                  <a:schemeClr val="bg1"/>
                </a:solidFill>
                <a:latin typeface="Georgia" panose="02040502050405020303" pitchFamily="18" charset="0"/>
              </a:rPr>
              <a:t>cittadinanza</a:t>
            </a:r>
            <a:r>
              <a:rPr lang="en-US" sz="2000" dirty="0">
                <a:solidFill>
                  <a:schemeClr val="bg1"/>
                </a:solidFill>
                <a:latin typeface="Georgia" panose="02040502050405020303" pitchFamily="18" charset="0"/>
              </a:rPr>
              <a:t> e </a:t>
            </a:r>
            <a:r>
              <a:rPr lang="en-US" sz="2000" dirty="0" err="1">
                <a:solidFill>
                  <a:schemeClr val="bg1"/>
                </a:solidFill>
                <a:latin typeface="Georgia" panose="02040502050405020303" pitchFamily="18" charset="0"/>
              </a:rPr>
              <a:t>numero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della</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Vostra</a:t>
            </a:r>
            <a:r>
              <a:rPr lang="en-US" sz="2000" dirty="0">
                <a:solidFill>
                  <a:schemeClr val="bg1"/>
                </a:solidFill>
                <a:latin typeface="Georgia" panose="02040502050405020303" pitchFamily="18" charset="0"/>
              </a:rPr>
              <a:t> carta di </a:t>
            </a:r>
            <a:r>
              <a:rPr lang="en-US" sz="2000" dirty="0" err="1">
                <a:solidFill>
                  <a:schemeClr val="bg1"/>
                </a:solidFill>
                <a:latin typeface="Georgia" panose="02040502050405020303" pitchFamily="18" charset="0"/>
              </a:rPr>
              <a:t>identità</a:t>
            </a:r>
            <a:r>
              <a:rPr lang="en-US" sz="2000" dirty="0">
                <a:solidFill>
                  <a:schemeClr val="bg1"/>
                </a:solidFill>
                <a:latin typeface="Georgia" panose="02040502050405020303" pitchFamily="18" charset="0"/>
              </a:rPr>
              <a:t> o del </a:t>
            </a:r>
            <a:r>
              <a:rPr lang="en-US" sz="2000" dirty="0" err="1">
                <a:solidFill>
                  <a:schemeClr val="bg1"/>
                </a:solidFill>
                <a:latin typeface="Georgia" panose="02040502050405020303" pitchFamily="18" charset="0"/>
              </a:rPr>
              <a:t>passaporto</a:t>
            </a:r>
            <a:r>
              <a:rPr lang="en-US" sz="2000" dirty="0">
                <a:solidFill>
                  <a:schemeClr val="bg1"/>
                </a:solidFill>
                <a:latin typeface="Georgia" panose="02040502050405020303" pitchFamily="18" charset="0"/>
              </a:rPr>
              <a:t>, in </a:t>
            </a:r>
            <a:r>
              <a:rPr lang="en-US" sz="2000" dirty="0" err="1">
                <a:solidFill>
                  <a:schemeClr val="bg1"/>
                </a:solidFill>
                <a:latin typeface="Georgia" panose="02040502050405020303" pitchFamily="18" charset="0"/>
              </a:rPr>
              <a:t>alcuni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casi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anche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nome</a:t>
            </a:r>
            <a:r>
              <a:rPr lang="en-US" sz="2000" dirty="0">
                <a:solidFill>
                  <a:schemeClr val="bg1"/>
                </a:solidFill>
                <a:latin typeface="Georgia" panose="02040502050405020303" pitchFamily="18" charset="0"/>
              </a:rPr>
              <a:t> del Vostro </a:t>
            </a:r>
            <a:r>
              <a:rPr lang="en-US" sz="2000" dirty="0" err="1">
                <a:solidFill>
                  <a:schemeClr val="bg1"/>
                </a:solidFill>
                <a:latin typeface="Georgia" panose="02040502050405020303" pitchFamily="18" charset="0"/>
              </a:rPr>
              <a:t>parente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più</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stretto</a:t>
            </a:r>
            <a:r>
              <a:rPr lang="en-US" sz="2000" dirty="0">
                <a:solidFill>
                  <a:schemeClr val="bg1"/>
                </a:solidFill>
                <a:latin typeface="Georgia" panose="02040502050405020303" pitchFamily="18" charset="0"/>
              </a:rPr>
              <a:t> e </a:t>
            </a:r>
            <a:r>
              <a:rPr lang="en-US" sz="2000" dirty="0" err="1">
                <a:solidFill>
                  <a:schemeClr val="bg1"/>
                </a:solidFill>
                <a:latin typeface="Georgia" panose="02040502050405020303" pitchFamily="18" charset="0"/>
              </a:rPr>
              <a:t>naturalmente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tutti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dati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relativi</a:t>
            </a:r>
            <a:r>
              <a:rPr lang="en-US" sz="2000" dirty="0">
                <a:solidFill>
                  <a:schemeClr val="bg1"/>
                </a:solidFill>
                <a:latin typeface="Georgia" panose="02040502050405020303" pitchFamily="18" charset="0"/>
              </a:rPr>
              <a:t> al Vostro </a:t>
            </a:r>
            <a:r>
              <a:rPr lang="en-US" sz="2000" dirty="0" err="1">
                <a:solidFill>
                  <a:schemeClr val="bg1"/>
                </a:solidFill>
                <a:latin typeface="Georgia" panose="02040502050405020303" pitchFamily="18" charset="0"/>
              </a:rPr>
              <a:t>conto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corrente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bancario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Spesso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viene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anche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richiesto</a:t>
            </a:r>
            <a:r>
              <a:rPr lang="en-US" sz="2000" dirty="0">
                <a:solidFill>
                  <a:schemeClr val="bg1"/>
                </a:solidFill>
                <a:latin typeface="Georgia" panose="02040502050405020303" pitchFamily="18" charset="0"/>
              </a:rPr>
              <a:t> di </a:t>
            </a:r>
            <a:r>
              <a:rPr lang="en-US" sz="2000" dirty="0" err="1">
                <a:solidFill>
                  <a:schemeClr val="bg1"/>
                </a:solidFill>
                <a:latin typeface="Georgia" panose="02040502050405020303" pitchFamily="18" charset="0"/>
              </a:rPr>
              <a:t>compilare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il</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questionario</a:t>
            </a:r>
            <a:r>
              <a:rPr lang="en-US" sz="2000" dirty="0">
                <a:solidFill>
                  <a:schemeClr val="bg1"/>
                </a:solidFill>
                <a:latin typeface="Georgia" panose="02040502050405020303" pitchFamily="18" charset="0"/>
              </a:rPr>
              <a:t> a </a:t>
            </a:r>
            <a:r>
              <a:rPr lang="en-US" sz="2000" dirty="0" err="1">
                <a:solidFill>
                  <a:schemeClr val="bg1"/>
                </a:solidFill>
                <a:latin typeface="Georgia" panose="02040502050405020303" pitchFamily="18" charset="0"/>
              </a:rPr>
              <a:t>mano</a:t>
            </a:r>
            <a:r>
              <a:rPr lang="en-US" sz="2000" dirty="0">
                <a:solidFill>
                  <a:schemeClr val="bg1"/>
                </a:solidFill>
                <a:latin typeface="Georgia" panose="02040502050405020303" pitchFamily="18" charset="0"/>
              </a:rPr>
              <a:t> e di </a:t>
            </a:r>
            <a:r>
              <a:rPr lang="en-US" sz="2000" dirty="0" err="1">
                <a:solidFill>
                  <a:schemeClr val="bg1"/>
                </a:solidFill>
                <a:latin typeface="Georgia" panose="02040502050405020303" pitchFamily="18" charset="0"/>
              </a:rPr>
              <a:t>firmarlo</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Queste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informazioni</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devono</a:t>
            </a:r>
            <a:r>
              <a:rPr lang="en-US" sz="2000" dirty="0">
                <a:solidFill>
                  <a:schemeClr val="bg1"/>
                </a:solidFill>
                <a:latin typeface="Georgia" panose="02040502050405020303" pitchFamily="18" charset="0"/>
              </a:rPr>
              <a:t> poi </a:t>
            </a:r>
            <a:r>
              <a:rPr lang="en-US" sz="2000" dirty="0" err="1">
                <a:solidFill>
                  <a:schemeClr val="bg1"/>
                </a:solidFill>
                <a:latin typeface="Georgia" panose="02040502050405020303" pitchFamily="18" charset="0"/>
              </a:rPr>
              <a:t>essere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inviate</a:t>
            </a:r>
            <a:r>
              <a:rPr lang="en-US" sz="2000" dirty="0">
                <a:solidFill>
                  <a:schemeClr val="bg1"/>
                </a:solidFill>
                <a:latin typeface="Georgia" panose="02040502050405020303" pitchFamily="18" charset="0"/>
              </a:rPr>
              <a:t> </a:t>
            </a:r>
            <a:r>
              <a:rPr lang="en-US" sz="2000" dirty="0" err="1">
                <a:solidFill>
                  <a:schemeClr val="bg1"/>
                </a:solidFill>
                <a:latin typeface="Georgia" panose="02040502050405020303" pitchFamily="18" charset="0"/>
              </a:rPr>
              <a:t>insieme</a:t>
            </a:r>
            <a:r>
              <a:rPr lang="en-US" sz="2000" dirty="0">
                <a:solidFill>
                  <a:schemeClr val="bg1"/>
                </a:solidFill>
                <a:latin typeface="Georgia" panose="02040502050405020303" pitchFamily="18" charset="0"/>
              </a:rPr>
              <a:t> ad </a:t>
            </a:r>
            <a:r>
              <a:rPr lang="en-US" sz="2000" dirty="0" err="1">
                <a:solidFill>
                  <a:schemeClr val="bg1"/>
                </a:solidFill>
                <a:latin typeface="Georgia" panose="02040502050405020303" pitchFamily="18" charset="0"/>
              </a:rPr>
              <a:t>una</a:t>
            </a:r>
            <a:r>
              <a:rPr lang="en-US" sz="2000" dirty="0">
                <a:solidFill>
                  <a:schemeClr val="bg1"/>
                </a:solidFill>
                <a:latin typeface="Georgia" panose="02040502050405020303" pitchFamily="18" charset="0"/>
              </a:rPr>
              <a:t> </a:t>
            </a:r>
            <a:r>
              <a:rPr lang="en-US" sz="2000" b="1" dirty="0" err="1">
                <a:solidFill>
                  <a:schemeClr val="bg1"/>
                </a:solidFill>
                <a:latin typeface="Georgia" panose="02040502050405020303" pitchFamily="18" charset="0"/>
              </a:rPr>
              <a:t>copia</a:t>
            </a:r>
            <a:r>
              <a:rPr lang="en-US" sz="2000" b="1" dirty="0">
                <a:solidFill>
                  <a:schemeClr val="bg1"/>
                </a:solidFill>
                <a:latin typeface="Georgia" panose="02040502050405020303" pitchFamily="18" charset="0"/>
              </a:rPr>
              <a:t> del Vostro </a:t>
            </a:r>
            <a:r>
              <a:rPr lang="en-US" sz="2000" b="1" dirty="0" err="1">
                <a:solidFill>
                  <a:schemeClr val="bg1"/>
                </a:solidFill>
                <a:latin typeface="Georgia" panose="02040502050405020303" pitchFamily="18" charset="0"/>
              </a:rPr>
              <a:t>documento</a:t>
            </a:r>
            <a:r>
              <a:rPr lang="en-US" sz="2000" dirty="0">
                <a:solidFill>
                  <a:schemeClr val="bg1"/>
                </a:solidFill>
                <a:latin typeface="Georgia" panose="02040502050405020303" pitchFamily="18" charset="0"/>
              </a:rPr>
              <a:t>.</a:t>
            </a:r>
            <a:r>
              <a:rPr lang="en-US" dirty="0">
                <a:solidFill>
                  <a:schemeClr val="bg1"/>
                </a:solidFill>
                <a:latin typeface="Georgia" panose="02040502050405020303" pitchFamily="18" charset="0"/>
              </a:rPr>
              <a:t>					</a:t>
            </a:r>
            <a:br>
              <a:rPr lang="en-US" sz="1600" dirty="0">
                <a:solidFill>
                  <a:schemeClr val="bg1"/>
                </a:solidFill>
                <a:latin typeface="Georgia" panose="02040502050405020303" pitchFamily="18" charset="0"/>
              </a:rPr>
            </a:br>
            <a:br>
              <a:rPr lang="en-US" sz="1600" dirty="0">
                <a:solidFill>
                  <a:schemeClr val="bg1"/>
                </a:solidFill>
                <a:latin typeface="Georgia" panose="02040502050405020303" pitchFamily="18" charset="0"/>
              </a:rPr>
            </a:br>
            <a:endParaRPr lang="en-US" sz="1600" dirty="0">
              <a:solidFill>
                <a:schemeClr val="bg1"/>
              </a:solidFill>
              <a:latin typeface="Georgia" panose="02040502050405020303" pitchFamily="18" charset="0"/>
            </a:endParaRPr>
          </a:p>
          <a:p>
            <a:pPr algn="just">
              <a:lnSpc>
                <a:spcPct val="90000"/>
              </a:lnSpc>
              <a:spcAft>
                <a:spcPts val="600"/>
              </a:spcAft>
            </a:pPr>
            <a:endParaRPr lang="en-US" sz="1600" dirty="0">
              <a:solidFill>
                <a:schemeClr val="bg1"/>
              </a:solidFill>
              <a:latin typeface="Georgia" panose="02040502050405020303" pitchFamily="18" charset="0"/>
            </a:endParaRPr>
          </a:p>
          <a:p>
            <a:pPr algn="just">
              <a:lnSpc>
                <a:spcPct val="90000"/>
              </a:lnSpc>
              <a:spcAft>
                <a:spcPts val="600"/>
              </a:spcAft>
            </a:pPr>
            <a:endParaRPr lang="en-US" sz="1600" dirty="0">
              <a:solidFill>
                <a:schemeClr val="bg1"/>
              </a:solidFill>
              <a:latin typeface="Georgia" panose="02040502050405020303" pitchFamily="18" charset="0"/>
            </a:endParaRPr>
          </a:p>
          <a:p>
            <a:pPr algn="just">
              <a:lnSpc>
                <a:spcPct val="90000"/>
              </a:lnSpc>
              <a:spcAft>
                <a:spcPts val="600"/>
              </a:spcAft>
            </a:pPr>
            <a:endParaRPr lang="en-US" sz="1600" dirty="0">
              <a:solidFill>
                <a:schemeClr val="bg1"/>
              </a:solidFill>
              <a:latin typeface="Georgia" panose="02040502050405020303" pitchFamily="18" charset="0"/>
            </a:endParaRPr>
          </a:p>
          <a:p>
            <a:pPr algn="just">
              <a:lnSpc>
                <a:spcPct val="90000"/>
              </a:lnSpc>
              <a:spcAft>
                <a:spcPts val="600"/>
              </a:spcAft>
            </a:pPr>
            <a:endParaRPr lang="en-US" sz="1600" dirty="0">
              <a:solidFill>
                <a:schemeClr val="bg1"/>
              </a:solidFill>
              <a:latin typeface="Georgia" panose="02040502050405020303" pitchFamily="18" charset="0"/>
            </a:endParaRPr>
          </a:p>
          <a:p>
            <a:pPr algn="just">
              <a:lnSpc>
                <a:spcPct val="90000"/>
              </a:lnSpc>
              <a:spcAft>
                <a:spcPts val="600"/>
              </a:spcAft>
            </a:pPr>
            <a:br>
              <a:rPr lang="en-US" sz="1400" dirty="0">
                <a:solidFill>
                  <a:schemeClr val="bg1"/>
                </a:solidFill>
              </a:rPr>
            </a:br>
            <a:endParaRPr lang="en-US" altLang="it-IT" sz="14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3182668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2" name="CasellaDiTesto 1"/>
          <p:cNvSpPr txBox="1"/>
          <p:nvPr/>
        </p:nvSpPr>
        <p:spPr>
          <a:xfrm>
            <a:off x="1082057" y="2688449"/>
            <a:ext cx="8626834" cy="5512278"/>
          </a:xfrm>
          <a:prstGeom prst="rect">
            <a:avLst/>
          </a:prstGeom>
          <a:noFill/>
        </p:spPr>
        <p:txBody>
          <a:bodyPr wrap="square" rtlCol="0">
            <a:spAutoFit/>
          </a:bodyPr>
          <a:lstStyle/>
          <a:p>
            <a:pPr algn="just">
              <a:lnSpc>
                <a:spcPct val="90000"/>
              </a:lnSpc>
              <a:spcAft>
                <a:spcPts val="600"/>
              </a:spcAft>
            </a:pPr>
            <a:endParaRPr lang="en-US" sz="1600" dirty="0">
              <a:solidFill>
                <a:schemeClr val="bg1"/>
              </a:solidFill>
              <a:latin typeface="Georgia" panose="02040502050405020303" pitchFamily="18" charset="0"/>
            </a:endParaRPr>
          </a:p>
          <a:p>
            <a:pPr algn="just">
              <a:lnSpc>
                <a:spcPct val="90000"/>
              </a:lnSpc>
              <a:spcAft>
                <a:spcPts val="600"/>
              </a:spcAft>
            </a:pPr>
            <a:r>
              <a:rPr lang="en-US" dirty="0">
                <a:solidFill>
                  <a:schemeClr val="bg1"/>
                </a:solidFill>
                <a:latin typeface="Georgia" panose="02040502050405020303" pitchFamily="18" charset="0"/>
              </a:rPr>
              <a:t>Ma non è </a:t>
            </a:r>
            <a:r>
              <a:rPr lang="en-US" dirty="0" err="1">
                <a:solidFill>
                  <a:schemeClr val="bg1"/>
                </a:solidFill>
                <a:latin typeface="Georgia" panose="02040502050405020303" pitchFamily="18" charset="0"/>
              </a:rPr>
              <a:t>finita</a:t>
            </a:r>
            <a:r>
              <a:rPr lang="en-US" dirty="0">
                <a:solidFill>
                  <a:schemeClr val="bg1"/>
                </a:solidFill>
                <a:latin typeface="Georgia" panose="02040502050405020303" pitchFamily="18" charset="0"/>
              </a:rPr>
              <a:t> qui. </a:t>
            </a:r>
            <a:r>
              <a:rPr lang="en-US" dirty="0" err="1">
                <a:solidFill>
                  <a:schemeClr val="bg1"/>
                </a:solidFill>
                <a:latin typeface="Georgia" panose="02040502050405020303" pitchFamily="18" charset="0"/>
              </a:rPr>
              <a:t>Questi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criminali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infatti</a:t>
            </a:r>
            <a:r>
              <a:rPr lang="en-US" dirty="0">
                <a:solidFill>
                  <a:schemeClr val="bg1"/>
                </a:solidFill>
                <a:latin typeface="Georgia" panose="02040502050405020303" pitchFamily="18" charset="0"/>
              </a:rPr>
              <a:t> non </a:t>
            </a:r>
            <a:r>
              <a:rPr lang="en-US" dirty="0" err="1">
                <a:solidFill>
                  <a:schemeClr val="bg1"/>
                </a:solidFill>
                <a:latin typeface="Georgia" panose="02040502050405020303" pitchFamily="18" charset="0"/>
              </a:rPr>
              <a:t>si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accontentano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così</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ottenuti</a:t>
            </a:r>
            <a:r>
              <a:rPr lang="en-US" dirty="0">
                <a:solidFill>
                  <a:schemeClr val="bg1"/>
                </a:solidFill>
                <a:latin typeface="Georgia" panose="02040502050405020303" pitchFamily="18" charset="0"/>
              </a:rPr>
              <a:t>, con </a:t>
            </a:r>
            <a:r>
              <a:rPr lang="en-US" dirty="0" err="1">
                <a:solidFill>
                  <a:schemeClr val="bg1"/>
                </a:solidFill>
                <a:latin typeface="Georgia" panose="02040502050405020303" pitchFamily="18" charset="0"/>
              </a:rPr>
              <a:t>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quali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possono</a:t>
            </a:r>
            <a:r>
              <a:rPr lang="en-US"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creare</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senza</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problemi</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una</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nuova</a:t>
            </a:r>
            <a:r>
              <a:rPr lang="en-US" b="1" dirty="0">
                <a:solidFill>
                  <a:schemeClr val="bg1"/>
                </a:solidFill>
                <a:latin typeface="Georgia" panose="02040502050405020303" pitchFamily="18" charset="0"/>
              </a:rPr>
              <a:t> </a:t>
            </a:r>
            <a:r>
              <a:rPr lang="en-US" b="1" dirty="0" err="1">
                <a:solidFill>
                  <a:schemeClr val="bg1"/>
                </a:solidFill>
                <a:latin typeface="Georgia" panose="02040502050405020303" pitchFamily="18" charset="0"/>
              </a:rPr>
              <a:t>identità</a:t>
            </a:r>
            <a:r>
              <a:rPr lang="en-US" b="1" dirty="0">
                <a:solidFill>
                  <a:schemeClr val="bg1"/>
                </a:solidFill>
                <a:latin typeface="Georgia" panose="02040502050405020303" pitchFamily="18" charset="0"/>
              </a:rPr>
              <a:t>,</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ovvero</a:t>
            </a:r>
            <a:r>
              <a:rPr lang="en-US" dirty="0">
                <a:solidFill>
                  <a:schemeClr val="bg1"/>
                </a:solidFill>
                <a:latin typeface="Georgia" panose="02040502050405020303" pitchFamily="18" charset="0"/>
              </a:rPr>
              <a:t> la </a:t>
            </a:r>
            <a:r>
              <a:rPr lang="en-US" dirty="0" err="1">
                <a:solidFill>
                  <a:schemeClr val="bg1"/>
                </a:solidFill>
                <a:latin typeface="Georgia" panose="02040502050405020303" pitchFamily="18" charset="0"/>
              </a:rPr>
              <a:t>Vostra</a:t>
            </a:r>
            <a:r>
              <a:rPr lang="en-US" dirty="0">
                <a:solidFill>
                  <a:schemeClr val="bg1"/>
                </a:solidFill>
                <a:latin typeface="Georgia" panose="02040502050405020303" pitchFamily="18" charset="0"/>
              </a:rPr>
              <a:t>. Chi </a:t>
            </a:r>
            <a:r>
              <a:rPr lang="en-US" dirty="0" err="1">
                <a:solidFill>
                  <a:schemeClr val="bg1"/>
                </a:solidFill>
                <a:latin typeface="Georgia" panose="02040502050405020303" pitchFamily="18" charset="0"/>
              </a:rPr>
              <a:t>spera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ancora</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ricevere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una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vincita</a:t>
            </a:r>
            <a:r>
              <a:rPr lang="en-US" dirty="0">
                <a:solidFill>
                  <a:schemeClr val="bg1"/>
                </a:solidFill>
                <a:latin typeface="Georgia" panose="02040502050405020303" pitchFamily="18" charset="0"/>
              </a:rPr>
              <a:t> in </a:t>
            </a:r>
            <a:r>
              <a:rPr lang="en-US" dirty="0" err="1">
                <a:solidFill>
                  <a:schemeClr val="bg1"/>
                </a:solidFill>
                <a:latin typeface="Georgia" panose="02040502050405020303" pitchFamily="18" charset="0"/>
              </a:rPr>
              <a:t>denaro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viene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invece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invitato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diligentemente</a:t>
            </a:r>
            <a:r>
              <a:rPr lang="en-US" dirty="0">
                <a:solidFill>
                  <a:schemeClr val="bg1"/>
                </a:solidFill>
                <a:latin typeface="Georgia" panose="02040502050405020303" pitchFamily="18" charset="0"/>
              </a:rPr>
              <a:t> a </a:t>
            </a:r>
            <a:r>
              <a:rPr lang="en-US" dirty="0" err="1">
                <a:solidFill>
                  <a:schemeClr val="bg1"/>
                </a:solidFill>
                <a:latin typeface="Georgia" panose="02040502050405020303" pitchFamily="18" charset="0"/>
              </a:rPr>
              <a:t>pagare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gli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viene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richiesto</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anticipare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alcune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migliaia</a:t>
            </a:r>
            <a:r>
              <a:rPr lang="en-US" dirty="0">
                <a:solidFill>
                  <a:schemeClr val="bg1"/>
                </a:solidFill>
                <a:latin typeface="Georgia" panose="02040502050405020303" pitchFamily="18" charset="0"/>
              </a:rPr>
              <a:t> di Euro per </a:t>
            </a:r>
            <a:r>
              <a:rPr lang="en-US" dirty="0" err="1">
                <a:solidFill>
                  <a:schemeClr val="bg1"/>
                </a:solidFill>
                <a:latin typeface="Georgia" panose="02040502050405020303" pitchFamily="18" charset="0"/>
              </a:rPr>
              <a:t>coprire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varie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spese</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gestione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imposte</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cauzioni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Dovrà</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forse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aprire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anche</a:t>
            </a:r>
            <a:r>
              <a:rPr lang="en-US" dirty="0">
                <a:solidFill>
                  <a:schemeClr val="bg1"/>
                </a:solidFill>
                <a:latin typeface="Georgia" panose="02040502050405020303" pitchFamily="18" charset="0"/>
              </a:rPr>
              <a:t> un </a:t>
            </a:r>
            <a:r>
              <a:rPr lang="en-US" dirty="0" err="1">
                <a:solidFill>
                  <a:schemeClr val="bg1"/>
                </a:solidFill>
                <a:latin typeface="Georgia" panose="02040502050405020303" pitchFamily="18" charset="0"/>
              </a:rPr>
              <a:t>conto</a:t>
            </a:r>
            <a:r>
              <a:rPr lang="en-US" dirty="0">
                <a:solidFill>
                  <a:schemeClr val="bg1"/>
                </a:solidFill>
                <a:latin typeface="Georgia" panose="02040502050405020303" pitchFamily="18" charset="0"/>
              </a:rPr>
              <a:t> in </a:t>
            </a:r>
            <a:r>
              <a:rPr lang="en-US" dirty="0" err="1">
                <a:solidFill>
                  <a:schemeClr val="bg1"/>
                </a:solidFill>
                <a:latin typeface="Georgia" panose="02040502050405020303" pitchFamily="18" charset="0"/>
              </a:rPr>
              <a:t>Olanda</a:t>
            </a:r>
            <a:r>
              <a:rPr lang="en-US" dirty="0">
                <a:solidFill>
                  <a:schemeClr val="bg1"/>
                </a:solidFill>
                <a:latin typeface="Georgia" panose="02040502050405020303" pitchFamily="18" charset="0"/>
              </a:rPr>
              <a:t> - e </a:t>
            </a:r>
            <a:r>
              <a:rPr lang="en-US" dirty="0" err="1">
                <a:solidFill>
                  <a:schemeClr val="bg1"/>
                </a:solidFill>
                <a:latin typeface="Georgia" panose="02040502050405020303" pitchFamily="18" charset="0"/>
              </a:rPr>
              <a:t>corrispondere</a:t>
            </a:r>
            <a:r>
              <a:rPr lang="en-US" dirty="0">
                <a:solidFill>
                  <a:schemeClr val="bg1"/>
                </a:solidFill>
                <a:latin typeface="Georgia" panose="02040502050405020303" pitchFamily="18" charset="0"/>
              </a:rPr>
              <a:t> per </a:t>
            </a:r>
            <a:r>
              <a:rPr lang="en-US" dirty="0" err="1">
                <a:solidFill>
                  <a:schemeClr val="bg1"/>
                </a:solidFill>
                <a:latin typeface="Georgia" panose="02040502050405020303" pitchFamily="18" charset="0"/>
              </a:rPr>
              <a:t>ciò</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una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tassa</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alcune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centinaia</a:t>
            </a:r>
            <a:r>
              <a:rPr lang="en-US" dirty="0">
                <a:solidFill>
                  <a:schemeClr val="bg1"/>
                </a:solidFill>
                <a:latin typeface="Georgia" panose="02040502050405020303" pitchFamily="18" charset="0"/>
              </a:rPr>
              <a:t> di Euro. Ma </a:t>
            </a:r>
            <a:r>
              <a:rPr lang="en-US" dirty="0" err="1">
                <a:solidFill>
                  <a:schemeClr val="bg1"/>
                </a:solidFill>
                <a:latin typeface="Georgia" panose="02040502050405020303" pitchFamily="18" charset="0"/>
              </a:rPr>
              <a:t>cosa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sono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mai</a:t>
            </a:r>
            <a:r>
              <a:rPr lang="en-US" dirty="0">
                <a:solidFill>
                  <a:schemeClr val="bg1"/>
                </a:solidFill>
                <a:latin typeface="Georgia" panose="02040502050405020303" pitchFamily="18" charset="0"/>
              </a:rPr>
              <a:t> 200 Euro </a:t>
            </a:r>
            <a:r>
              <a:rPr lang="en-US" dirty="0" err="1">
                <a:solidFill>
                  <a:schemeClr val="bg1"/>
                </a:solidFill>
                <a:latin typeface="Georgia" panose="02040502050405020303" pitchFamily="18" charset="0"/>
              </a:rPr>
              <a:t>paragonati</a:t>
            </a:r>
            <a:r>
              <a:rPr lang="en-US" dirty="0">
                <a:solidFill>
                  <a:schemeClr val="bg1"/>
                </a:solidFill>
                <a:latin typeface="Georgia" panose="02040502050405020303" pitchFamily="18" charset="0"/>
              </a:rPr>
              <a:t> a 800.000? E poi per </a:t>
            </a:r>
            <a:r>
              <a:rPr lang="en-US" dirty="0" err="1">
                <a:solidFill>
                  <a:schemeClr val="bg1"/>
                </a:solidFill>
                <a:latin typeface="Georgia" panose="02040502050405020303" pitchFamily="18" charset="0"/>
              </a:rPr>
              <a:t>ricevere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il</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denaro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magari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deve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anche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stipulare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una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assicurazione</a:t>
            </a:r>
            <a:r>
              <a:rPr lang="en-US" dirty="0">
                <a:solidFill>
                  <a:schemeClr val="bg1"/>
                </a:solidFill>
                <a:latin typeface="Georgia" panose="02040502050405020303" pitchFamily="18" charset="0"/>
              </a:rPr>
              <a:t> - </a:t>
            </a:r>
            <a:r>
              <a:rPr lang="en-US" dirty="0" err="1">
                <a:solidFill>
                  <a:schemeClr val="bg1"/>
                </a:solidFill>
                <a:latin typeface="Georgia" panose="02040502050405020303" pitchFamily="18" charset="0"/>
              </a:rPr>
              <a:t>pagare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anche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questa</a:t>
            </a:r>
            <a:r>
              <a:rPr lang="en-US" dirty="0">
                <a:solidFill>
                  <a:schemeClr val="bg1"/>
                </a:solidFill>
                <a:latin typeface="Georgia" panose="02040502050405020303" pitchFamily="18" charset="0"/>
              </a:rPr>
              <a:t> e </a:t>
            </a:r>
            <a:r>
              <a:rPr lang="en-US" dirty="0" err="1">
                <a:solidFill>
                  <a:schemeClr val="bg1"/>
                </a:solidFill>
                <a:latin typeface="Georgia" panose="02040502050405020303" pitchFamily="18" charset="0"/>
              </a:rPr>
              <a:t>anticipare</a:t>
            </a:r>
            <a:r>
              <a:rPr lang="en-US" dirty="0">
                <a:solidFill>
                  <a:schemeClr val="bg1"/>
                </a:solidFill>
                <a:latin typeface="Georgia" panose="02040502050405020303" pitchFamily="18" charset="0"/>
              </a:rPr>
              <a:t> le </a:t>
            </a:r>
            <a:r>
              <a:rPr lang="en-US" dirty="0" err="1">
                <a:solidFill>
                  <a:schemeClr val="bg1"/>
                </a:solidFill>
                <a:latin typeface="Georgia" panose="02040502050405020303" pitchFamily="18" charset="0"/>
              </a:rPr>
              <a:t>spese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bancarie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internazionali</a:t>
            </a:r>
            <a:r>
              <a:rPr lang="en-US" dirty="0">
                <a:solidFill>
                  <a:schemeClr val="bg1"/>
                </a:solidFill>
                <a:latin typeface="Georgia" panose="02040502050405020303" pitchFamily="18" charset="0"/>
              </a:rPr>
              <a:t>. A </a:t>
            </a:r>
            <a:r>
              <a:rPr lang="en-US" dirty="0" err="1">
                <a:solidFill>
                  <a:schemeClr val="bg1"/>
                </a:solidFill>
                <a:latin typeface="Georgia" panose="02040502050405020303" pitchFamily="18" charset="0"/>
              </a:rPr>
              <a:t>ciò</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si</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aggiungono</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ancora</a:t>
            </a:r>
            <a:r>
              <a:rPr lang="en-US" dirty="0">
                <a:solidFill>
                  <a:schemeClr val="bg1"/>
                </a:solidFill>
                <a:latin typeface="Georgia" panose="02040502050405020303" pitchFamily="18" charset="0"/>
              </a:rPr>
              <a:t> le </a:t>
            </a:r>
            <a:r>
              <a:rPr lang="en-US" dirty="0" err="1">
                <a:solidFill>
                  <a:schemeClr val="bg1"/>
                </a:solidFill>
                <a:latin typeface="Georgia" panose="02040502050405020303" pitchFamily="18" charset="0"/>
              </a:rPr>
              <a:t>spese</a:t>
            </a:r>
            <a:r>
              <a:rPr lang="en-US" dirty="0">
                <a:solidFill>
                  <a:schemeClr val="bg1"/>
                </a:solidFill>
                <a:latin typeface="Georgia" panose="02040502050405020303" pitchFamily="18" charset="0"/>
              </a:rPr>
              <a:t> di </a:t>
            </a:r>
            <a:r>
              <a:rPr lang="en-US" dirty="0" err="1">
                <a:solidFill>
                  <a:schemeClr val="bg1"/>
                </a:solidFill>
                <a:latin typeface="Georgia" panose="02040502050405020303" pitchFamily="18" charset="0"/>
              </a:rPr>
              <a:t>registrazione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della</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vincita</a:t>
            </a:r>
            <a:r>
              <a:rPr lang="en-US" dirty="0">
                <a:solidFill>
                  <a:schemeClr val="bg1"/>
                </a:solidFill>
                <a:latin typeface="Georgia" panose="02040502050405020303" pitchFamily="18" charset="0"/>
              </a:rPr>
              <a:t> e del </a:t>
            </a:r>
            <a:r>
              <a:rPr lang="en-US" dirty="0" err="1">
                <a:solidFill>
                  <a:schemeClr val="bg1"/>
                </a:solidFill>
                <a:latin typeface="Georgia" panose="02040502050405020303" pitchFamily="18" charset="0"/>
              </a:rPr>
              <a:t>notaio</a:t>
            </a:r>
            <a:r>
              <a:rPr lang="en-US" dirty="0">
                <a:solidFill>
                  <a:schemeClr val="bg1"/>
                </a:solidFill>
                <a:latin typeface="Georgia" panose="02040502050405020303" pitchFamily="18" charset="0"/>
              </a:rPr>
              <a:t> o </a:t>
            </a:r>
            <a:r>
              <a:rPr lang="en-US" dirty="0" err="1">
                <a:solidFill>
                  <a:schemeClr val="bg1"/>
                </a:solidFill>
                <a:latin typeface="Georgia" panose="02040502050405020303" pitchFamily="18" charset="0"/>
              </a:rPr>
              <a:t>altre</a:t>
            </a:r>
            <a:r>
              <a:rPr lang="en-US" dirty="0">
                <a:solidFill>
                  <a:schemeClr val="bg1"/>
                </a:solidFill>
                <a:latin typeface="Georgia" panose="02040502050405020303" pitchFamily="18" charset="0"/>
              </a:rPr>
              <a:t> </a:t>
            </a:r>
            <a:r>
              <a:rPr lang="en-US" dirty="0" err="1">
                <a:solidFill>
                  <a:schemeClr val="bg1"/>
                </a:solidFill>
                <a:latin typeface="Georgia" panose="02040502050405020303" pitchFamily="18" charset="0"/>
              </a:rPr>
              <a:t>tasse</a:t>
            </a:r>
            <a:r>
              <a:rPr lang="en-US" dirty="0">
                <a:solidFill>
                  <a:schemeClr val="bg1"/>
                </a:solidFill>
                <a:latin typeface="Georgia" panose="02040502050405020303" pitchFamily="18" charset="0"/>
              </a:rPr>
              <a:t>.</a:t>
            </a:r>
            <a:r>
              <a:rPr lang="en-US" b="1" dirty="0">
                <a:solidFill>
                  <a:schemeClr val="bg1"/>
                </a:solidFill>
                <a:latin typeface="Georgia" panose="02040502050405020303" pitchFamily="18" charset="0"/>
              </a:rPr>
              <a:t> </a:t>
            </a:r>
            <a:r>
              <a:rPr lang="en-US" b="1" dirty="0">
                <a:solidFill>
                  <a:schemeClr val="bg1"/>
                </a:solidFill>
              </a:rPr>
              <a:t>La fantasia di </a:t>
            </a:r>
            <a:r>
              <a:rPr lang="en-US" b="1" dirty="0" err="1">
                <a:solidFill>
                  <a:schemeClr val="bg1"/>
                </a:solidFill>
              </a:rPr>
              <a:t>questi</a:t>
            </a:r>
            <a:r>
              <a:rPr lang="en-US" b="1" dirty="0">
                <a:solidFill>
                  <a:schemeClr val="bg1"/>
                </a:solidFill>
              </a:rPr>
              <a:t> </a:t>
            </a:r>
            <a:r>
              <a:rPr lang="en-US" b="1" dirty="0" err="1">
                <a:solidFill>
                  <a:schemeClr val="bg1"/>
                </a:solidFill>
              </a:rPr>
              <a:t>truffatori</a:t>
            </a:r>
            <a:r>
              <a:rPr lang="en-US" b="1" dirty="0">
                <a:solidFill>
                  <a:schemeClr val="bg1"/>
                </a:solidFill>
              </a:rPr>
              <a:t> non </a:t>
            </a:r>
            <a:r>
              <a:rPr lang="en-US" b="1" dirty="0" err="1">
                <a:solidFill>
                  <a:schemeClr val="bg1"/>
                </a:solidFill>
              </a:rPr>
              <a:t>conosce</a:t>
            </a:r>
            <a:r>
              <a:rPr lang="en-US" b="1" dirty="0">
                <a:solidFill>
                  <a:schemeClr val="bg1"/>
                </a:solidFill>
              </a:rPr>
              <a:t> </a:t>
            </a:r>
            <a:r>
              <a:rPr lang="en-US" b="1" dirty="0" err="1">
                <a:solidFill>
                  <a:schemeClr val="bg1"/>
                </a:solidFill>
              </a:rPr>
              <a:t>confini</a:t>
            </a:r>
            <a:r>
              <a:rPr lang="en-US" dirty="0">
                <a:solidFill>
                  <a:schemeClr val="bg1"/>
                </a:solidFill>
              </a:rPr>
              <a:t>. </a:t>
            </a:r>
            <a:r>
              <a:rPr lang="en-US" b="1" dirty="0">
                <a:solidFill>
                  <a:schemeClr val="bg1"/>
                </a:solidFill>
              </a:rPr>
              <a:t>							</a:t>
            </a:r>
            <a:r>
              <a:rPr lang="en-US" dirty="0">
                <a:solidFill>
                  <a:schemeClr val="bg1"/>
                </a:solidFill>
                <a:latin typeface="Georgia" panose="02040502050405020303" pitchFamily="18" charset="0"/>
              </a:rPr>
              <a:t>	</a:t>
            </a:r>
            <a:r>
              <a:rPr lang="en-US" sz="2000" dirty="0">
                <a:solidFill>
                  <a:schemeClr val="bg1"/>
                </a:solidFill>
                <a:latin typeface="Georgia" panose="02040502050405020303" pitchFamily="18" charset="0"/>
              </a:rPr>
              <a:t>	</a:t>
            </a:r>
            <a:r>
              <a:rPr lang="en-US" dirty="0">
                <a:solidFill>
                  <a:schemeClr val="bg1"/>
                </a:solidFill>
                <a:latin typeface="Georgia" panose="02040502050405020303" pitchFamily="18" charset="0"/>
              </a:rPr>
              <a:t>			</a:t>
            </a:r>
            <a:br>
              <a:rPr lang="en-US" sz="1600" dirty="0">
                <a:solidFill>
                  <a:schemeClr val="bg1"/>
                </a:solidFill>
                <a:latin typeface="Georgia" panose="02040502050405020303" pitchFamily="18" charset="0"/>
              </a:rPr>
            </a:br>
            <a:br>
              <a:rPr lang="en-US" sz="1600" dirty="0">
                <a:solidFill>
                  <a:schemeClr val="bg1"/>
                </a:solidFill>
                <a:latin typeface="Georgia" panose="02040502050405020303" pitchFamily="18" charset="0"/>
              </a:rPr>
            </a:br>
            <a:endParaRPr lang="en-US" sz="1600" dirty="0">
              <a:solidFill>
                <a:schemeClr val="bg1"/>
              </a:solidFill>
              <a:latin typeface="Georgia" panose="02040502050405020303" pitchFamily="18" charset="0"/>
            </a:endParaRPr>
          </a:p>
          <a:p>
            <a:pPr algn="just">
              <a:lnSpc>
                <a:spcPct val="90000"/>
              </a:lnSpc>
              <a:spcAft>
                <a:spcPts val="600"/>
              </a:spcAft>
            </a:pPr>
            <a:endParaRPr lang="en-US" sz="1600" dirty="0">
              <a:solidFill>
                <a:schemeClr val="bg1"/>
              </a:solidFill>
              <a:latin typeface="Georgia" panose="02040502050405020303" pitchFamily="18" charset="0"/>
            </a:endParaRPr>
          </a:p>
          <a:p>
            <a:pPr algn="just">
              <a:lnSpc>
                <a:spcPct val="90000"/>
              </a:lnSpc>
              <a:spcAft>
                <a:spcPts val="600"/>
              </a:spcAft>
            </a:pPr>
            <a:endParaRPr lang="en-US" sz="1600" dirty="0">
              <a:solidFill>
                <a:schemeClr val="bg1"/>
              </a:solidFill>
              <a:latin typeface="Georgia" panose="02040502050405020303" pitchFamily="18" charset="0"/>
            </a:endParaRPr>
          </a:p>
          <a:p>
            <a:pPr algn="just">
              <a:lnSpc>
                <a:spcPct val="90000"/>
              </a:lnSpc>
              <a:spcAft>
                <a:spcPts val="600"/>
              </a:spcAft>
            </a:pPr>
            <a:endParaRPr lang="en-US" sz="1600" dirty="0">
              <a:solidFill>
                <a:schemeClr val="bg1"/>
              </a:solidFill>
              <a:latin typeface="Georgia" panose="02040502050405020303" pitchFamily="18" charset="0"/>
            </a:endParaRPr>
          </a:p>
          <a:p>
            <a:pPr algn="just">
              <a:lnSpc>
                <a:spcPct val="90000"/>
              </a:lnSpc>
              <a:spcAft>
                <a:spcPts val="600"/>
              </a:spcAft>
            </a:pPr>
            <a:endParaRPr lang="en-US" sz="1600" dirty="0">
              <a:solidFill>
                <a:schemeClr val="bg1"/>
              </a:solidFill>
              <a:latin typeface="Georgia" panose="02040502050405020303" pitchFamily="18" charset="0"/>
            </a:endParaRPr>
          </a:p>
          <a:p>
            <a:pPr algn="just">
              <a:lnSpc>
                <a:spcPct val="90000"/>
              </a:lnSpc>
              <a:spcAft>
                <a:spcPts val="600"/>
              </a:spcAft>
            </a:pPr>
            <a:br>
              <a:rPr lang="en-US" sz="1400" dirty="0">
                <a:solidFill>
                  <a:schemeClr val="bg1"/>
                </a:solidFill>
              </a:rPr>
            </a:br>
            <a:endParaRPr lang="en-US" altLang="it-IT" sz="1400" dirty="0">
              <a:solidFill>
                <a:schemeClr val="bg1"/>
              </a:solidFill>
              <a:latin typeface="Georgia" panose="02040502050405020303" pitchFamily="18" charset="0"/>
            </a:endParaRPr>
          </a:p>
        </p:txBody>
      </p:sp>
      <p:pic>
        <p:nvPicPr>
          <p:cNvPr id="9" name="Immagine 8">
            <a:extLst>
              <a:ext uri="{FF2B5EF4-FFF2-40B4-BE49-F238E27FC236}">
                <a16:creationId xmlns:a16="http://schemas.microsoft.com/office/drawing/2014/main" id="{718BEBE6-C7F6-45E1-994F-C0010AE73381}"/>
              </a:ext>
            </a:extLst>
          </p:cNvPr>
          <p:cNvPicPr>
            <a:picLocks noChangeAspect="1"/>
          </p:cNvPicPr>
          <p:nvPr/>
        </p:nvPicPr>
        <p:blipFill rotWithShape="1">
          <a:blip r:embed="rId6">
            <a:extLst>
              <a:ext uri="{28A0092B-C50C-407E-A947-70E740481C1C}">
                <a14:useLocalDpi xmlns:a14="http://schemas.microsoft.com/office/drawing/2010/main" val="0"/>
              </a:ext>
            </a:extLst>
          </a:blip>
          <a:srcRect r="-1" b="9877"/>
          <a:stretch/>
        </p:blipFill>
        <p:spPr>
          <a:xfrm>
            <a:off x="2524836" y="242563"/>
            <a:ext cx="4962688" cy="2515753"/>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spTree>
    <p:extLst>
      <p:ext uri="{BB962C8B-B14F-4D97-AF65-F5344CB8AC3E}">
        <p14:creationId xmlns:p14="http://schemas.microsoft.com/office/powerpoint/2010/main" val="23964785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
        <p:nvSpPr>
          <p:cNvPr id="8" name="Rettangolo 7" title="Sfondo semitrasparente scuro">
            <a:extLst>
              <a:ext uri="{FF2B5EF4-FFF2-40B4-BE49-F238E27FC236}">
                <a16:creationId xmlns:a16="http://schemas.microsoft.com/office/drawing/2014/main" id="{A851B3CA-790D-465D-9B97-AA9876E357B9}"/>
              </a:ext>
            </a:extLst>
          </p:cNvPr>
          <p:cNvSpPr/>
          <p:nvPr/>
        </p:nvSpPr>
        <p:spPr>
          <a:xfrm>
            <a:off x="6336000" y="0"/>
            <a:ext cx="3979575"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6" name="CasellaDiTesto 5"/>
          <p:cNvSpPr txBox="1"/>
          <p:nvPr/>
        </p:nvSpPr>
        <p:spPr>
          <a:xfrm>
            <a:off x="6439043" y="3945423"/>
            <a:ext cx="3979575" cy="2277547"/>
          </a:xfrm>
          <a:prstGeom prst="rect">
            <a:avLst/>
          </a:prstGeom>
          <a:noFill/>
        </p:spPr>
        <p:txBody>
          <a:bodyPr wrap="square" rtlCol="0">
            <a:spAutoFit/>
          </a:bodyPr>
          <a:lstStyle/>
          <a:p>
            <a:endParaRPr lang="it-IT" sz="4400" b="1" cap="all" spc="-150" dirty="0">
              <a:solidFill>
                <a:schemeClr val="bg1"/>
              </a:solidFill>
            </a:endParaRPr>
          </a:p>
          <a:p>
            <a:pPr algn="ctr"/>
            <a:r>
              <a:rPr lang="en-US" sz="1400" dirty="0" err="1">
                <a:solidFill>
                  <a:schemeClr val="bg1"/>
                </a:solidFill>
                <a:latin typeface="Georgia" panose="02040502050405020303" pitchFamily="18" charset="0"/>
              </a:rPr>
              <a:t>Progetto</a:t>
            </a:r>
            <a:r>
              <a:rPr lang="en-US" sz="1400" dirty="0">
                <a:solidFill>
                  <a:schemeClr val="bg1"/>
                </a:solidFill>
                <a:latin typeface="Georgia" panose="02040502050405020303" pitchFamily="18" charset="0"/>
              </a:rPr>
              <a:t> </a:t>
            </a:r>
            <a:r>
              <a:rPr lang="en-US" sz="1400" dirty="0" err="1">
                <a:solidFill>
                  <a:schemeClr val="bg1"/>
                </a:solidFill>
                <a:latin typeface="Georgia" panose="02040502050405020303" pitchFamily="18" charset="0"/>
              </a:rPr>
              <a:t>realizzato</a:t>
            </a:r>
            <a:r>
              <a:rPr lang="en-US" sz="1400" dirty="0">
                <a:solidFill>
                  <a:schemeClr val="bg1"/>
                </a:solidFill>
                <a:latin typeface="Georgia" panose="02040502050405020303" pitchFamily="18" charset="0"/>
              </a:rPr>
              <a:t> </a:t>
            </a:r>
            <a:r>
              <a:rPr lang="en-US" sz="1400" dirty="0" err="1">
                <a:solidFill>
                  <a:schemeClr val="bg1"/>
                </a:solidFill>
                <a:latin typeface="Georgia" panose="02040502050405020303" pitchFamily="18" charset="0"/>
              </a:rPr>
              <a:t>nell’ambito</a:t>
            </a:r>
            <a:r>
              <a:rPr lang="en-US" sz="1400" dirty="0">
                <a:solidFill>
                  <a:schemeClr val="bg1"/>
                </a:solidFill>
                <a:latin typeface="Georgia" panose="02040502050405020303" pitchFamily="18" charset="0"/>
              </a:rPr>
              <a:t> del </a:t>
            </a:r>
            <a:r>
              <a:rPr lang="en-US" sz="1400" dirty="0" err="1">
                <a:solidFill>
                  <a:schemeClr val="bg1"/>
                </a:solidFill>
                <a:latin typeface="Georgia" panose="02040502050405020303" pitchFamily="18" charset="0"/>
              </a:rPr>
              <a:t>Programma</a:t>
            </a:r>
            <a:r>
              <a:rPr lang="en-US" sz="1400" dirty="0">
                <a:solidFill>
                  <a:schemeClr val="bg1"/>
                </a:solidFill>
                <a:latin typeface="Georgia" panose="02040502050405020303" pitchFamily="18" charset="0"/>
              </a:rPr>
              <a:t> </a:t>
            </a:r>
            <a:r>
              <a:rPr lang="en-US" sz="1400" dirty="0" err="1">
                <a:solidFill>
                  <a:schemeClr val="bg1"/>
                </a:solidFill>
                <a:latin typeface="Georgia" panose="02040502050405020303" pitchFamily="18" charset="0"/>
              </a:rPr>
              <a:t>generale</a:t>
            </a:r>
            <a:r>
              <a:rPr lang="en-US" sz="1400" dirty="0">
                <a:solidFill>
                  <a:schemeClr val="bg1"/>
                </a:solidFill>
                <a:latin typeface="Georgia" panose="02040502050405020303" pitchFamily="18" charset="0"/>
              </a:rPr>
              <a:t> </a:t>
            </a:r>
            <a:r>
              <a:rPr lang="en-US" sz="1400" dirty="0" err="1">
                <a:solidFill>
                  <a:schemeClr val="bg1"/>
                </a:solidFill>
                <a:latin typeface="Georgia" panose="02040502050405020303" pitchFamily="18" charset="0"/>
              </a:rPr>
              <a:t>denominato</a:t>
            </a:r>
            <a:r>
              <a:rPr lang="en-US" sz="1400" dirty="0">
                <a:solidFill>
                  <a:schemeClr val="bg1"/>
                </a:solidFill>
                <a:latin typeface="Georgia" panose="02040502050405020303" pitchFamily="18" charset="0"/>
              </a:rPr>
              <a:t> </a:t>
            </a:r>
            <a:r>
              <a:rPr lang="en-US" sz="1400" dirty="0" err="1">
                <a:solidFill>
                  <a:schemeClr val="bg1"/>
                </a:solidFill>
                <a:latin typeface="Georgia" panose="02040502050405020303" pitchFamily="18" charset="0"/>
              </a:rPr>
              <a:t>Regione</a:t>
            </a:r>
            <a:r>
              <a:rPr lang="en-US" sz="1400" dirty="0">
                <a:solidFill>
                  <a:schemeClr val="bg1"/>
                </a:solidFill>
                <a:latin typeface="Georgia" panose="02040502050405020303" pitchFamily="18" charset="0"/>
              </a:rPr>
              <a:t> Lazio </a:t>
            </a:r>
          </a:p>
          <a:p>
            <a:pPr algn="ctr"/>
            <a:r>
              <a:rPr lang="en-US" sz="1400" dirty="0">
                <a:solidFill>
                  <a:schemeClr val="bg1"/>
                </a:solidFill>
                <a:latin typeface="Georgia" panose="02040502050405020303" pitchFamily="18" charset="0"/>
              </a:rPr>
              <a:t>per </a:t>
            </a:r>
            <a:r>
              <a:rPr lang="en-US" sz="1400" dirty="0" err="1">
                <a:solidFill>
                  <a:schemeClr val="bg1"/>
                </a:solidFill>
                <a:latin typeface="Georgia" panose="02040502050405020303" pitchFamily="18" charset="0"/>
              </a:rPr>
              <a:t>il</a:t>
            </a:r>
            <a:r>
              <a:rPr lang="en-US" sz="1400" dirty="0">
                <a:solidFill>
                  <a:schemeClr val="bg1"/>
                </a:solidFill>
                <a:latin typeface="Georgia" panose="02040502050405020303" pitchFamily="18" charset="0"/>
              </a:rPr>
              <a:t> Cittadino </a:t>
            </a:r>
            <a:r>
              <a:rPr lang="en-US" sz="1400" dirty="0" err="1">
                <a:solidFill>
                  <a:schemeClr val="bg1"/>
                </a:solidFill>
                <a:latin typeface="Georgia" panose="02040502050405020303" pitchFamily="18" charset="0"/>
              </a:rPr>
              <a:t>consumatore</a:t>
            </a:r>
            <a:r>
              <a:rPr lang="en-US" sz="1400" dirty="0">
                <a:solidFill>
                  <a:schemeClr val="bg1"/>
                </a:solidFill>
                <a:latin typeface="Georgia" panose="02040502050405020303" pitchFamily="18" charset="0"/>
              </a:rPr>
              <a:t> VI, con </a:t>
            </a:r>
            <a:r>
              <a:rPr lang="en-US" sz="1400" dirty="0" err="1">
                <a:solidFill>
                  <a:schemeClr val="bg1"/>
                </a:solidFill>
                <a:latin typeface="Georgia" panose="02040502050405020303" pitchFamily="18" charset="0"/>
              </a:rPr>
              <a:t>i</a:t>
            </a:r>
            <a:r>
              <a:rPr lang="en-US" sz="1400" dirty="0">
                <a:solidFill>
                  <a:schemeClr val="bg1"/>
                </a:solidFill>
                <a:latin typeface="Georgia" panose="02040502050405020303" pitchFamily="18" charset="0"/>
              </a:rPr>
              <a:t> </a:t>
            </a:r>
            <a:r>
              <a:rPr lang="en-US" sz="1400" dirty="0" err="1">
                <a:solidFill>
                  <a:schemeClr val="bg1"/>
                </a:solidFill>
                <a:latin typeface="Georgia" panose="02040502050405020303" pitchFamily="18" charset="0"/>
              </a:rPr>
              <a:t>fondi</a:t>
            </a:r>
            <a:r>
              <a:rPr lang="en-US" sz="1400" dirty="0">
                <a:solidFill>
                  <a:schemeClr val="bg1"/>
                </a:solidFill>
                <a:latin typeface="Georgia" panose="02040502050405020303" pitchFamily="18" charset="0"/>
              </a:rPr>
              <a:t> del </a:t>
            </a:r>
            <a:r>
              <a:rPr lang="en-US" sz="1400" dirty="0" err="1">
                <a:solidFill>
                  <a:schemeClr val="bg1"/>
                </a:solidFill>
                <a:latin typeface="Georgia" panose="02040502050405020303" pitchFamily="18" charset="0"/>
              </a:rPr>
              <a:t>Ministero</a:t>
            </a:r>
            <a:r>
              <a:rPr lang="en-US" sz="1400" dirty="0">
                <a:solidFill>
                  <a:schemeClr val="bg1"/>
                </a:solidFill>
                <a:latin typeface="Georgia" panose="02040502050405020303" pitchFamily="18" charset="0"/>
              </a:rPr>
              <a:t> </a:t>
            </a:r>
            <a:r>
              <a:rPr lang="en-US" sz="1400" dirty="0" err="1">
                <a:solidFill>
                  <a:schemeClr val="bg1"/>
                </a:solidFill>
                <a:latin typeface="Georgia" panose="02040502050405020303" pitchFamily="18" charset="0"/>
              </a:rPr>
              <a:t>dello</a:t>
            </a:r>
            <a:r>
              <a:rPr lang="en-US" sz="1400" dirty="0">
                <a:solidFill>
                  <a:schemeClr val="bg1"/>
                </a:solidFill>
                <a:latin typeface="Georgia" panose="02040502050405020303" pitchFamily="18" charset="0"/>
              </a:rPr>
              <a:t> </a:t>
            </a:r>
            <a:r>
              <a:rPr lang="en-US" sz="1400" dirty="0" err="1">
                <a:solidFill>
                  <a:schemeClr val="bg1"/>
                </a:solidFill>
                <a:latin typeface="Georgia" panose="02040502050405020303" pitchFamily="18" charset="0"/>
              </a:rPr>
              <a:t>Sviluppo</a:t>
            </a:r>
            <a:r>
              <a:rPr lang="en-US" sz="1400" dirty="0">
                <a:solidFill>
                  <a:schemeClr val="bg1"/>
                </a:solidFill>
                <a:latin typeface="Georgia" panose="02040502050405020303" pitchFamily="18" charset="0"/>
              </a:rPr>
              <a:t> </a:t>
            </a:r>
            <a:r>
              <a:rPr lang="en-US" sz="1400" dirty="0" err="1">
                <a:solidFill>
                  <a:schemeClr val="bg1"/>
                </a:solidFill>
                <a:latin typeface="Georgia" panose="02040502050405020303" pitchFamily="18" charset="0"/>
              </a:rPr>
              <a:t>Economico</a:t>
            </a:r>
            <a:r>
              <a:rPr lang="en-US" sz="1400" dirty="0">
                <a:solidFill>
                  <a:schemeClr val="bg1"/>
                </a:solidFill>
                <a:latin typeface="Georgia" panose="02040502050405020303" pitchFamily="18" charset="0"/>
              </a:rPr>
              <a:t> – </a:t>
            </a:r>
            <a:r>
              <a:rPr lang="en-US" sz="1400" dirty="0" err="1">
                <a:solidFill>
                  <a:schemeClr val="bg1"/>
                </a:solidFill>
                <a:latin typeface="Georgia" panose="02040502050405020303" pitchFamily="18" charset="0"/>
              </a:rPr>
              <a:t>Ripartizione</a:t>
            </a:r>
            <a:r>
              <a:rPr lang="en-US" sz="1400" dirty="0">
                <a:solidFill>
                  <a:schemeClr val="bg1"/>
                </a:solidFill>
                <a:latin typeface="Georgia" panose="02040502050405020303" pitchFamily="18" charset="0"/>
              </a:rPr>
              <a:t> 2018</a:t>
            </a:r>
            <a:endParaRPr lang="it-IT" sz="1400" b="1" spc="-150" dirty="0">
              <a:solidFill>
                <a:schemeClr val="bg1"/>
              </a:solidFill>
              <a:latin typeface="Georgia" panose="02040502050405020303" pitchFamily="18" charset="0"/>
            </a:endParaRPr>
          </a:p>
          <a:p>
            <a:pPr algn="ctr"/>
            <a:endParaRPr lang="it-IT" sz="2800" dirty="0">
              <a:solidFill>
                <a:schemeClr val="bg1"/>
              </a:solidFill>
              <a:latin typeface="+mj-lt"/>
            </a:endParaRPr>
          </a:p>
        </p:txBody>
      </p:sp>
      <p:sp>
        <p:nvSpPr>
          <p:cNvPr id="3" name="CasellaDiTesto 2"/>
          <p:cNvSpPr txBox="1"/>
          <p:nvPr/>
        </p:nvSpPr>
        <p:spPr>
          <a:xfrm>
            <a:off x="834886" y="2384393"/>
            <a:ext cx="6182436" cy="1446550"/>
          </a:xfrm>
          <a:prstGeom prst="rect">
            <a:avLst/>
          </a:prstGeom>
          <a:noFill/>
        </p:spPr>
        <p:txBody>
          <a:bodyPr wrap="square" rtlCol="0">
            <a:spAutoFit/>
          </a:bodyPr>
          <a:lstStyle/>
          <a:p>
            <a:r>
              <a:rPr lang="it-IT" sz="4400" dirty="0">
                <a:solidFill>
                  <a:schemeClr val="bg1"/>
                </a:solidFill>
                <a:effectLst>
                  <a:outerShdw blurRad="38100" dist="38100" dir="2700000" algn="tl">
                    <a:srgbClr val="000000">
                      <a:alpha val="43137"/>
                    </a:srgbClr>
                  </a:outerShdw>
                </a:effectLst>
                <a:latin typeface="+mj-lt"/>
              </a:rPr>
              <a:t>GRAZIE PER L’ATTENZIONE</a:t>
            </a:r>
          </a:p>
        </p:txBody>
      </p:sp>
      <p:pic>
        <p:nvPicPr>
          <p:cNvPr id="12" name="Immagine 11">
            <a:extLst>
              <a:ext uri="{FF2B5EF4-FFF2-40B4-BE49-F238E27FC236}">
                <a16:creationId xmlns:a16="http://schemas.microsoft.com/office/drawing/2014/main" id="{C30168C1-1B43-4E95-8714-047FB2427ACB}"/>
              </a:ext>
            </a:extLst>
          </p:cNvPr>
          <p:cNvPicPr>
            <a:picLocks noChangeAspect="1"/>
          </p:cNvPicPr>
          <p:nvPr/>
        </p:nvPicPr>
        <p:blipFill>
          <a:blip r:embed="rId6"/>
          <a:stretch>
            <a:fillRect/>
          </a:stretch>
        </p:blipFill>
        <p:spPr>
          <a:xfrm>
            <a:off x="6451104" y="3502536"/>
            <a:ext cx="3749365" cy="1041834"/>
          </a:xfrm>
          <a:prstGeom prst="rect">
            <a:avLst/>
          </a:prstGeom>
        </p:spPr>
      </p:pic>
    </p:spTree>
    <p:extLst>
      <p:ext uri="{BB962C8B-B14F-4D97-AF65-F5344CB8AC3E}">
        <p14:creationId xmlns:p14="http://schemas.microsoft.com/office/powerpoint/2010/main" val="3427409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1"/>
          <p:cNvSpPr>
            <a:spLocks noGrp="1"/>
          </p:cNvSpPr>
          <p:nvPr>
            <p:ph type="pic" sz="quarter" idx="10"/>
          </p:nvPr>
        </p:nvSpPr>
        <p:spPr/>
      </p:sp>
      <p:sp>
        <p:nvSpPr>
          <p:cNvPr id="3" name="Titolo 2"/>
          <p:cNvSpPr>
            <a:spLocks noGrp="1"/>
          </p:cNvSpPr>
          <p:nvPr>
            <p:ph type="ctrTitle"/>
          </p:nvPr>
        </p:nvSpPr>
        <p:spPr>
          <a:xfrm>
            <a:off x="624000" y="2101755"/>
            <a:ext cx="5472000" cy="4211707"/>
          </a:xfrm>
        </p:spPr>
        <p:txBody>
          <a:bodyPr/>
          <a:lstStyle/>
          <a:p>
            <a:pPr>
              <a:spcAft>
                <a:spcPts val="600"/>
              </a:spcAft>
            </a:pPr>
            <a:r>
              <a:rPr lang="it-IT" sz="4000" b="1" dirty="0">
                <a:solidFill>
                  <a:schemeClr val="accent3"/>
                </a:solidFill>
              </a:rPr>
              <a:t>QUALI SONO LE TRUFFE PIU’ GETTONATE IN MATERIA DI E-COMMERCE?</a:t>
            </a:r>
            <a:br>
              <a:rPr lang="it-IT" sz="4000" b="1" u="sng" dirty="0">
                <a:solidFill>
                  <a:srgbClr val="FF0000"/>
                </a:solidFill>
              </a:rPr>
            </a:br>
            <a:br>
              <a:rPr lang="en-US" sz="4400" u="sng" cap="all" dirty="0">
                <a:solidFill>
                  <a:srgbClr val="FF0000"/>
                </a:solidFill>
              </a:rPr>
            </a:br>
            <a:endParaRPr lang="it-IT" dirty="0"/>
          </a:p>
        </p:txBody>
      </p:sp>
      <p:sp>
        <p:nvSpPr>
          <p:cNvPr id="5" name="CasellaDiTesto 4"/>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pic>
        <p:nvPicPr>
          <p:cNvPr id="6" name="Immagine 5">
            <a:extLst>
              <a:ext uri="{FF2B5EF4-FFF2-40B4-BE49-F238E27FC236}">
                <a16:creationId xmlns:a16="http://schemas.microsoft.com/office/drawing/2014/main" id="{A71974B9-0EC0-4E6C-8A36-DEF13BC60E1B}"/>
              </a:ext>
            </a:extLst>
          </p:cNvPr>
          <p:cNvPicPr>
            <a:picLocks noChangeAspect="1"/>
          </p:cNvPicPr>
          <p:nvPr/>
        </p:nvPicPr>
        <p:blipFill>
          <a:blip r:embed="rId2"/>
          <a:stretch>
            <a:fillRect/>
          </a:stretch>
        </p:blipFill>
        <p:spPr>
          <a:xfrm>
            <a:off x="-103043" y="5257797"/>
            <a:ext cx="1619250" cy="1733919"/>
          </a:xfrm>
          <a:prstGeom prst="rect">
            <a:avLst/>
          </a:prstGeom>
        </p:spPr>
      </p:pic>
      <p:sp>
        <p:nvSpPr>
          <p:cNvPr id="7" name="CasellaDiTesto 6"/>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sp>
        <p:nvSpPr>
          <p:cNvPr id="4" name="CasellaDiTesto 3"/>
          <p:cNvSpPr txBox="1"/>
          <p:nvPr/>
        </p:nvSpPr>
        <p:spPr>
          <a:xfrm>
            <a:off x="5874327" y="2647666"/>
            <a:ext cx="6114197" cy="1754326"/>
          </a:xfrm>
          <a:prstGeom prst="rect">
            <a:avLst/>
          </a:prstGeom>
          <a:noFill/>
        </p:spPr>
        <p:txBody>
          <a:bodyPr wrap="square" rtlCol="0">
            <a:spAutoFit/>
          </a:bodyPr>
          <a:lstStyle/>
          <a:p>
            <a:pPr marL="342900" indent="-342900">
              <a:buAutoNum type="arabicPeriod"/>
            </a:pPr>
            <a:r>
              <a:rPr lang="it-IT" b="1" dirty="0">
                <a:solidFill>
                  <a:schemeClr val="bg1"/>
                </a:solidFill>
                <a:latin typeface="+mj-lt"/>
              </a:rPr>
              <a:t>LA VENDITA SU FALSE PIATTAFORME</a:t>
            </a:r>
          </a:p>
          <a:p>
            <a:pPr marL="342900" indent="-342900">
              <a:buAutoNum type="arabicPeriod"/>
            </a:pPr>
            <a:r>
              <a:rPr lang="it-IT" b="1" dirty="0">
                <a:solidFill>
                  <a:schemeClr val="bg1"/>
                </a:solidFill>
                <a:latin typeface="+mj-lt"/>
              </a:rPr>
              <a:t>LA VENDITA DI FALSI D’AUTORE</a:t>
            </a:r>
          </a:p>
          <a:p>
            <a:pPr marL="342900" indent="-342900">
              <a:buAutoNum type="arabicPeriod"/>
            </a:pPr>
            <a:r>
              <a:rPr lang="it-IT" b="1" dirty="0">
                <a:solidFill>
                  <a:schemeClr val="bg1"/>
                </a:solidFill>
                <a:latin typeface="+mj-lt"/>
              </a:rPr>
              <a:t>LA VENDITA TRAMITE ANNUNCI SU PORTALI COME SUBITO.IT , KIJIJII ECC..</a:t>
            </a:r>
          </a:p>
          <a:p>
            <a:pPr marL="342900" indent="-342900">
              <a:buAutoNum type="arabicPeriod"/>
            </a:pPr>
            <a:r>
              <a:rPr lang="it-IT" b="1" dirty="0">
                <a:solidFill>
                  <a:schemeClr val="bg1"/>
                </a:solidFill>
                <a:latin typeface="+mj-lt"/>
              </a:rPr>
              <a:t>VENDITE SU MARKETPLACE DI FACEBOOK</a:t>
            </a:r>
          </a:p>
          <a:p>
            <a:endParaRPr lang="it-IT" dirty="0"/>
          </a:p>
        </p:txBody>
      </p:sp>
    </p:spTree>
    <p:extLst>
      <p:ext uri="{BB962C8B-B14F-4D97-AF65-F5344CB8AC3E}">
        <p14:creationId xmlns:p14="http://schemas.microsoft.com/office/powerpoint/2010/main" val="2889926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Segnaposto immagine 6" descr="Due ragazze che guardano lo schermo di un portatile">
            <a:extLst>
              <a:ext uri="{FF2B5EF4-FFF2-40B4-BE49-F238E27FC236}">
                <a16:creationId xmlns:a16="http://schemas.microsoft.com/office/drawing/2014/main" id="{F05D089D-7A15-41BC-B971-911CC28C4A8D}"/>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a:stretch>
            <a:fillRect/>
          </a:stretch>
        </p:blipFill>
        <p:spPr/>
      </p:pic>
      <p:sp>
        <p:nvSpPr>
          <p:cNvPr id="28" name="Rettangolo 27" title="Sfondo semitrasparente scuro">
            <a:extLst>
              <a:ext uri="{FF2B5EF4-FFF2-40B4-BE49-F238E27FC236}">
                <a16:creationId xmlns:a16="http://schemas.microsoft.com/office/drawing/2014/main" id="{E93CFE69-79B0-440B-949E-DA17AD834A10}"/>
              </a:ext>
            </a:extLst>
          </p:cNvPr>
          <p:cNvSpPr/>
          <p:nvPr/>
        </p:nvSpPr>
        <p:spPr>
          <a:xfrm>
            <a:off x="679270" y="0"/>
            <a:ext cx="9432408"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dirty="0"/>
          </a:p>
        </p:txBody>
      </p:sp>
      <p:sp>
        <p:nvSpPr>
          <p:cNvPr id="6" name="CasellaDiTesto 5"/>
          <p:cNvSpPr txBox="1"/>
          <p:nvPr/>
        </p:nvSpPr>
        <p:spPr>
          <a:xfrm>
            <a:off x="979714" y="365760"/>
            <a:ext cx="8530046" cy="3908762"/>
          </a:xfrm>
          <a:prstGeom prst="rect">
            <a:avLst/>
          </a:prstGeom>
          <a:noFill/>
        </p:spPr>
        <p:txBody>
          <a:bodyPr wrap="square" rtlCol="0">
            <a:spAutoFit/>
          </a:bodyPr>
          <a:lstStyle/>
          <a:p>
            <a:pPr algn="ctr"/>
            <a:r>
              <a:rPr lang="it-IT" sz="2400" b="1" dirty="0">
                <a:solidFill>
                  <a:schemeClr val="accent3"/>
                </a:solidFill>
                <a:latin typeface="+mj-lt"/>
              </a:rPr>
              <a:t>1. LA VENDITA SU FALSE PIATTAFORME DI E-COMMERCE:</a:t>
            </a:r>
          </a:p>
          <a:p>
            <a:endParaRPr lang="it-IT" altLang="it-IT" sz="2800" dirty="0">
              <a:solidFill>
                <a:schemeClr val="bg1"/>
              </a:solidFill>
              <a:latin typeface="Georgia" panose="02040502050405020303" pitchFamily="18" charset="0"/>
            </a:endParaRPr>
          </a:p>
          <a:p>
            <a:pPr algn="just"/>
            <a:r>
              <a:rPr lang="it-IT" sz="2000" dirty="0">
                <a:solidFill>
                  <a:schemeClr val="bg1"/>
                </a:solidFill>
                <a:latin typeface="Georgia" panose="02040502050405020303" pitchFamily="18" charset="0"/>
              </a:rPr>
              <a:t>Tra i mille modi per </a:t>
            </a:r>
            <a:r>
              <a:rPr lang="it-IT" sz="2000" b="1" dirty="0">
                <a:solidFill>
                  <a:schemeClr val="bg1"/>
                </a:solidFill>
                <a:latin typeface="Georgia" panose="02040502050405020303" pitchFamily="18" charset="0"/>
              </a:rPr>
              <a:t>rubare denaro online agli utenti del Web</a:t>
            </a:r>
            <a:r>
              <a:rPr lang="it-IT" sz="2000" dirty="0">
                <a:solidFill>
                  <a:schemeClr val="bg1"/>
                </a:solidFill>
                <a:latin typeface="Georgia" panose="02040502050405020303" pitchFamily="18" charset="0"/>
              </a:rPr>
              <a:t> c'è anche quello di </a:t>
            </a:r>
            <a:r>
              <a:rPr lang="it-IT" sz="2000" b="1" dirty="0">
                <a:solidFill>
                  <a:schemeClr val="bg1"/>
                </a:solidFill>
                <a:latin typeface="Georgia" panose="02040502050405020303" pitchFamily="18" charset="0"/>
              </a:rPr>
              <a:t>aprire un e-commerce truffaldino</a:t>
            </a:r>
            <a:r>
              <a:rPr lang="it-IT" sz="2000" dirty="0">
                <a:solidFill>
                  <a:schemeClr val="bg1"/>
                </a:solidFill>
                <a:latin typeface="Georgia" panose="02040502050405020303" pitchFamily="18" charset="0"/>
              </a:rPr>
              <a:t>. Il commercio online, d'altronde, è in fortissima crescita da anni e si prevede che nel corso del 2020 tramite Internet, solo in Italia, venga venduta merce per un valore di circa 18-20 miliardi. Cifre importanti che naturalmente spingono i malintenzionati a buttarsi sul Web per </a:t>
            </a:r>
            <a:r>
              <a:rPr lang="it-IT" sz="2000" b="1" dirty="0">
                <a:solidFill>
                  <a:schemeClr val="bg1"/>
                </a:solidFill>
                <a:latin typeface="Georgia" panose="02040502050405020303" pitchFamily="18" charset="0"/>
              </a:rPr>
              <a:t>tentare di truffare gli utenti meno attenti</a:t>
            </a:r>
            <a:r>
              <a:rPr lang="it-IT" sz="2400" dirty="0">
                <a:solidFill>
                  <a:schemeClr val="bg1"/>
                </a:solidFill>
                <a:latin typeface="Georgia" panose="02040502050405020303" pitchFamily="18" charset="0"/>
              </a:rPr>
              <a:t>.</a:t>
            </a:r>
          </a:p>
          <a:p>
            <a:pPr algn="ctr"/>
            <a:endParaRPr lang="it-IT" sz="2800" dirty="0">
              <a:solidFill>
                <a:schemeClr val="bg1"/>
              </a:solidFill>
              <a:latin typeface="+mj-lt"/>
            </a:endParaRPr>
          </a:p>
        </p:txBody>
      </p:sp>
      <p:sp>
        <p:nvSpPr>
          <p:cNvPr id="10" name="CasellaDiTesto 9"/>
          <p:cNvSpPr txBox="1"/>
          <p:nvPr/>
        </p:nvSpPr>
        <p:spPr>
          <a:xfrm>
            <a:off x="0" y="5904411"/>
            <a:ext cx="12192000" cy="548640"/>
          </a:xfrm>
          <a:prstGeom prst="rect">
            <a:avLst/>
          </a:prstGeom>
          <a:solidFill>
            <a:schemeClr val="accent1"/>
          </a:solidFill>
        </p:spPr>
        <p:txBody>
          <a:bodyPr wrap="square" rtlCol="0">
            <a:spAutoFit/>
          </a:bodyPr>
          <a:lstStyle/>
          <a:p>
            <a:endParaRPr lang="it-IT" dirty="0"/>
          </a:p>
        </p:txBody>
      </p:sp>
      <p:sp>
        <p:nvSpPr>
          <p:cNvPr id="15" name="CasellaDiTesto 14"/>
          <p:cNvSpPr txBox="1"/>
          <p:nvPr/>
        </p:nvSpPr>
        <p:spPr>
          <a:xfrm>
            <a:off x="1343890" y="5810987"/>
            <a:ext cx="4530437" cy="707886"/>
          </a:xfrm>
          <a:prstGeom prst="rect">
            <a:avLst/>
          </a:prstGeom>
          <a:noFill/>
        </p:spPr>
        <p:txBody>
          <a:bodyPr wrap="square" rtlCol="0">
            <a:spAutoFit/>
          </a:bodyPr>
          <a:lstStyle/>
          <a:p>
            <a:r>
              <a:rPr lang="it-IT" sz="2000" b="1" spc="-150" dirty="0">
                <a:solidFill>
                  <a:schemeClr val="bg1"/>
                </a:solidFill>
                <a:ea typeface="+mj-ea"/>
                <a:cs typeface="+mj-cs"/>
              </a:rPr>
              <a:t>Non cadere nella rete:</a:t>
            </a:r>
          </a:p>
          <a:p>
            <a:r>
              <a:rPr lang="it-IT" sz="2000" b="1" spc="-150" dirty="0">
                <a:solidFill>
                  <a:schemeClr val="bg1"/>
                </a:solidFill>
                <a:ea typeface="+mj-ea"/>
                <a:cs typeface="+mj-cs"/>
              </a:rPr>
              <a:t>Generazioni connesse</a:t>
            </a:r>
          </a:p>
        </p:txBody>
      </p:sp>
      <p:pic>
        <p:nvPicPr>
          <p:cNvPr id="17" name="Immagine 16">
            <a:extLst>
              <a:ext uri="{FF2B5EF4-FFF2-40B4-BE49-F238E27FC236}">
                <a16:creationId xmlns:a16="http://schemas.microsoft.com/office/drawing/2014/main" id="{A71974B9-0EC0-4E6C-8A36-DEF13BC60E1B}"/>
              </a:ext>
            </a:extLst>
          </p:cNvPr>
          <p:cNvPicPr>
            <a:picLocks noChangeAspect="1"/>
          </p:cNvPicPr>
          <p:nvPr/>
        </p:nvPicPr>
        <p:blipFill>
          <a:blip r:embed="rId5"/>
          <a:stretch>
            <a:fillRect/>
          </a:stretch>
        </p:blipFill>
        <p:spPr>
          <a:xfrm>
            <a:off x="-103043" y="5257797"/>
            <a:ext cx="1619250" cy="1733919"/>
          </a:xfrm>
          <a:prstGeom prst="rect">
            <a:avLst/>
          </a:prstGeom>
        </p:spPr>
      </p:pic>
    </p:spTree>
    <p:extLst>
      <p:ext uri="{BB962C8B-B14F-4D97-AF65-F5344CB8AC3E}">
        <p14:creationId xmlns:p14="http://schemas.microsoft.com/office/powerpoint/2010/main" val="3702676880"/>
      </p:ext>
    </p:extLst>
  </p:cSld>
  <p:clrMapOvr>
    <a:masterClrMapping/>
  </p:clrMapOvr>
</p:sld>
</file>

<file path=ppt/theme/theme1.xml><?xml version="1.0" encoding="utf-8"?>
<a:theme xmlns:a="http://schemas.openxmlformats.org/drawingml/2006/main" name="Tema di Office">
  <a:themeElements>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fontScheme name="Custom 141">
      <a:majorFont>
        <a:latin typeface="Arial Black"/>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677576_TF33781529" id="{983F7A60-F286-468A-9287-F2C691CD161A}" vid="{9F569F7E-D979-4A72-B985-100A2145339B}"/>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at Pitch Decks - Technology">
    <a:dk1>
      <a:sysClr val="windowText" lastClr="000000"/>
    </a:dk1>
    <a:lt1>
      <a:sysClr val="window" lastClr="FFFFFF"/>
    </a:lt1>
    <a:dk2>
      <a:srgbClr val="12121E"/>
    </a:dk2>
    <a:lt2>
      <a:srgbClr val="F2F2F2"/>
    </a:lt2>
    <a:accent1>
      <a:srgbClr val="00B0F0"/>
    </a:accent1>
    <a:accent2>
      <a:srgbClr val="5ECCF3"/>
    </a:accent2>
    <a:accent3>
      <a:srgbClr val="A7EA52"/>
    </a:accent3>
    <a:accent4>
      <a:srgbClr val="5DCEAF"/>
    </a:accent4>
    <a:accent5>
      <a:srgbClr val="FF8021"/>
    </a:accent5>
    <a:accent6>
      <a:srgbClr val="F14124"/>
    </a:accent6>
    <a:hlink>
      <a:srgbClr val="5ECCF3"/>
    </a:hlink>
    <a:folHlink>
      <a:srgbClr val="7F7F7F"/>
    </a:folHlink>
  </a:clrScheme>
</a:themeOverride>
</file>

<file path=docProps/app.xml><?xml version="1.0" encoding="utf-8"?>
<Properties xmlns="http://schemas.openxmlformats.org/officeDocument/2006/extended-properties" xmlns:vt="http://schemas.openxmlformats.org/officeDocument/2006/docPropsVTypes">
  <Template>Presentazione per la tecnologia</Template>
  <TotalTime>0</TotalTime>
  <Words>11010</Words>
  <Application>Microsoft Office PowerPoint</Application>
  <PresentationFormat>Widescreen</PresentationFormat>
  <Paragraphs>681</Paragraphs>
  <Slides>76</Slides>
  <Notes>67</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76</vt:i4>
      </vt:variant>
    </vt:vector>
  </HeadingPairs>
  <TitlesOfParts>
    <vt:vector size="85" baseType="lpstr">
      <vt:lpstr>Arial</vt:lpstr>
      <vt:lpstr>Arial Black</vt:lpstr>
      <vt:lpstr>Calibri</vt:lpstr>
      <vt:lpstr>Georgia</vt:lpstr>
      <vt:lpstr>Symbol</vt:lpstr>
      <vt:lpstr>Tahoma</vt:lpstr>
      <vt:lpstr>Times New Roman</vt:lpstr>
      <vt:lpstr>Wingdings</vt:lpstr>
      <vt:lpstr>Tema di Office</vt:lpstr>
      <vt:lpstr>LE TRUFFE ONLINE</vt:lpstr>
      <vt:lpstr>Presentazione standard di PowerPoint</vt:lpstr>
      <vt:lpstr>Presentazione standard di PowerPoint</vt:lpstr>
      <vt:lpstr>La truffa sulle piattaforme di  e-commerce per gli acquisti online </vt:lpstr>
      <vt:lpstr>COSA SI INTENDE PER E-COMMERCE? </vt:lpstr>
      <vt:lpstr>Presentazione standard di PowerPoint</vt:lpstr>
      <vt:lpstr>RISCHI </vt:lpstr>
      <vt:lpstr>QUALI SONO LE TRUFFE PIU’ GETTONATE IN MATERIA DI E-COMMERCE?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GRUPPI FACEBOOK SORTI A TUTELA DEI CONSUMATORI   </vt:lpstr>
      <vt:lpstr>Presentazione standard di PowerPoint</vt:lpstr>
      <vt:lpstr>CONSIGLI UTILI PER NON CADERE NELLA TRUFFA    </vt:lpstr>
      <vt:lpstr>Presentazione standard di PowerPoint</vt:lpstr>
      <vt:lpstr>IL SIGILLO NETCOMM PER LA SICUREZZA DEGLI ACQUISTI ONLINE</vt:lpstr>
      <vt:lpstr>Presentazione standard di PowerPoint</vt:lpstr>
      <vt:lpstr>Presentazione standard di PowerPoint</vt:lpstr>
      <vt:lpstr>Presentazione standard di PowerPoint</vt:lpstr>
      <vt:lpstr>Presentazione standard di PowerPoint</vt:lpstr>
      <vt:lpstr>CONSUMATORI E WEB: DIRITTI E TUTELE… COSA C’E’ DA SAPERE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La truffa della false lotterie e falsa  beneficenza: LOTTERY &amp; CHARITY SCAM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2021-02-09T13:28:51Z</dcterms:created>
  <dcterms:modified xsi:type="dcterms:W3CDTF">2021-03-25T09:14:01Z</dcterms:modified>
  <cp:category/>
</cp:coreProperties>
</file>