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02" r:id="rId1"/>
  </p:sldMasterIdLst>
  <p:notesMasterIdLst>
    <p:notesMasterId r:id="rId73"/>
  </p:notesMasterIdLst>
  <p:sldIdLst>
    <p:sldId id="340" r:id="rId2"/>
    <p:sldId id="257" r:id="rId3"/>
    <p:sldId id="261" r:id="rId4"/>
    <p:sldId id="270" r:id="rId5"/>
    <p:sldId id="267" r:id="rId6"/>
    <p:sldId id="277" r:id="rId7"/>
    <p:sldId id="269" r:id="rId8"/>
    <p:sldId id="295" r:id="rId9"/>
    <p:sldId id="288" r:id="rId10"/>
    <p:sldId id="264" r:id="rId11"/>
    <p:sldId id="272" r:id="rId12"/>
    <p:sldId id="265" r:id="rId13"/>
    <p:sldId id="307" r:id="rId14"/>
    <p:sldId id="302" r:id="rId15"/>
    <p:sldId id="303" r:id="rId16"/>
    <p:sldId id="304" r:id="rId17"/>
    <p:sldId id="306" r:id="rId18"/>
    <p:sldId id="279" r:id="rId19"/>
    <p:sldId id="273" r:id="rId20"/>
    <p:sldId id="287" r:id="rId21"/>
    <p:sldId id="281" r:id="rId22"/>
    <p:sldId id="282" r:id="rId23"/>
    <p:sldId id="294" r:id="rId24"/>
    <p:sldId id="284" r:id="rId25"/>
    <p:sldId id="278" r:id="rId26"/>
    <p:sldId id="268" r:id="rId27"/>
    <p:sldId id="290" r:id="rId28"/>
    <p:sldId id="291" r:id="rId29"/>
    <p:sldId id="293" r:id="rId30"/>
    <p:sldId id="262" r:id="rId31"/>
    <p:sldId id="341" r:id="rId32"/>
    <p:sldId id="342" r:id="rId33"/>
    <p:sldId id="343" r:id="rId34"/>
    <p:sldId id="344" r:id="rId35"/>
    <p:sldId id="345" r:id="rId36"/>
    <p:sldId id="346" r:id="rId37"/>
    <p:sldId id="348" r:id="rId38"/>
    <p:sldId id="347" r:id="rId39"/>
    <p:sldId id="352" r:id="rId40"/>
    <p:sldId id="351" r:id="rId41"/>
    <p:sldId id="313" r:id="rId42"/>
    <p:sldId id="292" r:id="rId43"/>
    <p:sldId id="312" r:id="rId44"/>
    <p:sldId id="308" r:id="rId45"/>
    <p:sldId id="311" r:id="rId46"/>
    <p:sldId id="285" r:id="rId47"/>
    <p:sldId id="310" r:id="rId48"/>
    <p:sldId id="327" r:id="rId49"/>
    <p:sldId id="338" r:id="rId50"/>
    <p:sldId id="328" r:id="rId51"/>
    <p:sldId id="296" r:id="rId52"/>
    <p:sldId id="314" r:id="rId53"/>
    <p:sldId id="317" r:id="rId54"/>
    <p:sldId id="318" r:id="rId55"/>
    <p:sldId id="320" r:id="rId56"/>
    <p:sldId id="319" r:id="rId57"/>
    <p:sldId id="315" r:id="rId58"/>
    <p:sldId id="316" r:id="rId59"/>
    <p:sldId id="329" r:id="rId60"/>
    <p:sldId id="322" r:id="rId61"/>
    <p:sldId id="334" r:id="rId62"/>
    <p:sldId id="335" r:id="rId63"/>
    <p:sldId id="332" r:id="rId64"/>
    <p:sldId id="331" r:id="rId65"/>
    <p:sldId id="330" r:id="rId66"/>
    <p:sldId id="333" r:id="rId67"/>
    <p:sldId id="336" r:id="rId68"/>
    <p:sldId id="337" r:id="rId69"/>
    <p:sldId id="324" r:id="rId70"/>
    <p:sldId id="339" r:id="rId71"/>
    <p:sldId id="326" r:id="rId7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a Simoncini" initials="MS" lastIdx="2" clrIdx="0">
    <p:extLst>
      <p:ext uri="{19B8F6BF-5375-455C-9EA6-DF929625EA0E}">
        <p15:presenceInfo xmlns:p15="http://schemas.microsoft.com/office/powerpoint/2012/main" userId="8aa7cc58fcd72b3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92" autoAdjust="0"/>
    <p:restoredTop sz="96357" autoAdjust="0"/>
  </p:normalViewPr>
  <p:slideViewPr>
    <p:cSldViewPr snapToGrid="0">
      <p:cViewPr varScale="1">
        <p:scale>
          <a:sx n="82" d="100"/>
          <a:sy n="82" d="100"/>
        </p:scale>
        <p:origin x="667"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914B9B-60AB-485D-80A6-1826AB325E77}" type="datetimeFigureOut">
              <a:rPr lang="it-IT" smtClean="0"/>
              <a:t>22/02/2021</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859B21-388C-437D-90F6-308A34A2717D}" type="slidenum">
              <a:rPr lang="it-IT" smtClean="0"/>
              <a:t>‹N›</a:t>
            </a:fld>
            <a:endParaRPr lang="it-IT"/>
          </a:p>
        </p:txBody>
      </p:sp>
    </p:spTree>
    <p:extLst>
      <p:ext uri="{BB962C8B-B14F-4D97-AF65-F5344CB8AC3E}">
        <p14:creationId xmlns:p14="http://schemas.microsoft.com/office/powerpoint/2010/main" val="1788203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04859B21-388C-437D-90F6-308A34A2717D}" type="slidenum">
              <a:rPr lang="it-IT" smtClean="0"/>
              <a:t>41</a:t>
            </a:fld>
            <a:endParaRPr lang="it-IT"/>
          </a:p>
        </p:txBody>
      </p:sp>
    </p:spTree>
    <p:extLst>
      <p:ext uri="{BB962C8B-B14F-4D97-AF65-F5344CB8AC3E}">
        <p14:creationId xmlns:p14="http://schemas.microsoft.com/office/powerpoint/2010/main" val="2774314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2/22/2021</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‹N›</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3278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2/22/2021</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139076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2/22/2021</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3602088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2/22/2021</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859830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2/22/2021</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2501723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2/22/2021</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3348089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2/22/2021</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1193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2/22/2021</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1493964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2/22/2021</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3471467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2/22/2021</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582351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2/22/2021</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2813321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2/22/2021</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‹N›</a:t>
            </a:fld>
            <a:endParaRPr lang="en-US"/>
          </a:p>
        </p:txBody>
      </p:sp>
    </p:spTree>
    <p:extLst>
      <p:ext uri="{BB962C8B-B14F-4D97-AF65-F5344CB8AC3E}">
        <p14:creationId xmlns:p14="http://schemas.microsoft.com/office/powerpoint/2010/main" val="2493336933"/>
      </p:ext>
    </p:extLst>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101" r:id="rId5"/>
    <p:sldLayoutId id="2147484095" r:id="rId6"/>
    <p:sldLayoutId id="2147484096" r:id="rId7"/>
    <p:sldLayoutId id="2147484097" r:id="rId8"/>
    <p:sldLayoutId id="2147484100" r:id="rId9"/>
    <p:sldLayoutId id="2147484098" r:id="rId10"/>
    <p:sldLayoutId id="2147484099" r:id="rId11"/>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sienanews.it/cultura/eventi/bambini-nativi-digitali-quali-rischi-se-ne-discute-allarea-verde-di-camollia/" TargetMode="External"/><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hyperlink" Target="https://www.orvietonews.it/index.php?categoria=sociale&amp;anno=2017&amp;mese=10&amp;giorno=07&amp;nomepagina=corso-di-alfabetizzazione-informatica-per-anziani-l-unla-chiede-maggiore-attenzione-e-una-sede-57642" TargetMode="External"/><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kozossegi-media-mindenkinek.blog.hu/2016/02/10/4_fontos_kozossegi_media_tipp" TargetMode="Externa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kozossegi-media-mindenkinek.blog.hu/2016/02/10/4_fontos_kozossegi_media_tipp" TargetMode="External"/></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adefenza.blogspot.com/2018/05/i-cittadini-protestano-contro.htm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revolucionvoxpopuli.wordpress.com/2018/03/27/le-maglie-strette-della-rete-quali-informazioni-passano-tra-liberta-e-censura/" TargetMode="External"/></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www.drcommodore.it/2020/08/11/sicurezza-online-i-consigli-per-navigare-in-rete-senza-correre-rischi/"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amicipoliziapostale.com/2012/10/truffe-online-in-aumento-al-via-la.html" TargetMode="External"/><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hyperlink" Target="http://gadget.wired.it/news/mondo_computer/2013/10/02/mantenere-internet-sicuro-responsabilita-collettiva-565732.html" TargetMode="External"/><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educare.it/j/temi/scuola/scuola-e-dintorni/3013-cultura-digitale" TargetMode="External"/></Relationships>
</file>

<file path=ppt/slides/_rels/slide2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hyperlink" Target="http://monicasanfilippo.blogspot.com/2016/11/cittadinanza-digitale-tra-social.html"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www.liceomarconipescara.gov.it/wordpress/2015/10/23/ambienti-digitali-per-lapprendimento-finanziamenti-p-o-n-fse-fesr-2014-2020/" TargetMode="External"/><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hyperlink" Target="https://studiotecnicotrovato.eu/2019/07/01/realta-virtuale-come-ci-cambia-la-vita/" TargetMode="External"/><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hyperlink" Target="https://www.maxpixel.net/Touch-Screen-Finger-Internet-Network-Cyber-3592023" TargetMode="External"/><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hyperlink" Target="https://medium.com/@MForesight/cybersecurity-for-manufacturing-b5a791023b27" TargetMode="External"/><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hyperlink" Target="https://www.blacklistednews.com/article/73394/biotech-pharma-and-healthcare-firms-report-high-levels-of-cybersecurity-incidents-and.html" TargetMode="External"/><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hyperlink" Target="https://www.tetratech.com/en/markets/high-performance-buildings/insights/technology/why-cybersecurity-risks-should-be-on-the-sustainability-radar" TargetMode="External"/><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hyperlink" Target="http://www.sicurezzanazionale.gov.it/sisr.nsf/archivio-notizie/cybersecurity-ecco-i-passi-avanti-dell-italia.html" TargetMode="External"/><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hyperlink" Target="http://www.pngall.com/cybersecurity-png" TargetMode="External"/><Relationship Id="rId4" Type="http://schemas.microsoft.com/office/2007/relationships/hdphoto" Target="../media/hdphoto9.wdp"/></Relationships>
</file>

<file path=ppt/slides/_rels/slide3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diggita.com/story.php?title=Attenzione-_Scoperte_3_app_malevole_ingorde_di_informazioni_personali" TargetMode="External"/></Relationships>
</file>

<file path=ppt/slides/_rels/slide3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channel9.msdn.com/blogs/Microsft-Services-Showcase/Cybersecurity-and-the-Cloud"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alfagroup.it/rapporto-clusit-2016-le-nuove-sfide-della-cyber-security/rapporto-clusit-2016/" TargetMode="External"/><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hyperlink" Target="https://www.htnovo.net/2020/04/covid-19-phishing-truffe-google.html" TargetMode="External"/><Relationship Id="rId2" Type="http://schemas.openxmlformats.org/officeDocument/2006/relationships/image" Target="../media/image38.jp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creativecommons.org/licenses/by-sa/3.0/"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flickr.com/photos/wearesocial/14099358311/" TargetMode="External"/><Relationship Id="rId2" Type="http://schemas.openxmlformats.org/officeDocument/2006/relationships/image" Target="../media/image39.jp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hyperlink" Target="https://troublenet.wordpress.com/2017/06/09/arte-e-era-digitale/"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www.wired.it/internet/social-network/2014/05/27/we-are-social-italia/" TargetMode="External"/><Relationship Id="rId2" Type="http://schemas.openxmlformats.org/officeDocument/2006/relationships/image" Target="../media/image41.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hyperlink" Target="https://www.schwingi.pro/covid-19-know-your-resources/"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web.splesh.net/sicurezza/come-navigare-sicuri/" TargetMode="External"/><Relationship Id="rId2" Type="http://schemas.openxmlformats.org/officeDocument/2006/relationships/image" Target="../media/image43.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6.xml.rels><?xml version="1.0" encoding="UTF-8" standalone="yes"?>
<Relationships xmlns="http://schemas.openxmlformats.org/package/2006/relationships"><Relationship Id="rId3" Type="http://schemas.openxmlformats.org/officeDocument/2006/relationships/hyperlink" Target="https://www.wired.it/internet/web/2016/12/20/truffe-online-feste/" TargetMode="External"/><Relationship Id="rId2" Type="http://schemas.openxmlformats.org/officeDocument/2006/relationships/image" Target="../media/image46.jp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www.lamiainformatica.it/guide-generiche-sicurezza-informatica/proteggiamoci-dal-phishing-e-dalle-truffe-online/"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untrust3d.wordpress.com/2011/05/09/carding-tecniche-di-clonazione-delle-carte-di-credito-parte-1" TargetMode="External"/><Relationship Id="rId2" Type="http://schemas.openxmlformats.org/officeDocument/2006/relationships/image" Target="../media/image48.jp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9.png"/><Relationship Id="rId1" Type="http://schemas.openxmlformats.org/officeDocument/2006/relationships/slideLayout" Target="../slideLayouts/slideLayout4.xml"/><Relationship Id="rId5" Type="http://schemas.openxmlformats.org/officeDocument/2006/relationships/image" Target="../media/image51.svg"/><Relationship Id="rId4" Type="http://schemas.openxmlformats.org/officeDocument/2006/relationships/image" Target="../media/image50.png"/></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hyperlink" Target="https://en.wikipedia.org/wiki/URL_spoofing"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4.jp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6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arbitrobancariofinanziario.it/presentare-ricorso/index.html"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hyperlink" Target="https://blogs.harvard.edu/cybersecurity/2017/01/10/cybersecurity-cyber-threats-in-healthcare-organizations/" TargetMode="External"/><Relationship Id="rId2" Type="http://schemas.openxmlformats.org/officeDocument/2006/relationships/image" Target="../media/image62.jp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71.xml.rels><?xml version="1.0" encoding="UTF-8" standalone="yes"?>
<Relationships xmlns="http://schemas.openxmlformats.org/package/2006/relationships"><Relationship Id="rId3" Type="http://schemas.openxmlformats.org/officeDocument/2006/relationships/hyperlink" Target="https://technofaq.org/posts/2020/09/cybersecurity-101-protect-your-privacy-from-hackers/" TargetMode="External"/><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3862A75-2683-4C7A-9F02-8AA33A2ECE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09334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481A37-0CB6-4F52-9A7A-FBD9431CAEAF}"/>
              </a:ext>
            </a:extLst>
          </p:cNvPr>
          <p:cNvSpPr>
            <a:spLocks noGrp="1"/>
          </p:cNvSpPr>
          <p:nvPr>
            <p:ph type="title"/>
          </p:nvPr>
        </p:nvSpPr>
        <p:spPr>
          <a:xfrm>
            <a:off x="1115568" y="906010"/>
            <a:ext cx="10168128" cy="822205"/>
          </a:xfrm>
        </p:spPr>
        <p:txBody>
          <a:bodyPr anchor="t">
            <a:normAutofit/>
          </a:bodyPr>
          <a:lstStyle/>
          <a:p>
            <a:r>
              <a:rPr lang="it-IT" sz="2700" dirty="0"/>
              <a:t>Rapporto Istat «</a:t>
            </a:r>
            <a:r>
              <a:rPr lang="it-IT" sz="2700" dirty="0" err="1"/>
              <a:t>Internet@Italia</a:t>
            </a:r>
            <a:r>
              <a:rPr lang="it-IT" sz="2700" dirty="0"/>
              <a:t>»</a:t>
            </a:r>
          </a:p>
        </p:txBody>
      </p:sp>
      <p:sp>
        <p:nvSpPr>
          <p:cNvPr id="6" name="Segnaposto contenuto 5">
            <a:extLst>
              <a:ext uri="{FF2B5EF4-FFF2-40B4-BE49-F238E27FC236}">
                <a16:creationId xmlns:a16="http://schemas.microsoft.com/office/drawing/2014/main" id="{5A8CDC38-D384-4510-AB68-D748A3510CC9}"/>
              </a:ext>
            </a:extLst>
          </p:cNvPr>
          <p:cNvSpPr>
            <a:spLocks noGrp="1"/>
          </p:cNvSpPr>
          <p:nvPr>
            <p:ph sz="half" idx="1"/>
          </p:nvPr>
        </p:nvSpPr>
        <p:spPr>
          <a:xfrm>
            <a:off x="1115568" y="2221415"/>
            <a:ext cx="4937760" cy="3950785"/>
          </a:xfrm>
        </p:spPr>
        <p:txBody>
          <a:bodyPr>
            <a:normAutofit fontScale="70000" lnSpcReduction="20000"/>
          </a:bodyPr>
          <a:lstStyle/>
          <a:p>
            <a:pPr algn="just"/>
            <a:r>
              <a:rPr lang="it-IT" sz="2000" b="0" i="0" dirty="0">
                <a:effectLst/>
                <a:latin typeface="Segoe UI Historic" panose="020B0502040204020203" pitchFamily="34" charset="0"/>
              </a:rPr>
              <a:t>Nel 2019, in Italia, il 76,1% delle famiglie dispone di un accesso a Internet e il 74,7% di una connessione a banda larga. Tra le famiglie resta un forte divario digitale da ricondurre soprattutto a fattori generazionali e culturali. La quasi totalità delle famiglie con almeno un minorenne dispone di un collegamento a banda larga (95,1%); tra le famiglie composte esclusivamente da persone ultrasessantacinquenni tale quota scende al 34,0%. </a:t>
            </a:r>
          </a:p>
          <a:p>
            <a:pPr algn="just"/>
            <a:r>
              <a:rPr lang="it-IT" sz="2000" b="0" i="0" dirty="0">
                <a:effectLst/>
                <a:latin typeface="Segoe UI Historic" panose="020B0502040204020203" pitchFamily="34" charset="0"/>
              </a:rPr>
              <a:t>Nel 2019 il 67,9% della popolazione di 6 anni e più ha utilizzato Internet, con un leggero incremento rispetto al 2018 (66,4%); ad aumentare è soprattutto l’uso quotidiano (da 51,3% al 53,5%). Indipendentemente dal dispositivo utilizzato, le attività più diffuse sul web sono quelle legate all’utilizzo di servizi di comunicazione che consentono di entrare in contatto con più persone contemporaneamente. </a:t>
            </a:r>
            <a:endParaRPr lang="it-IT" sz="2000" dirty="0"/>
          </a:p>
          <a:p>
            <a:pPr marL="0" indent="0">
              <a:buNone/>
            </a:pPr>
            <a:endParaRPr lang="it-IT" sz="2000" dirty="0"/>
          </a:p>
        </p:txBody>
      </p:sp>
      <p:sp>
        <p:nvSpPr>
          <p:cNvPr id="5" name="Rettangolo 4">
            <a:extLst>
              <a:ext uri="{FF2B5EF4-FFF2-40B4-BE49-F238E27FC236}">
                <a16:creationId xmlns:a16="http://schemas.microsoft.com/office/drawing/2014/main" id="{096F13E0-B4EF-425C-AFBA-9E6E5A581F72}"/>
              </a:ext>
            </a:extLst>
          </p:cNvPr>
          <p:cNvSpPr/>
          <p:nvPr/>
        </p:nvSpPr>
        <p:spPr>
          <a:xfrm>
            <a:off x="0" y="5859263"/>
            <a:ext cx="12191999" cy="719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it-IT" dirty="0"/>
              <a:t>Non cadere nella rete: </a:t>
            </a:r>
            <a:endParaRPr lang="it-IT"/>
          </a:p>
          <a:p>
            <a:pPr>
              <a:spcAft>
                <a:spcPts val="600"/>
              </a:spcAft>
            </a:pPr>
            <a:r>
              <a:rPr lang="it-IT" dirty="0"/>
              <a:t>generazioni connesse</a:t>
            </a:r>
            <a:endParaRPr lang="it-IT"/>
          </a:p>
        </p:txBody>
      </p:sp>
      <p:sp>
        <p:nvSpPr>
          <p:cNvPr id="12" name="Esagono 11">
            <a:extLst>
              <a:ext uri="{FF2B5EF4-FFF2-40B4-BE49-F238E27FC236}">
                <a16:creationId xmlns:a16="http://schemas.microsoft.com/office/drawing/2014/main" id="{2ED6867B-1465-4D46-B19C-1C93DD819BA7}"/>
              </a:ext>
            </a:extLst>
          </p:cNvPr>
          <p:cNvSpPr/>
          <p:nvPr/>
        </p:nvSpPr>
        <p:spPr>
          <a:xfrm>
            <a:off x="6928881" y="2221414"/>
            <a:ext cx="1745336" cy="1408889"/>
          </a:xfrm>
          <a:prstGeom prst="hexagon">
            <a:avLst>
              <a:gd name="adj" fmla="val 25000"/>
              <a:gd name="vf" fmla="val 115470"/>
            </a:avLst>
          </a:prstGeom>
          <a:blipFill rotWithShape="1">
            <a:blip r:embed="rId2">
              <a:alphaModFix amt="85000"/>
              <a:extLst>
                <a:ext uri="{BEBA8EAE-BF5A-486C-A8C5-ECC9F3942E4B}">
                  <a14:imgProps xmlns:a14="http://schemas.microsoft.com/office/drawing/2010/main">
                    <a14:imgLayer>
                      <a14:imgEffect>
                        <a14:artisticGlowEdges/>
                      </a14:imgEffect>
                    </a14:imgLayer>
                  </a14:imgProps>
                </a:ext>
              </a:extLst>
            </a:blip>
            <a:srcRect/>
            <a:stretch>
              <a:fillRect t="-8000" b="-8000"/>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14" name="Gruppo 13">
            <a:extLst>
              <a:ext uri="{FF2B5EF4-FFF2-40B4-BE49-F238E27FC236}">
                <a16:creationId xmlns:a16="http://schemas.microsoft.com/office/drawing/2014/main" id="{192928B2-565B-4180-86D9-B057AC6F277C}"/>
              </a:ext>
            </a:extLst>
          </p:cNvPr>
          <p:cNvGrpSpPr/>
          <p:nvPr/>
        </p:nvGrpSpPr>
        <p:grpSpPr>
          <a:xfrm>
            <a:off x="9034944" y="3904241"/>
            <a:ext cx="1901060" cy="1408888"/>
            <a:chOff x="11851904" y="3799842"/>
            <a:chExt cx="2417351" cy="2081735"/>
          </a:xfrm>
        </p:grpSpPr>
        <p:sp>
          <p:nvSpPr>
            <p:cNvPr id="16" name="Esagono 15">
              <a:extLst>
                <a:ext uri="{FF2B5EF4-FFF2-40B4-BE49-F238E27FC236}">
                  <a16:creationId xmlns:a16="http://schemas.microsoft.com/office/drawing/2014/main" id="{E3ABB1B0-BDB8-47C4-99CD-EA6F43F96D37}"/>
                </a:ext>
              </a:extLst>
            </p:cNvPr>
            <p:cNvSpPr/>
            <p:nvPr/>
          </p:nvSpPr>
          <p:spPr>
            <a:xfrm>
              <a:off x="11851904" y="3799842"/>
              <a:ext cx="2417351" cy="2081735"/>
            </a:xfrm>
            <a:prstGeom prst="hexagon">
              <a:avLst>
                <a:gd name="adj" fmla="val 25000"/>
                <a:gd name="vf" fmla="val 11547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Esagono 4">
              <a:extLst>
                <a:ext uri="{FF2B5EF4-FFF2-40B4-BE49-F238E27FC236}">
                  <a16:creationId xmlns:a16="http://schemas.microsoft.com/office/drawing/2014/main" id="{AFEFEDC2-7183-444F-A938-2C9D73D09222}"/>
                </a:ext>
              </a:extLst>
            </p:cNvPr>
            <p:cNvSpPr txBox="1"/>
            <p:nvPr/>
          </p:nvSpPr>
          <p:spPr>
            <a:xfrm>
              <a:off x="12224642" y="4161607"/>
              <a:ext cx="1667503" cy="14359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31750" rIns="0" bIns="31750" numCol="1" spcCol="1270" anchor="ctr" anchorCtr="0">
              <a:noAutofit/>
            </a:bodyPr>
            <a:lstStyle/>
            <a:p>
              <a:pPr marL="0" lvl="0" indent="0" algn="ctr" defTabSz="1111250">
                <a:lnSpc>
                  <a:spcPct val="90000"/>
                </a:lnSpc>
                <a:spcBef>
                  <a:spcPct val="0"/>
                </a:spcBef>
                <a:spcAft>
                  <a:spcPct val="35000"/>
                </a:spcAft>
                <a:buNone/>
              </a:pPr>
              <a:r>
                <a:rPr lang="it-IT" sz="2500" kern="1200" dirty="0"/>
                <a:t>Alcuni dati in Italia</a:t>
              </a:r>
            </a:p>
          </p:txBody>
        </p:sp>
      </p:grpSp>
      <p:pic>
        <p:nvPicPr>
          <p:cNvPr id="10" name="Immagine 9">
            <a:extLst>
              <a:ext uri="{FF2B5EF4-FFF2-40B4-BE49-F238E27FC236}">
                <a16:creationId xmlns:a16="http://schemas.microsoft.com/office/drawing/2014/main" id="{C4CC725A-2BA4-44EC-BDB7-A0EE13BA0178}"/>
              </a:ext>
            </a:extLst>
          </p:cNvPr>
          <p:cNvPicPr>
            <a:picLocks noChangeAspect="1"/>
          </p:cNvPicPr>
          <p:nvPr/>
        </p:nvPicPr>
        <p:blipFill>
          <a:blip r:embed="rId3"/>
          <a:stretch>
            <a:fillRect/>
          </a:stretch>
        </p:blipFill>
        <p:spPr>
          <a:xfrm>
            <a:off x="10494195" y="5365774"/>
            <a:ext cx="1579001" cy="1743607"/>
          </a:xfrm>
          <a:prstGeom prst="rect">
            <a:avLst/>
          </a:prstGeom>
        </p:spPr>
      </p:pic>
    </p:spTree>
    <p:extLst>
      <p:ext uri="{BB962C8B-B14F-4D97-AF65-F5344CB8AC3E}">
        <p14:creationId xmlns:p14="http://schemas.microsoft.com/office/powerpoint/2010/main" val="2113952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772658A8-84FE-4234-BE9A-D6EEEE0FC764}"/>
              </a:ext>
            </a:extLst>
          </p:cNvPr>
          <p:cNvSpPr>
            <a:spLocks noGrp="1"/>
          </p:cNvSpPr>
          <p:nvPr>
            <p:ph type="ctrTitle"/>
          </p:nvPr>
        </p:nvSpPr>
        <p:spPr>
          <a:xfrm>
            <a:off x="481029" y="751478"/>
            <a:ext cx="4023360" cy="3432514"/>
          </a:xfrm>
        </p:spPr>
        <p:txBody>
          <a:bodyPr anchor="b">
            <a:normAutofit fontScale="90000"/>
          </a:bodyPr>
          <a:lstStyle/>
          <a:p>
            <a:pPr algn="just"/>
            <a:r>
              <a:rPr lang="it-IT" sz="2000" dirty="0"/>
              <a:t>L’Italia è il paese più vecchio d’Europa e dai dati Istat emerge che dal 2005 ad oggi il numero di persone tra i 55 ed i 74 anni che utilizza il pc è aumentato di circa il +463%. Anche per loro, quindi, negli ultimi anni, è diventato importante essere connessi e partecipare attivamente alla vita online come antidepressivo che riduce del 40% il declino cognitivo.</a:t>
            </a:r>
          </a:p>
        </p:txBody>
      </p:sp>
      <p:sp>
        <p:nvSpPr>
          <p:cNvPr id="3" name="Sottotitolo 2">
            <a:extLst>
              <a:ext uri="{FF2B5EF4-FFF2-40B4-BE49-F238E27FC236}">
                <a16:creationId xmlns:a16="http://schemas.microsoft.com/office/drawing/2014/main" id="{9CA8F5DE-B827-4757-A78C-24EBCE828C94}"/>
              </a:ext>
            </a:extLst>
          </p:cNvPr>
          <p:cNvSpPr>
            <a:spLocks noGrp="1"/>
          </p:cNvSpPr>
          <p:nvPr>
            <p:ph type="subTitle" idx="1"/>
          </p:nvPr>
        </p:nvSpPr>
        <p:spPr>
          <a:xfrm>
            <a:off x="477981" y="4872922"/>
            <a:ext cx="3933306" cy="1208141"/>
          </a:xfrm>
        </p:spPr>
        <p:txBody>
          <a:bodyPr>
            <a:normAutofit/>
          </a:bodyPr>
          <a:lstStyle/>
          <a:p>
            <a:pPr algn="just">
              <a:lnSpc>
                <a:spcPct val="100000"/>
              </a:lnSpc>
            </a:pPr>
            <a:r>
              <a:rPr lang="it-IT" sz="1100" dirty="0"/>
              <a:t>Nell'</a:t>
            </a:r>
            <a:r>
              <a:rPr lang="it-IT" sz="1100" b="1" dirty="0"/>
              <a:t>Indice</a:t>
            </a:r>
            <a:r>
              <a:rPr lang="it-IT" sz="1100" dirty="0"/>
              <a:t> di digitalizzazione dell'economia e della società (</a:t>
            </a:r>
            <a:r>
              <a:rPr lang="it-IT" sz="1100" b="1" dirty="0"/>
              <a:t>DESI</a:t>
            </a:r>
            <a:r>
              <a:rPr lang="it-IT" sz="1100" dirty="0"/>
              <a:t> 2020) della Commissione europea l'Italia risulta in 25° posizione su 28 Stati membri dell'UE, davanti solo a Romania, Grecia e Bulgaria. Il punteggio italiano è di ben 9 punti inferiori alla media UE (43,6 vs 52,6).</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magine 4" descr="Immagine che contiene stazionario, matita&#10;&#10;Descrizione generata automaticamente">
            <a:extLst>
              <a:ext uri="{FF2B5EF4-FFF2-40B4-BE49-F238E27FC236}">
                <a16:creationId xmlns:a16="http://schemas.microsoft.com/office/drawing/2014/main" id="{58DFE23F-44AB-4702-BFAF-E1D49F7729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4356" y="893983"/>
            <a:ext cx="6408836" cy="4918781"/>
          </a:xfrm>
          <a:prstGeom prst="rect">
            <a:avLst/>
          </a:prstGeom>
        </p:spPr>
      </p:pic>
      <p:sp>
        <p:nvSpPr>
          <p:cNvPr id="11" name="Segnaposto contenuto 3">
            <a:extLst>
              <a:ext uri="{FF2B5EF4-FFF2-40B4-BE49-F238E27FC236}">
                <a16:creationId xmlns:a16="http://schemas.microsoft.com/office/drawing/2014/main" id="{55981923-738E-412B-98DD-07A0A132FD33}"/>
              </a:ext>
            </a:extLst>
          </p:cNvPr>
          <p:cNvSpPr txBox="1">
            <a:spLocks/>
          </p:cNvSpPr>
          <p:nvPr/>
        </p:nvSpPr>
        <p:spPr>
          <a:xfrm>
            <a:off x="0" y="5962337"/>
            <a:ext cx="12192000" cy="759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fontScale="92500" lnSpcReduction="10000"/>
          </a:bodyPr>
          <a:lstStyle>
            <a:lvl1pPr marL="0" indent="0" algn="l" defTabSz="914400" rtl="0" eaLnBrk="1" latinLnBrk="0" hangingPunct="1">
              <a:lnSpc>
                <a:spcPct val="110000"/>
              </a:lnSpc>
              <a:spcBef>
                <a:spcPts val="1000"/>
              </a:spcBef>
              <a:buFont typeface="Arial" panose="020B0604020202020204" pitchFamily="34" charset="0"/>
              <a:buNone/>
              <a:defRPr sz="2800" kern="1200">
                <a:solidFill>
                  <a:schemeClr val="lt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lt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lt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lt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l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9pPr>
          </a:lstStyle>
          <a:p>
            <a:r>
              <a:rPr lang="it-IT" sz="1800"/>
              <a:t>Non cadere nella rete: </a:t>
            </a:r>
          </a:p>
          <a:p>
            <a:r>
              <a:rPr lang="it-IT" sz="1800"/>
              <a:t>generazioni connesse</a:t>
            </a:r>
            <a:endParaRPr lang="it-IT" sz="1800" dirty="0"/>
          </a:p>
        </p:txBody>
      </p:sp>
      <p:pic>
        <p:nvPicPr>
          <p:cNvPr id="6" name="Immagine 5">
            <a:extLst>
              <a:ext uri="{FF2B5EF4-FFF2-40B4-BE49-F238E27FC236}">
                <a16:creationId xmlns:a16="http://schemas.microsoft.com/office/drawing/2014/main" id="{D5B9793D-7A75-4031-8458-D19AD9B4F6CA}"/>
              </a:ext>
            </a:extLst>
          </p:cNvPr>
          <p:cNvPicPr>
            <a:picLocks noChangeAspect="1"/>
          </p:cNvPicPr>
          <p:nvPr/>
        </p:nvPicPr>
        <p:blipFill>
          <a:blip r:embed="rId3"/>
          <a:stretch>
            <a:fillRect/>
          </a:stretch>
        </p:blipFill>
        <p:spPr>
          <a:xfrm>
            <a:off x="10428595" y="5476992"/>
            <a:ext cx="1579001" cy="1743607"/>
          </a:xfrm>
          <a:prstGeom prst="rect">
            <a:avLst/>
          </a:prstGeom>
        </p:spPr>
      </p:pic>
      <p:pic>
        <p:nvPicPr>
          <p:cNvPr id="4" name="Immagine 3">
            <a:extLst>
              <a:ext uri="{FF2B5EF4-FFF2-40B4-BE49-F238E27FC236}">
                <a16:creationId xmlns:a16="http://schemas.microsoft.com/office/drawing/2014/main" id="{E2AF6004-B232-40C4-B6A5-B7D62B057A60}"/>
              </a:ext>
            </a:extLst>
          </p:cNvPr>
          <p:cNvPicPr>
            <a:picLocks noChangeAspect="1"/>
          </p:cNvPicPr>
          <p:nvPr/>
        </p:nvPicPr>
        <p:blipFill>
          <a:blip r:embed="rId4"/>
          <a:stretch>
            <a:fillRect/>
          </a:stretch>
        </p:blipFill>
        <p:spPr>
          <a:xfrm>
            <a:off x="5157230" y="771988"/>
            <a:ext cx="1926503" cy="1426588"/>
          </a:xfrm>
          <a:prstGeom prst="rect">
            <a:avLst/>
          </a:prstGeom>
        </p:spPr>
      </p:pic>
      <p:sp>
        <p:nvSpPr>
          <p:cNvPr id="7" name="CasellaDiTesto 6">
            <a:extLst>
              <a:ext uri="{FF2B5EF4-FFF2-40B4-BE49-F238E27FC236}">
                <a16:creationId xmlns:a16="http://schemas.microsoft.com/office/drawing/2014/main" id="{8DD1A4B5-24F1-4D66-A2FB-7B17FF54EC53}"/>
              </a:ext>
            </a:extLst>
          </p:cNvPr>
          <p:cNvSpPr txBox="1"/>
          <p:nvPr/>
        </p:nvSpPr>
        <p:spPr>
          <a:xfrm>
            <a:off x="5440076" y="1045236"/>
            <a:ext cx="1369286" cy="646331"/>
          </a:xfrm>
          <a:prstGeom prst="rect">
            <a:avLst/>
          </a:prstGeom>
          <a:noFill/>
        </p:spPr>
        <p:txBody>
          <a:bodyPr wrap="square" rtlCol="0">
            <a:spAutoFit/>
          </a:bodyPr>
          <a:lstStyle/>
          <a:p>
            <a:r>
              <a:rPr lang="it-IT" dirty="0"/>
              <a:t>Alcuni dati in Italia</a:t>
            </a:r>
          </a:p>
        </p:txBody>
      </p:sp>
    </p:spTree>
    <p:extLst>
      <p:ext uri="{BB962C8B-B14F-4D97-AF65-F5344CB8AC3E}">
        <p14:creationId xmlns:p14="http://schemas.microsoft.com/office/powerpoint/2010/main" val="645789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8" name="Rectangle 27">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2" name="Rectangle 31">
            <a:extLst>
              <a:ext uri="{FF2B5EF4-FFF2-40B4-BE49-F238E27FC236}">
                <a16:creationId xmlns:a16="http://schemas.microsoft.com/office/drawing/2014/main" id="{2C9A9DA9-7DC8-488B-A882-123947B0F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4" name="Rectangle 33">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6838569"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A2049B40-4AD0-4234-87B6-16B63EB58F5F}"/>
              </a:ext>
            </a:extLst>
          </p:cNvPr>
          <p:cNvSpPr>
            <a:spLocks noGrp="1"/>
          </p:cNvSpPr>
          <p:nvPr>
            <p:ph type="title"/>
          </p:nvPr>
        </p:nvSpPr>
        <p:spPr>
          <a:xfrm>
            <a:off x="841246" y="978619"/>
            <a:ext cx="5991244" cy="1106424"/>
          </a:xfrm>
        </p:spPr>
        <p:txBody>
          <a:bodyPr vert="horz" lIns="91440" tIns="45720" rIns="91440" bIns="45720" rtlCol="0" anchor="ctr">
            <a:normAutofit/>
          </a:bodyPr>
          <a:lstStyle/>
          <a:p>
            <a:r>
              <a:rPr lang="en-US" sz="3200" dirty="0"/>
              <a:t>GENERAZIONI IN RETE</a:t>
            </a:r>
          </a:p>
        </p:txBody>
      </p:sp>
      <p:sp>
        <p:nvSpPr>
          <p:cNvPr id="36" name="Rectangle 35">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1300"/>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8" y="2093976"/>
            <a:ext cx="5846683"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9A3B4C56-1A37-469A-B1EA-6D085B858B14}"/>
              </a:ext>
            </a:extLst>
          </p:cNvPr>
          <p:cNvSpPr>
            <a:spLocks noGrp="1"/>
          </p:cNvSpPr>
          <p:nvPr>
            <p:ph sz="half" idx="1"/>
          </p:nvPr>
        </p:nvSpPr>
        <p:spPr>
          <a:xfrm>
            <a:off x="841248" y="2252870"/>
            <a:ext cx="5993892" cy="3560251"/>
          </a:xfrm>
        </p:spPr>
        <p:txBody>
          <a:bodyPr vert="horz" lIns="91440" tIns="45720" rIns="91440" bIns="45720" rtlCol="0">
            <a:normAutofit/>
          </a:bodyPr>
          <a:lstStyle/>
          <a:p>
            <a:pPr marL="0" indent="0" algn="just">
              <a:lnSpc>
                <a:spcPct val="100000"/>
              </a:lnSpc>
              <a:buNone/>
            </a:pPr>
            <a:r>
              <a:rPr lang="en-US" sz="1500" dirty="0"/>
              <a:t>Il </a:t>
            </a:r>
            <a:r>
              <a:rPr lang="en-US" sz="1500" dirty="0" err="1"/>
              <a:t>rapporto</a:t>
            </a:r>
            <a:r>
              <a:rPr lang="en-US" sz="1500" dirty="0"/>
              <a:t> con le </a:t>
            </a:r>
            <a:r>
              <a:rPr lang="en-US" sz="1500" dirty="0" err="1"/>
              <a:t>tecnologie</a:t>
            </a:r>
            <a:r>
              <a:rPr lang="en-US" sz="1500" dirty="0"/>
              <a:t> ICT è </a:t>
            </a:r>
            <a:r>
              <a:rPr lang="en-US" sz="1500" dirty="0" err="1"/>
              <a:t>sicuramente</a:t>
            </a:r>
            <a:r>
              <a:rPr lang="en-US" sz="1500" dirty="0"/>
              <a:t> uno </a:t>
            </a:r>
            <a:r>
              <a:rPr lang="en-US" sz="1500" dirty="0" err="1"/>
              <a:t>degli</a:t>
            </a:r>
            <a:r>
              <a:rPr lang="en-US" sz="1500" dirty="0"/>
              <a:t> </a:t>
            </a:r>
            <a:r>
              <a:rPr lang="en-US" sz="1500" dirty="0" err="1"/>
              <a:t>ambiti</a:t>
            </a:r>
            <a:r>
              <a:rPr lang="en-US" sz="1500" dirty="0"/>
              <a:t> in cui le </a:t>
            </a:r>
            <a:r>
              <a:rPr lang="en-US" sz="1500" dirty="0" err="1"/>
              <a:t>differenze</a:t>
            </a:r>
            <a:r>
              <a:rPr lang="en-US" sz="1500" dirty="0"/>
              <a:t> </a:t>
            </a:r>
            <a:r>
              <a:rPr lang="en-US" sz="1500" dirty="0" err="1"/>
              <a:t>tra</a:t>
            </a:r>
            <a:r>
              <a:rPr lang="en-US" sz="1500" dirty="0"/>
              <a:t> le </a:t>
            </a:r>
            <a:r>
              <a:rPr lang="en-US" sz="1500" dirty="0" err="1"/>
              <a:t>generazioni</a:t>
            </a:r>
            <a:r>
              <a:rPr lang="en-US" sz="1500" dirty="0"/>
              <a:t> </a:t>
            </a:r>
            <a:r>
              <a:rPr lang="en-US" sz="1500" dirty="0" err="1"/>
              <a:t>si</a:t>
            </a:r>
            <a:r>
              <a:rPr lang="en-US" sz="1500" dirty="0"/>
              <a:t> </a:t>
            </a:r>
            <a:r>
              <a:rPr lang="en-US" sz="1500" dirty="0" err="1"/>
              <a:t>colgono</a:t>
            </a:r>
            <a:r>
              <a:rPr lang="en-US" sz="1500" dirty="0"/>
              <a:t> </a:t>
            </a:r>
            <a:r>
              <a:rPr lang="en-US" sz="1500" dirty="0" err="1"/>
              <a:t>maggiormente</a:t>
            </a:r>
            <a:r>
              <a:rPr lang="en-US" sz="1500" dirty="0"/>
              <a:t> tanto </a:t>
            </a:r>
            <a:r>
              <a:rPr lang="en-US" sz="1500" dirty="0" err="1"/>
              <a:t>che</a:t>
            </a:r>
            <a:r>
              <a:rPr lang="en-US" sz="1500" dirty="0"/>
              <a:t> la </a:t>
            </a:r>
            <a:r>
              <a:rPr lang="en-US" sz="1500" dirty="0" err="1"/>
              <a:t>generazione</a:t>
            </a:r>
            <a:r>
              <a:rPr lang="en-US" sz="1500" dirty="0"/>
              <a:t> </a:t>
            </a:r>
            <a:r>
              <a:rPr lang="en-US" sz="1500" dirty="0" err="1"/>
              <a:t>più</a:t>
            </a:r>
            <a:r>
              <a:rPr lang="en-US" sz="1500" dirty="0"/>
              <a:t> </a:t>
            </a:r>
            <a:r>
              <a:rPr lang="en-US" sz="1500" dirty="0" err="1"/>
              <a:t>recente</a:t>
            </a:r>
            <a:r>
              <a:rPr lang="en-US" sz="1500" dirty="0"/>
              <a:t>, </a:t>
            </a:r>
            <a:r>
              <a:rPr lang="en-US" sz="1500" dirty="0" err="1"/>
              <a:t>quella</a:t>
            </a:r>
            <a:r>
              <a:rPr lang="en-US" sz="1500" dirty="0"/>
              <a:t> </a:t>
            </a:r>
            <a:r>
              <a:rPr lang="en-US" sz="1500" dirty="0" err="1"/>
              <a:t>delle</a:t>
            </a:r>
            <a:r>
              <a:rPr lang="en-US" sz="1500" dirty="0"/>
              <a:t> </a:t>
            </a:r>
            <a:r>
              <a:rPr lang="en-US" sz="1500" dirty="0" err="1"/>
              <a:t>reti</a:t>
            </a:r>
            <a:r>
              <a:rPr lang="en-US" sz="1500" dirty="0"/>
              <a:t> (</a:t>
            </a:r>
            <a:r>
              <a:rPr lang="en-US" sz="1500" dirty="0" err="1"/>
              <a:t>i</a:t>
            </a:r>
            <a:r>
              <a:rPr lang="en-US" sz="1500" dirty="0"/>
              <a:t> </a:t>
            </a:r>
            <a:r>
              <a:rPr lang="en-US" sz="1500" dirty="0" err="1"/>
              <a:t>nati</a:t>
            </a:r>
            <a:r>
              <a:rPr lang="en-US" sz="1500" dirty="0"/>
              <a:t> dopo il 1995, </a:t>
            </a:r>
            <a:r>
              <a:rPr lang="en-US" sz="1500" dirty="0" err="1"/>
              <a:t>ovvero</a:t>
            </a:r>
            <a:r>
              <a:rPr lang="en-US" sz="1500" dirty="0"/>
              <a:t> le </a:t>
            </a:r>
            <a:r>
              <a:rPr lang="en-US" sz="1500" dirty="0" err="1"/>
              <a:t>persone</a:t>
            </a:r>
            <a:r>
              <a:rPr lang="en-US" sz="1500" dirty="0"/>
              <a:t> </a:t>
            </a:r>
            <a:r>
              <a:rPr lang="en-US" sz="1500" dirty="0" err="1"/>
              <a:t>tra</a:t>
            </a:r>
            <a:r>
              <a:rPr lang="en-US" sz="1500" dirty="0"/>
              <a:t> 6 e 21 anni </a:t>
            </a:r>
            <a:r>
              <a:rPr lang="en-US" sz="1500" dirty="0" err="1"/>
              <a:t>nel</a:t>
            </a:r>
            <a:r>
              <a:rPr lang="en-US" sz="1500" dirty="0"/>
              <a:t> 2016), è </a:t>
            </a:r>
            <a:r>
              <a:rPr lang="en-US" sz="1500" dirty="0" err="1"/>
              <a:t>cosi</a:t>
            </a:r>
            <a:r>
              <a:rPr lang="en-US" sz="1500" dirty="0"/>
              <a:t> </a:t>
            </a:r>
            <a:r>
              <a:rPr lang="en-US" sz="1500" dirty="0" err="1"/>
              <a:t>definita</a:t>
            </a:r>
            <a:r>
              <a:rPr lang="en-US" sz="1500" dirty="0"/>
              <a:t> proprio </a:t>
            </a:r>
            <a:r>
              <a:rPr lang="en-US" sz="1500" dirty="0" err="1"/>
              <a:t>dall’essere</a:t>
            </a:r>
            <a:r>
              <a:rPr lang="en-US" sz="1500" dirty="0"/>
              <a:t> nata </a:t>
            </a:r>
            <a:r>
              <a:rPr lang="en-US" sz="1500" dirty="0" err="1"/>
              <a:t>nell’era</a:t>
            </a:r>
            <a:r>
              <a:rPr lang="en-US" sz="1500" dirty="0"/>
              <a:t> </a:t>
            </a:r>
            <a:r>
              <a:rPr lang="en-US" sz="1500" dirty="0" err="1"/>
              <a:t>digitale</a:t>
            </a:r>
            <a:r>
              <a:rPr lang="en-US" sz="1500" dirty="0"/>
              <a:t>. In </a:t>
            </a:r>
            <a:r>
              <a:rPr lang="en-US" sz="1500" dirty="0" err="1"/>
              <a:t>questa</a:t>
            </a:r>
            <a:r>
              <a:rPr lang="en-US" sz="1500" dirty="0"/>
              <a:t> </a:t>
            </a:r>
            <a:r>
              <a:rPr lang="en-US" sz="1500" dirty="0" err="1"/>
              <a:t>generazione</a:t>
            </a:r>
            <a:r>
              <a:rPr lang="en-US" sz="1500" dirty="0"/>
              <a:t> </a:t>
            </a:r>
            <a:r>
              <a:rPr lang="en-US" sz="1500" dirty="0" err="1"/>
              <a:t>gli</a:t>
            </a:r>
            <a:r>
              <a:rPr lang="en-US" sz="1500" dirty="0"/>
              <a:t> </a:t>
            </a:r>
            <a:r>
              <a:rPr lang="en-US" sz="1500" dirty="0" err="1"/>
              <a:t>utenti</a:t>
            </a:r>
            <a:r>
              <a:rPr lang="en-US" sz="1500" dirty="0"/>
              <a:t> </a:t>
            </a:r>
            <a:r>
              <a:rPr lang="en-US" sz="1500" dirty="0" err="1"/>
              <a:t>regolari</a:t>
            </a:r>
            <a:r>
              <a:rPr lang="en-US" sz="1500" dirty="0"/>
              <a:t> </a:t>
            </a:r>
            <a:r>
              <a:rPr lang="en-US" sz="1500" dirty="0" err="1"/>
              <a:t>d’Internet</a:t>
            </a:r>
            <a:r>
              <a:rPr lang="en-US" sz="1500" dirty="0"/>
              <a:t> </a:t>
            </a:r>
            <a:r>
              <a:rPr lang="en-US" sz="1500" dirty="0" err="1"/>
              <a:t>raggiungono</a:t>
            </a:r>
            <a:r>
              <a:rPr lang="en-US" sz="1500" dirty="0"/>
              <a:t> l’80% </a:t>
            </a:r>
            <a:r>
              <a:rPr lang="en-US" sz="1500" dirty="0" err="1"/>
              <a:t>già</a:t>
            </a:r>
            <a:r>
              <a:rPr lang="en-US" sz="1500" dirty="0"/>
              <a:t> </a:t>
            </a:r>
            <a:r>
              <a:rPr lang="en-US" sz="1500" dirty="0" err="1"/>
              <a:t>nella</a:t>
            </a:r>
            <a:r>
              <a:rPr lang="en-US" sz="1500" dirty="0"/>
              <a:t> </a:t>
            </a:r>
            <a:r>
              <a:rPr lang="en-US" sz="1500" dirty="0" err="1"/>
              <a:t>classe</a:t>
            </a:r>
            <a:r>
              <a:rPr lang="en-US" sz="1500" dirty="0"/>
              <a:t> di </a:t>
            </a:r>
            <a:r>
              <a:rPr lang="en-US" sz="1500" dirty="0" err="1"/>
              <a:t>età</a:t>
            </a:r>
            <a:r>
              <a:rPr lang="en-US" sz="1500" dirty="0"/>
              <a:t> 11-15 anni e </a:t>
            </a:r>
            <a:r>
              <a:rPr lang="en-US" sz="1500" dirty="0" err="1"/>
              <a:t>superano</a:t>
            </a:r>
            <a:r>
              <a:rPr lang="en-US" sz="1500" dirty="0"/>
              <a:t> il 90% </a:t>
            </a:r>
            <a:r>
              <a:rPr lang="en-US" sz="1500" dirty="0" err="1"/>
              <a:t>nella</a:t>
            </a:r>
            <a:r>
              <a:rPr lang="en-US" sz="1500" dirty="0"/>
              <a:t> </a:t>
            </a:r>
            <a:r>
              <a:rPr lang="en-US" sz="1500" dirty="0" err="1"/>
              <a:t>classe</a:t>
            </a:r>
            <a:r>
              <a:rPr lang="en-US" sz="1500" dirty="0"/>
              <a:t> di </a:t>
            </a:r>
            <a:r>
              <a:rPr lang="en-US" sz="1500" dirty="0" err="1"/>
              <a:t>età</a:t>
            </a:r>
            <a:r>
              <a:rPr lang="en-US" sz="1500" dirty="0"/>
              <a:t> </a:t>
            </a:r>
            <a:r>
              <a:rPr lang="en-US" sz="1500" dirty="0" err="1"/>
              <a:t>successiva</a:t>
            </a:r>
            <a:r>
              <a:rPr lang="en-US" sz="1500" dirty="0"/>
              <a:t>, </a:t>
            </a:r>
            <a:r>
              <a:rPr lang="en-US" sz="1500" dirty="0" err="1"/>
              <a:t>quella</a:t>
            </a:r>
            <a:r>
              <a:rPr lang="en-US" sz="1500" dirty="0"/>
              <a:t> di 16-20 anni. </a:t>
            </a:r>
            <a:r>
              <a:rPr lang="en-US" sz="1500" dirty="0" err="1"/>
              <a:t>Livelli</a:t>
            </a:r>
            <a:r>
              <a:rPr lang="en-US" sz="1500" dirty="0"/>
              <a:t> </a:t>
            </a:r>
            <a:r>
              <a:rPr lang="en-US" sz="1500" dirty="0" err="1"/>
              <a:t>così</a:t>
            </a:r>
            <a:r>
              <a:rPr lang="en-US" sz="1500" dirty="0"/>
              <a:t> </a:t>
            </a:r>
            <a:r>
              <a:rPr lang="en-US" sz="1500" dirty="0" err="1"/>
              <a:t>elevati</a:t>
            </a:r>
            <a:r>
              <a:rPr lang="en-US" sz="1500" dirty="0"/>
              <a:t> non </a:t>
            </a:r>
            <a:r>
              <a:rPr lang="en-US" sz="1500" dirty="0" err="1"/>
              <a:t>si</a:t>
            </a:r>
            <a:r>
              <a:rPr lang="en-US" sz="1500" dirty="0"/>
              <a:t> </a:t>
            </a:r>
            <a:r>
              <a:rPr lang="en-US" sz="1500" dirty="0" err="1"/>
              <a:t>riscontrano</a:t>
            </a:r>
            <a:r>
              <a:rPr lang="en-US" sz="1500" dirty="0"/>
              <a:t> </a:t>
            </a:r>
            <a:r>
              <a:rPr lang="en-US" sz="1500" dirty="0" err="1"/>
              <a:t>invece</a:t>
            </a:r>
            <a:r>
              <a:rPr lang="en-US" sz="1500" dirty="0"/>
              <a:t> </a:t>
            </a:r>
            <a:r>
              <a:rPr lang="en-US" sz="1500" dirty="0" err="1"/>
              <a:t>nella</a:t>
            </a:r>
            <a:r>
              <a:rPr lang="en-US" sz="1500" dirty="0"/>
              <a:t> </a:t>
            </a:r>
            <a:r>
              <a:rPr lang="en-US" sz="1500" dirty="0" err="1"/>
              <a:t>generazione</a:t>
            </a:r>
            <a:r>
              <a:rPr lang="en-US" sz="1500" dirty="0"/>
              <a:t> </a:t>
            </a:r>
            <a:r>
              <a:rPr lang="en-US" sz="1500" dirty="0" err="1"/>
              <a:t>immediatamente</a:t>
            </a:r>
            <a:r>
              <a:rPr lang="en-US" sz="1500" dirty="0"/>
              <a:t> </a:t>
            </a:r>
            <a:r>
              <a:rPr lang="en-US" sz="1500" dirty="0" err="1"/>
              <a:t>precedente</a:t>
            </a:r>
            <a:r>
              <a:rPr lang="en-US" sz="1500" dirty="0"/>
              <a:t>, </a:t>
            </a:r>
            <a:r>
              <a:rPr lang="en-US" sz="1500" dirty="0" err="1"/>
              <a:t>quella</a:t>
            </a:r>
            <a:r>
              <a:rPr lang="en-US" sz="1500" dirty="0"/>
              <a:t> </a:t>
            </a:r>
            <a:r>
              <a:rPr lang="en-US" sz="1500" dirty="0" err="1"/>
              <a:t>dei</a:t>
            </a:r>
            <a:r>
              <a:rPr lang="en-US" sz="1500" dirty="0"/>
              <a:t> millennials (</a:t>
            </a:r>
            <a:r>
              <a:rPr lang="en-US" sz="1500" dirty="0" err="1"/>
              <a:t>i</a:t>
            </a:r>
            <a:r>
              <a:rPr lang="en-US" sz="1500" dirty="0"/>
              <a:t> </a:t>
            </a:r>
            <a:r>
              <a:rPr lang="en-US" sz="1500" dirty="0" err="1"/>
              <a:t>nati</a:t>
            </a:r>
            <a:r>
              <a:rPr lang="en-US" sz="1500" dirty="0"/>
              <a:t> </a:t>
            </a:r>
            <a:r>
              <a:rPr lang="en-US" sz="1500" dirty="0" err="1"/>
              <a:t>tra</a:t>
            </a:r>
            <a:r>
              <a:rPr lang="en-US" sz="1500" dirty="0"/>
              <a:t> il 1981 e il 1995, </a:t>
            </a:r>
            <a:r>
              <a:rPr lang="en-US" sz="1500" dirty="0" err="1"/>
              <a:t>ovvero</a:t>
            </a:r>
            <a:r>
              <a:rPr lang="en-US" sz="1500" dirty="0"/>
              <a:t> le </a:t>
            </a:r>
            <a:r>
              <a:rPr lang="en-US" sz="1500" dirty="0" err="1"/>
              <a:t>persone</a:t>
            </a:r>
            <a:r>
              <a:rPr lang="en-US" sz="1500" dirty="0"/>
              <a:t> </a:t>
            </a:r>
            <a:r>
              <a:rPr lang="en-US" sz="1500" dirty="0" err="1"/>
              <a:t>tra</a:t>
            </a:r>
            <a:r>
              <a:rPr lang="en-US" sz="1500" dirty="0"/>
              <a:t> 21 e 35 anni </a:t>
            </a:r>
            <a:r>
              <a:rPr lang="en-US" sz="1500" dirty="0" err="1"/>
              <a:t>nel</a:t>
            </a:r>
            <a:r>
              <a:rPr lang="en-US" sz="1500" dirty="0"/>
              <a:t> 2016), </a:t>
            </a:r>
            <a:r>
              <a:rPr lang="en-US" sz="1500" dirty="0" err="1"/>
              <a:t>nonostante</a:t>
            </a:r>
            <a:r>
              <a:rPr lang="en-US" sz="1500" dirty="0"/>
              <a:t> </a:t>
            </a:r>
            <a:r>
              <a:rPr lang="en-US" sz="1500" dirty="0" err="1"/>
              <a:t>abbiano</a:t>
            </a:r>
            <a:r>
              <a:rPr lang="en-US" sz="1500" dirty="0"/>
              <a:t> </a:t>
            </a:r>
            <a:r>
              <a:rPr lang="en-US" sz="1500" dirty="0" err="1"/>
              <a:t>compiuto</a:t>
            </a:r>
            <a:r>
              <a:rPr lang="en-US" sz="1500" dirty="0"/>
              <a:t> il </a:t>
            </a:r>
            <a:r>
              <a:rPr lang="en-US" sz="1500" dirty="0" err="1"/>
              <a:t>loro</a:t>
            </a:r>
            <a:r>
              <a:rPr lang="en-US" sz="1500" dirty="0"/>
              <a:t> </a:t>
            </a:r>
            <a:r>
              <a:rPr lang="en-US" sz="1500" dirty="0" err="1"/>
              <a:t>percorso</a:t>
            </a:r>
            <a:r>
              <a:rPr lang="en-US" sz="1500" dirty="0"/>
              <a:t> </a:t>
            </a:r>
            <a:r>
              <a:rPr lang="en-US" sz="1500" dirty="0" err="1"/>
              <a:t>formativo</a:t>
            </a:r>
            <a:r>
              <a:rPr lang="en-US" sz="1500" dirty="0"/>
              <a:t> </a:t>
            </a:r>
            <a:r>
              <a:rPr lang="en-US" sz="1500" dirty="0" err="1"/>
              <a:t>nell’era</a:t>
            </a:r>
            <a:r>
              <a:rPr lang="en-US" sz="1500" dirty="0"/>
              <a:t> </a:t>
            </a:r>
            <a:r>
              <a:rPr lang="en-US" sz="1500" dirty="0" err="1"/>
              <a:t>digitale</a:t>
            </a:r>
            <a:r>
              <a:rPr lang="en-US" sz="1500" dirty="0"/>
              <a:t>.</a:t>
            </a:r>
          </a:p>
        </p:txBody>
      </p:sp>
      <p:pic>
        <p:nvPicPr>
          <p:cNvPr id="6" name="Segnaposto contenuto 5">
            <a:extLst>
              <a:ext uri="{FF2B5EF4-FFF2-40B4-BE49-F238E27FC236}">
                <a16:creationId xmlns:a16="http://schemas.microsoft.com/office/drawing/2014/main" id="{A7162256-7133-49A4-93E5-7CF52F7A5CC4}"/>
              </a:ext>
            </a:extLst>
          </p:cNvPr>
          <p:cNvPicPr>
            <a:picLocks noGrp="1" noChangeAspect="1"/>
          </p:cNvPicPr>
          <p:nvPr>
            <p:ph sz="half" idx="2"/>
          </p:nvPr>
        </p:nvPicPr>
        <p:blipFill rotWithShape="1">
          <a:blip r:embed="rId2"/>
          <a:srcRect l="920" t="30272" r="-919" b="42112"/>
          <a:stretch/>
        </p:blipFill>
        <p:spPr>
          <a:xfrm>
            <a:off x="6832489" y="633619"/>
            <a:ext cx="5269869" cy="5062331"/>
          </a:xfrm>
          <a:prstGeom prst="rect">
            <a:avLst/>
          </a:prstGeom>
        </p:spPr>
      </p:pic>
      <p:sp>
        <p:nvSpPr>
          <p:cNvPr id="20" name="Rettangolo 19">
            <a:extLst>
              <a:ext uri="{FF2B5EF4-FFF2-40B4-BE49-F238E27FC236}">
                <a16:creationId xmlns:a16="http://schemas.microsoft.com/office/drawing/2014/main" id="{2037D446-3AA3-451F-A306-12E76FF0E404}"/>
              </a:ext>
            </a:extLst>
          </p:cNvPr>
          <p:cNvSpPr/>
          <p:nvPr/>
        </p:nvSpPr>
        <p:spPr>
          <a:xfrm>
            <a:off x="0" y="5859263"/>
            <a:ext cx="12191999" cy="719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a:t>Non cadere nella rete: </a:t>
            </a:r>
          </a:p>
          <a:p>
            <a:r>
              <a:rPr lang="it-IT" dirty="0"/>
              <a:t>generazioni connesse</a:t>
            </a:r>
          </a:p>
        </p:txBody>
      </p:sp>
      <p:pic>
        <p:nvPicPr>
          <p:cNvPr id="4" name="Immagine 3">
            <a:extLst>
              <a:ext uri="{FF2B5EF4-FFF2-40B4-BE49-F238E27FC236}">
                <a16:creationId xmlns:a16="http://schemas.microsoft.com/office/drawing/2014/main" id="{DA3BC3F9-7CF9-4CB4-BAE4-3D573F8EDF30}"/>
              </a:ext>
            </a:extLst>
          </p:cNvPr>
          <p:cNvPicPr>
            <a:picLocks noChangeAspect="1"/>
          </p:cNvPicPr>
          <p:nvPr/>
        </p:nvPicPr>
        <p:blipFill>
          <a:blip r:embed="rId3"/>
          <a:stretch>
            <a:fillRect/>
          </a:stretch>
        </p:blipFill>
        <p:spPr>
          <a:xfrm>
            <a:off x="10523357" y="5457765"/>
            <a:ext cx="1579001" cy="1743607"/>
          </a:xfrm>
          <a:prstGeom prst="rect">
            <a:avLst/>
          </a:prstGeom>
        </p:spPr>
      </p:pic>
    </p:spTree>
    <p:extLst>
      <p:ext uri="{BB962C8B-B14F-4D97-AF65-F5344CB8AC3E}">
        <p14:creationId xmlns:p14="http://schemas.microsoft.com/office/powerpoint/2010/main" val="915163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8B330CDE-BCD5-4FC0-8588-3CB373ED6A38}"/>
              </a:ext>
            </a:extLst>
          </p:cNvPr>
          <p:cNvSpPr>
            <a:spLocks noGrp="1"/>
          </p:cNvSpPr>
          <p:nvPr>
            <p:ph type="title"/>
          </p:nvPr>
        </p:nvSpPr>
        <p:spPr/>
        <p:txBody>
          <a:bodyPr/>
          <a:lstStyle/>
          <a:p>
            <a:r>
              <a:rPr lang="en-US" sz="4000" dirty="0"/>
              <a:t>GENERAZIONI IN RETE</a:t>
            </a:r>
            <a:endParaRPr lang="it-IT" dirty="0"/>
          </a:p>
        </p:txBody>
      </p:sp>
      <p:sp>
        <p:nvSpPr>
          <p:cNvPr id="8" name="Segnaposto contenuto 7">
            <a:extLst>
              <a:ext uri="{FF2B5EF4-FFF2-40B4-BE49-F238E27FC236}">
                <a16:creationId xmlns:a16="http://schemas.microsoft.com/office/drawing/2014/main" id="{DD9BC4F7-7C05-4D14-8AC9-235EAB591200}"/>
              </a:ext>
            </a:extLst>
          </p:cNvPr>
          <p:cNvSpPr>
            <a:spLocks noGrp="1"/>
          </p:cNvSpPr>
          <p:nvPr>
            <p:ph idx="1"/>
          </p:nvPr>
        </p:nvSpPr>
        <p:spPr>
          <a:xfrm>
            <a:off x="1115568" y="2168434"/>
            <a:ext cx="10168128" cy="4003766"/>
          </a:xfrm>
        </p:spPr>
        <p:txBody>
          <a:bodyPr>
            <a:normAutofit fontScale="55000" lnSpcReduction="20000"/>
          </a:bodyPr>
          <a:lstStyle/>
          <a:p>
            <a:pPr algn="just">
              <a:buFont typeface="Arial" panose="020B0604020202020204" pitchFamily="34" charset="0"/>
              <a:buChar char="•"/>
            </a:pPr>
            <a:r>
              <a:rPr lang="it-IT" dirty="0"/>
              <a:t>La prima generazione è quella della ricostruzione, detta anche </a:t>
            </a:r>
            <a:r>
              <a:rPr lang="it-IT" b="1" dirty="0" err="1"/>
              <a:t>Silent</a:t>
            </a:r>
            <a:r>
              <a:rPr lang="it-IT" b="1" dirty="0"/>
              <a:t> Generation</a:t>
            </a:r>
            <a:r>
              <a:rPr lang="it-IT" dirty="0"/>
              <a:t>, composta da persone nate tra il 1926 e il 1945. Questa generazione si sta avvicinando al digitale per stimolare le proprie relazioni sociali ed avvicinarsi alle abitudini dei figli e nipoti e comprenderle meglio.</a:t>
            </a:r>
          </a:p>
          <a:p>
            <a:pPr algn="just">
              <a:buFont typeface="Arial" panose="020B0604020202020204" pitchFamily="34" charset="0"/>
              <a:buChar char="•"/>
            </a:pPr>
            <a:r>
              <a:rPr lang="it-IT" dirty="0"/>
              <a:t>La generazione del </a:t>
            </a:r>
            <a:r>
              <a:rPr lang="it-IT" b="1" dirty="0"/>
              <a:t>Baby Boom </a:t>
            </a:r>
            <a:r>
              <a:rPr lang="it-IT" dirty="0"/>
              <a:t>(detta anche generazione dell’impegno e dell’identità) è formata da persone nate tra il 1946 e il 1965. Facebook è il loro social preferito, sono quasi del tutto assenti da altri social più moderni come Instagram e Snapchat. Su Facebook, oltre che interagire, sono molto interessati ai brand e ai messaggi pubblicitari.</a:t>
            </a:r>
          </a:p>
          <a:p>
            <a:pPr algn="just">
              <a:buFont typeface="Arial" panose="020B0604020202020204" pitchFamily="34" charset="0"/>
              <a:buChar char="•"/>
            </a:pPr>
            <a:r>
              <a:rPr lang="it-IT" dirty="0"/>
              <a:t>Vi è poi la </a:t>
            </a:r>
            <a:r>
              <a:rPr lang="it-IT" b="1" dirty="0"/>
              <a:t>Generazione X, </a:t>
            </a:r>
            <a:r>
              <a:rPr lang="it-IT" dirty="0"/>
              <a:t>chiamata anche generazione di transizione (1966-1980). Gli appartenenti a questa categoria ritengono la tecnologia indispensabile ed usano molto gli strumenti digitali tanto da passare più tempo sui social rispetto alle altre categorie: passano quasi 7 ore a settimana su Facebook e sono riluttanti all’idea di iscriversi ai social network più moderni. Utilizzano internet in modo molto ragionato, sono attenti ai pareri degli altri e leggono le recensioni.</a:t>
            </a:r>
          </a:p>
          <a:p>
            <a:pPr algn="just">
              <a:buFont typeface="Arial" panose="020B0604020202020204" pitchFamily="34" charset="0"/>
              <a:buChar char="•"/>
            </a:pPr>
            <a:r>
              <a:rPr lang="it-IT" dirty="0"/>
              <a:t>I nati tra il 1981 e il 1995 sono anche chiamati </a:t>
            </a:r>
            <a:r>
              <a:rPr lang="it-IT" b="1" dirty="0"/>
              <a:t>Millennials</a:t>
            </a:r>
            <a:r>
              <a:rPr lang="it-IT" dirty="0"/>
              <a:t>. Sono nati e cresciuti insieme agli strumenti tecnologici, per natura sempre connessi. I Millennials amano i social e li usano per conoscere i trend del momento. La maggior parte dei componenti di questa generazione usa dispositivi mobili e sono abituati ad usare più mezzi di comunicazione alla volta.</a:t>
            </a:r>
          </a:p>
          <a:p>
            <a:pPr algn="just">
              <a:buFont typeface="Arial" panose="020B0604020202020204" pitchFamily="34" charset="0"/>
              <a:buChar char="•"/>
            </a:pPr>
            <a:r>
              <a:rPr lang="it-IT" dirty="0"/>
              <a:t>Ultima generazione presente oggigiorno in rete è quella chiamata </a:t>
            </a:r>
            <a:r>
              <a:rPr lang="it-IT" b="1" dirty="0"/>
              <a:t>Generazione Z </a:t>
            </a:r>
            <a:r>
              <a:rPr lang="it-IT" dirty="0"/>
              <a:t>(chiamata anche generazione delle reti) e comprende i nati dal 1996 al 2010. Per questa generazione la tecnologia è un linguaggio innato e naturale dalla più tenera età: infatti, se per i Millennial la Rete è una protesi funzionale, per la generazione Z è una protesi strutturale (Ferri, 2018).Come i Millennials sono caratterizzati dal multitasking digitale.</a:t>
            </a:r>
          </a:p>
          <a:p>
            <a:endParaRPr lang="it-IT" dirty="0"/>
          </a:p>
        </p:txBody>
      </p:sp>
      <p:sp>
        <p:nvSpPr>
          <p:cNvPr id="9" name="Rettangolo 8">
            <a:extLst>
              <a:ext uri="{FF2B5EF4-FFF2-40B4-BE49-F238E27FC236}">
                <a16:creationId xmlns:a16="http://schemas.microsoft.com/office/drawing/2014/main" id="{FED75ADD-20A2-4C51-9952-E7E8D7914712}"/>
              </a:ext>
            </a:extLst>
          </p:cNvPr>
          <p:cNvSpPr/>
          <p:nvPr/>
        </p:nvSpPr>
        <p:spPr>
          <a:xfrm>
            <a:off x="0" y="5859263"/>
            <a:ext cx="12191999" cy="719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a:t>Non cadere nella rete: </a:t>
            </a:r>
          </a:p>
          <a:p>
            <a:r>
              <a:rPr lang="it-IT" dirty="0"/>
              <a:t>generazioni connesse</a:t>
            </a:r>
          </a:p>
        </p:txBody>
      </p:sp>
      <p:pic>
        <p:nvPicPr>
          <p:cNvPr id="10" name="Immagine 9">
            <a:extLst>
              <a:ext uri="{FF2B5EF4-FFF2-40B4-BE49-F238E27FC236}">
                <a16:creationId xmlns:a16="http://schemas.microsoft.com/office/drawing/2014/main" id="{7E066E88-14B9-4334-A4E0-38F942ADCC35}"/>
              </a:ext>
            </a:extLst>
          </p:cNvPr>
          <p:cNvPicPr>
            <a:picLocks noChangeAspect="1"/>
          </p:cNvPicPr>
          <p:nvPr/>
        </p:nvPicPr>
        <p:blipFill>
          <a:blip r:embed="rId2"/>
          <a:stretch>
            <a:fillRect/>
          </a:stretch>
        </p:blipFill>
        <p:spPr>
          <a:xfrm>
            <a:off x="10523357" y="5457765"/>
            <a:ext cx="1579001" cy="1743607"/>
          </a:xfrm>
          <a:prstGeom prst="rect">
            <a:avLst/>
          </a:prstGeom>
        </p:spPr>
      </p:pic>
    </p:spTree>
    <p:extLst>
      <p:ext uri="{BB962C8B-B14F-4D97-AF65-F5344CB8AC3E}">
        <p14:creationId xmlns:p14="http://schemas.microsoft.com/office/powerpoint/2010/main" val="789185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Rectangle 1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Segnaposto contenuto 7" descr="Immagine che contiene persona, edificio, esterni, tenendo&#10;&#10;Descrizione generata automaticamente">
            <a:extLst>
              <a:ext uri="{FF2B5EF4-FFF2-40B4-BE49-F238E27FC236}">
                <a16:creationId xmlns:a16="http://schemas.microsoft.com/office/drawing/2014/main" id="{B6D862DD-4525-419C-9CD9-8A9C166BF376}"/>
              </a:ext>
            </a:extLst>
          </p:cNvPr>
          <p:cNvPicPr>
            <a:picLocks noGrp="1" noChangeAspect="1"/>
          </p:cNvPicPr>
          <p:nvPr>
            <p:ph idx="1"/>
          </p:nvPr>
        </p:nvPicPr>
        <p:blipFill rotWithShape="1">
          <a:blip r:embed="rId2">
            <a:duotone>
              <a:prstClr val="black"/>
              <a:schemeClr val="accent1">
                <a:tint val="45000"/>
                <a:satMod val="400000"/>
              </a:schemeClr>
            </a:duotone>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8162" r="20738"/>
          <a:stretch/>
        </p:blipFill>
        <p:spPr>
          <a:xfrm>
            <a:off x="3523488" y="10"/>
            <a:ext cx="8668512" cy="6857990"/>
          </a:xfrm>
          <a:prstGeom prst="rect">
            <a:avLst/>
          </a:prstGeom>
        </p:spPr>
      </p:pic>
      <p:sp>
        <p:nvSpPr>
          <p:cNvPr id="20" name="Rectangle 19">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olo 5">
            <a:extLst>
              <a:ext uri="{FF2B5EF4-FFF2-40B4-BE49-F238E27FC236}">
                <a16:creationId xmlns:a16="http://schemas.microsoft.com/office/drawing/2014/main" id="{E2E66589-7A75-4904-9360-EF43A048001C}"/>
              </a:ext>
            </a:extLst>
          </p:cNvPr>
          <p:cNvSpPr>
            <a:spLocks noGrp="1"/>
          </p:cNvSpPr>
          <p:nvPr>
            <p:ph type="title"/>
          </p:nvPr>
        </p:nvSpPr>
        <p:spPr>
          <a:xfrm>
            <a:off x="448774" y="513117"/>
            <a:ext cx="4023360" cy="3585267"/>
          </a:xfrm>
        </p:spPr>
        <p:txBody>
          <a:bodyPr vert="horz" lIns="91440" tIns="45720" rIns="91440" bIns="45720" rtlCol="0" anchor="b">
            <a:noAutofit/>
          </a:bodyPr>
          <a:lstStyle/>
          <a:p>
            <a:pPr algn="just"/>
            <a:r>
              <a:rPr lang="it-IT" sz="2000" b="0" dirty="0">
                <a:latin typeface="Gotham-Book"/>
              </a:rPr>
              <a:t>Lo sviluppo </a:t>
            </a:r>
            <a:r>
              <a:rPr lang="it-IT" sz="2000" b="0" i="0" dirty="0">
                <a:effectLst/>
                <a:latin typeface="Gotham-Medium"/>
              </a:rPr>
              <a:t>tecnologico</a:t>
            </a:r>
            <a:r>
              <a:rPr lang="it-IT" sz="2000" b="0" i="0" dirty="0">
                <a:effectLst/>
                <a:latin typeface="Gotham-Book"/>
              </a:rPr>
              <a:t> improvviso e intenso degli ultimi anni ha portato le </a:t>
            </a:r>
            <a:r>
              <a:rPr lang="it-IT" sz="2000" b="0" i="0" dirty="0">
                <a:effectLst/>
                <a:latin typeface="Gotham-Medium"/>
              </a:rPr>
              <a:t>nuove generazioni</a:t>
            </a:r>
            <a:r>
              <a:rPr lang="it-IT" sz="2000" b="0" i="0" dirty="0">
                <a:effectLst/>
                <a:latin typeface="Gotham-Book"/>
              </a:rPr>
              <a:t> a vivere una vita totalmente diversa rispetto ai propri genitori o a chi li ha preceduti. La </a:t>
            </a:r>
            <a:r>
              <a:rPr lang="it-IT" sz="2000" b="0" i="0" dirty="0">
                <a:effectLst/>
                <a:latin typeface="Gotham-Medium"/>
              </a:rPr>
              <a:t>familiarità</a:t>
            </a:r>
            <a:r>
              <a:rPr lang="it-IT" sz="2000" b="0" i="0" dirty="0">
                <a:effectLst/>
                <a:latin typeface="Gotham-Book"/>
              </a:rPr>
              <a:t> dei </a:t>
            </a:r>
            <a:r>
              <a:rPr lang="it-IT" sz="2000" b="0" i="1" dirty="0">
                <a:effectLst/>
                <a:latin typeface="Gotham-Book"/>
              </a:rPr>
              <a:t>millennials</a:t>
            </a:r>
            <a:r>
              <a:rPr lang="it-IT" sz="2000" b="0" i="0" dirty="0">
                <a:effectLst/>
                <a:latin typeface="Gotham-Book"/>
              </a:rPr>
              <a:t> nativi digitali con la </a:t>
            </a:r>
            <a:r>
              <a:rPr lang="it-IT" sz="2000" b="0" i="0" dirty="0">
                <a:effectLst/>
                <a:latin typeface="Gotham-Medium"/>
              </a:rPr>
              <a:t>tecnologia</a:t>
            </a:r>
            <a:r>
              <a:rPr lang="it-IT" sz="2000" b="0" i="0" dirty="0">
                <a:effectLst/>
                <a:latin typeface="Gotham-Book"/>
              </a:rPr>
              <a:t> di ogni grado e livello ha contribuito a creare in loro una sorta di parallelismo integrato tra ciò che è </a:t>
            </a:r>
            <a:r>
              <a:rPr lang="it-IT" sz="2000" b="0" i="0" dirty="0">
                <a:effectLst/>
                <a:latin typeface="Gotham-Medium"/>
              </a:rPr>
              <a:t>reale</a:t>
            </a:r>
            <a:r>
              <a:rPr lang="it-IT" sz="2000" b="0" i="0" dirty="0">
                <a:effectLst/>
                <a:latin typeface="Gotham-Book"/>
              </a:rPr>
              <a:t> e ciò che è </a:t>
            </a:r>
            <a:r>
              <a:rPr lang="it-IT" sz="2000" b="0" i="0" dirty="0">
                <a:effectLst/>
                <a:latin typeface="Gotham-Medium"/>
              </a:rPr>
              <a:t>virtuale</a:t>
            </a:r>
            <a:r>
              <a:rPr lang="it-IT" sz="2000" b="0" i="0" dirty="0">
                <a:effectLst/>
                <a:latin typeface="Gotham-Book"/>
              </a:rPr>
              <a:t>.  </a:t>
            </a:r>
            <a:endParaRPr lang="en-US" sz="2000" dirty="0"/>
          </a:p>
        </p:txBody>
      </p:sp>
      <p:sp>
        <p:nvSpPr>
          <p:cNvPr id="22" name="Rectangle 2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E0F3F273-20FD-4784-956E-2E92E8F54009}"/>
              </a:ext>
            </a:extLst>
          </p:cNvPr>
          <p:cNvSpPr txBox="1"/>
          <p:nvPr/>
        </p:nvSpPr>
        <p:spPr>
          <a:xfrm>
            <a:off x="494494" y="4970954"/>
            <a:ext cx="3977640" cy="400110"/>
          </a:xfrm>
          <a:prstGeom prst="rect">
            <a:avLst/>
          </a:prstGeom>
          <a:noFill/>
        </p:spPr>
        <p:txBody>
          <a:bodyPr wrap="square" rtlCol="0">
            <a:spAutoFit/>
          </a:bodyPr>
          <a:lstStyle/>
          <a:p>
            <a:r>
              <a:rPr lang="it-IT" sz="2000" b="1" dirty="0"/>
              <a:t>MILLENIALS: NATIVI DIGITALI</a:t>
            </a:r>
          </a:p>
        </p:txBody>
      </p:sp>
      <p:sp>
        <p:nvSpPr>
          <p:cNvPr id="11" name="Rettangolo 10">
            <a:extLst>
              <a:ext uri="{FF2B5EF4-FFF2-40B4-BE49-F238E27FC236}">
                <a16:creationId xmlns:a16="http://schemas.microsoft.com/office/drawing/2014/main" id="{99D741BA-21B2-4CEC-BB78-5EE67EDA0D25}"/>
              </a:ext>
            </a:extLst>
          </p:cNvPr>
          <p:cNvSpPr/>
          <p:nvPr/>
        </p:nvSpPr>
        <p:spPr>
          <a:xfrm>
            <a:off x="0" y="5859263"/>
            <a:ext cx="12191999" cy="719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a:t>Non cadere nella rete: </a:t>
            </a:r>
          </a:p>
          <a:p>
            <a:r>
              <a:rPr lang="it-IT" dirty="0"/>
              <a:t>generazioni connesse</a:t>
            </a:r>
          </a:p>
        </p:txBody>
      </p:sp>
      <p:pic>
        <p:nvPicPr>
          <p:cNvPr id="12" name="Immagine 11">
            <a:extLst>
              <a:ext uri="{FF2B5EF4-FFF2-40B4-BE49-F238E27FC236}">
                <a16:creationId xmlns:a16="http://schemas.microsoft.com/office/drawing/2014/main" id="{6EA20493-86BB-4DBC-94C7-682133E53EBD}"/>
              </a:ext>
            </a:extLst>
          </p:cNvPr>
          <p:cNvPicPr>
            <a:picLocks noChangeAspect="1"/>
          </p:cNvPicPr>
          <p:nvPr/>
        </p:nvPicPr>
        <p:blipFill>
          <a:blip r:embed="rId4"/>
          <a:stretch>
            <a:fillRect/>
          </a:stretch>
        </p:blipFill>
        <p:spPr>
          <a:xfrm>
            <a:off x="10523357" y="5457765"/>
            <a:ext cx="1579001" cy="1743607"/>
          </a:xfrm>
          <a:prstGeom prst="rect">
            <a:avLst/>
          </a:prstGeom>
        </p:spPr>
      </p:pic>
    </p:spTree>
    <p:extLst>
      <p:ext uri="{BB962C8B-B14F-4D97-AF65-F5344CB8AC3E}">
        <p14:creationId xmlns:p14="http://schemas.microsoft.com/office/powerpoint/2010/main" val="219906355"/>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egnaposto contenuto 4" descr="Immagine che contiene testo, persona, computer, elettronico&#10;&#10;Descrizione generata automaticamente">
            <a:extLst>
              <a:ext uri="{FF2B5EF4-FFF2-40B4-BE49-F238E27FC236}">
                <a16:creationId xmlns:a16="http://schemas.microsoft.com/office/drawing/2014/main" id="{64752D37-10EE-4007-879F-3DDD8D7FBD04}"/>
              </a:ext>
            </a:extLst>
          </p:cNvPr>
          <p:cNvPicPr>
            <a:picLocks noChangeAspect="1"/>
          </p:cNvPicPr>
          <p:nvPr/>
        </p:nvPicPr>
        <p:blipFill rotWithShape="1">
          <a:blip r:embed="rId2">
            <a:duotone>
              <a:prstClr val="black"/>
              <a:schemeClr val="accent1">
                <a:tint val="45000"/>
                <a:satMod val="400000"/>
              </a:schemeClr>
            </a:duotone>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189"/>
          <a:stretch/>
        </p:blipFill>
        <p:spPr>
          <a:xfrm>
            <a:off x="3523488" y="10"/>
            <a:ext cx="8668512" cy="6857990"/>
          </a:xfrm>
          <a:prstGeom prst="rect">
            <a:avLst/>
          </a:prstGeom>
        </p:spPr>
      </p:pic>
      <p:sp>
        <p:nvSpPr>
          <p:cNvPr id="26" name="Rectangle 25">
            <a:extLst>
              <a:ext uri="{FF2B5EF4-FFF2-40B4-BE49-F238E27FC236}">
                <a16:creationId xmlns:a16="http://schemas.microsoft.com/office/drawing/2014/main" id="{8A6DB0E6-E65F-4229-A5A0-2500203B6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7496385D-A75C-465E-AA3D-ADF4FD6E5765}"/>
              </a:ext>
            </a:extLst>
          </p:cNvPr>
          <p:cNvSpPr>
            <a:spLocks noGrp="1"/>
          </p:cNvSpPr>
          <p:nvPr>
            <p:ph type="title"/>
          </p:nvPr>
        </p:nvSpPr>
        <p:spPr>
          <a:xfrm>
            <a:off x="371094" y="843534"/>
            <a:ext cx="4488289" cy="1124712"/>
          </a:xfrm>
        </p:spPr>
        <p:txBody>
          <a:bodyPr anchor="b">
            <a:normAutofit/>
          </a:bodyPr>
          <a:lstStyle/>
          <a:p>
            <a:r>
              <a:rPr lang="it-IT" sz="2800" dirty="0"/>
              <a:t>NATIVI NON DIGITALI</a:t>
            </a:r>
          </a:p>
        </p:txBody>
      </p:sp>
      <p:sp>
        <p:nvSpPr>
          <p:cNvPr id="28" name="Rectangle 2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C913F5FC-F226-4DC1-8318-FED9BC742EE0}"/>
              </a:ext>
            </a:extLst>
          </p:cNvPr>
          <p:cNvSpPr>
            <a:spLocks noGrp="1"/>
          </p:cNvSpPr>
          <p:nvPr>
            <p:ph idx="1"/>
          </p:nvPr>
        </p:nvSpPr>
        <p:spPr>
          <a:xfrm>
            <a:off x="371094" y="2520896"/>
            <a:ext cx="5820700" cy="3180607"/>
          </a:xfrm>
        </p:spPr>
        <p:txBody>
          <a:bodyPr anchor="t">
            <a:normAutofit fontScale="85000" lnSpcReduction="20000"/>
          </a:bodyPr>
          <a:lstStyle/>
          <a:p>
            <a:pPr marL="0" indent="0" algn="just">
              <a:buNone/>
            </a:pPr>
            <a:r>
              <a:rPr lang="it-IT" sz="1800" dirty="0"/>
              <a:t>Gli anziani utilizzano internet soprattutto per sentirsi meno soli in questi tempi dove, ad esempio, la famiglia non è più fisicamente unita come una volta. Colgono anche loro l’</a:t>
            </a:r>
            <a:r>
              <a:rPr lang="it-IT" sz="1800" b="1" dirty="0"/>
              <a:t>utilità</a:t>
            </a:r>
            <a:r>
              <a:rPr lang="it-IT" sz="1800" dirty="0"/>
              <a:t> </a:t>
            </a:r>
            <a:r>
              <a:rPr lang="it-IT" sz="1800" b="1" dirty="0"/>
              <a:t>degli strumenti della rete</a:t>
            </a:r>
            <a:r>
              <a:rPr lang="it-IT" sz="1800" dirty="0"/>
              <a:t>, come ad esempio le e-mail o le applicazioni che permettono di effettuare video-chiamate, in modo tale da riuscire a collegarsi con familiari lontani e mantenere gli affetti.</a:t>
            </a:r>
          </a:p>
          <a:p>
            <a:pPr marL="0" indent="0" algn="just">
              <a:buNone/>
            </a:pPr>
            <a:r>
              <a:rPr lang="it-IT" sz="1800" dirty="0"/>
              <a:t>In secondo luogo, ciò che spinge gli anziani ad utilizzare internet è la voglia di </a:t>
            </a:r>
            <a:r>
              <a:rPr lang="it-IT" sz="1800" b="1" dirty="0"/>
              <a:t>informarsi: </a:t>
            </a:r>
            <a:r>
              <a:rPr lang="it-IT" sz="1800" dirty="0"/>
              <a:t>internet è adesso la fonte più redditizia di notizie</a:t>
            </a:r>
            <a:r>
              <a:rPr lang="it-IT" sz="1800" b="1" dirty="0"/>
              <a:t>. </a:t>
            </a:r>
            <a:r>
              <a:rPr lang="it-IT" sz="1800" dirty="0"/>
              <a:t>Anche questa categoria va coinvolta online proprio perché l’informazione ormai passa soprattutto attraverso i nuovi media ed è proprio lì che si sviluppa una fetta consistente del dibattito pubblico. </a:t>
            </a:r>
            <a:endParaRPr lang="en-US" sz="1700" dirty="0"/>
          </a:p>
        </p:txBody>
      </p:sp>
      <p:sp>
        <p:nvSpPr>
          <p:cNvPr id="16" name="Rettangolo 15">
            <a:extLst>
              <a:ext uri="{FF2B5EF4-FFF2-40B4-BE49-F238E27FC236}">
                <a16:creationId xmlns:a16="http://schemas.microsoft.com/office/drawing/2014/main" id="{AE6B0CEF-C596-4EB8-8FD6-3CFECE87FE70}"/>
              </a:ext>
            </a:extLst>
          </p:cNvPr>
          <p:cNvSpPr/>
          <p:nvPr/>
        </p:nvSpPr>
        <p:spPr>
          <a:xfrm>
            <a:off x="0" y="5859263"/>
            <a:ext cx="12191999" cy="719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a:t>Non cadere nella rete: </a:t>
            </a:r>
          </a:p>
          <a:p>
            <a:r>
              <a:rPr lang="it-IT" dirty="0"/>
              <a:t>generazioni connesse</a:t>
            </a:r>
          </a:p>
        </p:txBody>
      </p:sp>
      <p:pic>
        <p:nvPicPr>
          <p:cNvPr id="18" name="Immagine 17">
            <a:extLst>
              <a:ext uri="{FF2B5EF4-FFF2-40B4-BE49-F238E27FC236}">
                <a16:creationId xmlns:a16="http://schemas.microsoft.com/office/drawing/2014/main" id="{091400CD-A000-4077-9955-3C295CBDFBDF}"/>
              </a:ext>
            </a:extLst>
          </p:cNvPr>
          <p:cNvPicPr>
            <a:picLocks noChangeAspect="1"/>
          </p:cNvPicPr>
          <p:nvPr/>
        </p:nvPicPr>
        <p:blipFill>
          <a:blip r:embed="rId4"/>
          <a:stretch>
            <a:fillRect/>
          </a:stretch>
        </p:blipFill>
        <p:spPr>
          <a:xfrm>
            <a:off x="10471105" y="5347005"/>
            <a:ext cx="1579001" cy="1743607"/>
          </a:xfrm>
          <a:prstGeom prst="rect">
            <a:avLst/>
          </a:prstGeom>
        </p:spPr>
      </p:pic>
    </p:spTree>
    <p:extLst>
      <p:ext uri="{BB962C8B-B14F-4D97-AF65-F5344CB8AC3E}">
        <p14:creationId xmlns:p14="http://schemas.microsoft.com/office/powerpoint/2010/main" val="3813164882"/>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2">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egnaposto contenuto 4" descr="Immagine che contiene cielo&#10;&#10;Descrizione generata automaticamente">
            <a:extLst>
              <a:ext uri="{FF2B5EF4-FFF2-40B4-BE49-F238E27FC236}">
                <a16:creationId xmlns:a16="http://schemas.microsoft.com/office/drawing/2014/main" id="{2691FC64-5C70-47D1-B434-56412B008131}"/>
              </a:ext>
            </a:extLst>
          </p:cNvPr>
          <p:cNvPicPr>
            <a:picLocks noChangeAspect="1"/>
          </p:cNvPicPr>
          <p:nvPr/>
        </p:nvPicPr>
        <p:blipFill rotWithShape="1">
          <a:blip r:embed="rId2">
            <a:alphaModFix amt="40000"/>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l="9553" r="14447" b="-1"/>
          <a:stretch/>
        </p:blipFill>
        <p:spPr>
          <a:xfrm>
            <a:off x="20" y="10"/>
            <a:ext cx="12191979" cy="6857990"/>
          </a:xfrm>
          <a:prstGeom prst="rect">
            <a:avLst/>
          </a:prstGeom>
        </p:spPr>
      </p:pic>
      <p:sp>
        <p:nvSpPr>
          <p:cNvPr id="2" name="Titolo 1">
            <a:extLst>
              <a:ext uri="{FF2B5EF4-FFF2-40B4-BE49-F238E27FC236}">
                <a16:creationId xmlns:a16="http://schemas.microsoft.com/office/drawing/2014/main" id="{D20D2D76-7E63-45E3-9AB0-298314CB6C46}"/>
              </a:ext>
            </a:extLst>
          </p:cNvPr>
          <p:cNvSpPr>
            <a:spLocks noGrp="1"/>
          </p:cNvSpPr>
          <p:nvPr>
            <p:ph type="title"/>
          </p:nvPr>
        </p:nvSpPr>
        <p:spPr>
          <a:xfrm>
            <a:off x="841249" y="941832"/>
            <a:ext cx="10506456" cy="2057400"/>
          </a:xfrm>
        </p:spPr>
        <p:txBody>
          <a:bodyPr anchor="b">
            <a:normAutofit/>
          </a:bodyPr>
          <a:lstStyle/>
          <a:p>
            <a:r>
              <a:rPr lang="it-IT" sz="5000" dirty="0"/>
              <a:t>   GENERAZIONI A CONFRONTO</a:t>
            </a:r>
          </a:p>
        </p:txBody>
      </p:sp>
      <p:sp>
        <p:nvSpPr>
          <p:cNvPr id="28"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Content Placeholder 9">
            <a:extLst>
              <a:ext uri="{FF2B5EF4-FFF2-40B4-BE49-F238E27FC236}">
                <a16:creationId xmlns:a16="http://schemas.microsoft.com/office/drawing/2014/main" id="{960DBDC5-6CCA-4585-8BAE-AB651B2E6115}"/>
              </a:ext>
            </a:extLst>
          </p:cNvPr>
          <p:cNvSpPr>
            <a:spLocks noGrp="1"/>
          </p:cNvSpPr>
          <p:nvPr>
            <p:ph idx="1"/>
          </p:nvPr>
        </p:nvSpPr>
        <p:spPr>
          <a:xfrm>
            <a:off x="841248" y="3502152"/>
            <a:ext cx="10506456" cy="2179295"/>
          </a:xfrm>
        </p:spPr>
        <p:txBody>
          <a:bodyPr>
            <a:noAutofit/>
          </a:bodyPr>
          <a:lstStyle/>
          <a:p>
            <a:pPr marL="0" indent="0" algn="ctr">
              <a:buNone/>
            </a:pPr>
            <a:r>
              <a:rPr lang="it-IT" b="1" dirty="0"/>
              <a:t>Diventa importante formare e sensibilizzare prima di tutto gli adulti, genitori e insegnanti: bisogna mantenere aperto il canale di comunicazione per accompagnare i più giovani nella realtà virtuale con le giuste precauzioni, considerando i pericoli in cui possono imbattersi e le conseguenze che ne conseguono.</a:t>
            </a:r>
            <a:br>
              <a:rPr lang="it-IT" b="1" dirty="0"/>
            </a:br>
            <a:endParaRPr lang="en-US" dirty="0"/>
          </a:p>
        </p:txBody>
      </p:sp>
      <p:sp>
        <p:nvSpPr>
          <p:cNvPr id="26" name="Rettangolo 25">
            <a:extLst>
              <a:ext uri="{FF2B5EF4-FFF2-40B4-BE49-F238E27FC236}">
                <a16:creationId xmlns:a16="http://schemas.microsoft.com/office/drawing/2014/main" id="{4817F820-B778-4C3A-B8AD-3569590DC033}"/>
              </a:ext>
            </a:extLst>
          </p:cNvPr>
          <p:cNvSpPr/>
          <p:nvPr/>
        </p:nvSpPr>
        <p:spPr>
          <a:xfrm>
            <a:off x="0" y="5859263"/>
            <a:ext cx="12191999" cy="719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a:t>Non cadere nella rete: </a:t>
            </a:r>
          </a:p>
          <a:p>
            <a:r>
              <a:rPr lang="it-IT" dirty="0"/>
              <a:t>generazioni connesse</a:t>
            </a:r>
          </a:p>
        </p:txBody>
      </p:sp>
      <p:pic>
        <p:nvPicPr>
          <p:cNvPr id="31" name="Immagine 30">
            <a:extLst>
              <a:ext uri="{FF2B5EF4-FFF2-40B4-BE49-F238E27FC236}">
                <a16:creationId xmlns:a16="http://schemas.microsoft.com/office/drawing/2014/main" id="{AA758ACC-9417-4435-992C-A38261AA4B74}"/>
              </a:ext>
            </a:extLst>
          </p:cNvPr>
          <p:cNvPicPr>
            <a:picLocks noChangeAspect="1"/>
          </p:cNvPicPr>
          <p:nvPr/>
        </p:nvPicPr>
        <p:blipFill>
          <a:blip r:embed="rId5"/>
          <a:stretch>
            <a:fillRect/>
          </a:stretch>
        </p:blipFill>
        <p:spPr>
          <a:xfrm>
            <a:off x="10471106" y="5365853"/>
            <a:ext cx="1579001" cy="1743607"/>
          </a:xfrm>
          <a:prstGeom prst="rect">
            <a:avLst/>
          </a:prstGeom>
        </p:spPr>
      </p:pic>
    </p:spTree>
    <p:extLst>
      <p:ext uri="{BB962C8B-B14F-4D97-AF65-F5344CB8AC3E}">
        <p14:creationId xmlns:p14="http://schemas.microsoft.com/office/powerpoint/2010/main" val="4174132325"/>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2">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egnaposto contenuto 4" descr="Immagine che contiene cielo&#10;&#10;Descrizione generata automaticamente">
            <a:extLst>
              <a:ext uri="{FF2B5EF4-FFF2-40B4-BE49-F238E27FC236}">
                <a16:creationId xmlns:a16="http://schemas.microsoft.com/office/drawing/2014/main" id="{2691FC64-5C70-47D1-B434-56412B008131}"/>
              </a:ext>
            </a:extLst>
          </p:cNvPr>
          <p:cNvPicPr>
            <a:picLocks noChangeAspect="1"/>
          </p:cNvPicPr>
          <p:nvPr/>
        </p:nvPicPr>
        <p:blipFill rotWithShape="1">
          <a:blip r:embed="rId2">
            <a:alphaModFix amt="40000"/>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l="9553" r="14447" b="-1"/>
          <a:stretch/>
        </p:blipFill>
        <p:spPr>
          <a:xfrm>
            <a:off x="21" y="10"/>
            <a:ext cx="12191979" cy="6857990"/>
          </a:xfrm>
          <a:prstGeom prst="rect">
            <a:avLst/>
          </a:prstGeom>
        </p:spPr>
      </p:pic>
      <p:sp>
        <p:nvSpPr>
          <p:cNvPr id="2" name="Titolo 1">
            <a:extLst>
              <a:ext uri="{FF2B5EF4-FFF2-40B4-BE49-F238E27FC236}">
                <a16:creationId xmlns:a16="http://schemas.microsoft.com/office/drawing/2014/main" id="{D20D2D76-7E63-45E3-9AB0-298314CB6C46}"/>
              </a:ext>
            </a:extLst>
          </p:cNvPr>
          <p:cNvSpPr>
            <a:spLocks noGrp="1"/>
          </p:cNvSpPr>
          <p:nvPr>
            <p:ph type="title"/>
          </p:nvPr>
        </p:nvSpPr>
        <p:spPr>
          <a:xfrm>
            <a:off x="841249" y="941832"/>
            <a:ext cx="10506456" cy="2057400"/>
          </a:xfrm>
        </p:spPr>
        <p:txBody>
          <a:bodyPr anchor="b">
            <a:normAutofit/>
          </a:bodyPr>
          <a:lstStyle/>
          <a:p>
            <a:r>
              <a:rPr lang="it-IT" sz="5000" dirty="0"/>
              <a:t>   GENERAZIONI A CONFRONTO</a:t>
            </a:r>
          </a:p>
        </p:txBody>
      </p:sp>
      <p:sp>
        <p:nvSpPr>
          <p:cNvPr id="28"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Content Placeholder 9">
            <a:extLst>
              <a:ext uri="{FF2B5EF4-FFF2-40B4-BE49-F238E27FC236}">
                <a16:creationId xmlns:a16="http://schemas.microsoft.com/office/drawing/2014/main" id="{960DBDC5-6CCA-4585-8BAE-AB651B2E6115}"/>
              </a:ext>
            </a:extLst>
          </p:cNvPr>
          <p:cNvSpPr>
            <a:spLocks noGrp="1"/>
          </p:cNvSpPr>
          <p:nvPr>
            <p:ph idx="1"/>
          </p:nvPr>
        </p:nvSpPr>
        <p:spPr>
          <a:xfrm>
            <a:off x="841248" y="3492955"/>
            <a:ext cx="10506456" cy="2225068"/>
          </a:xfrm>
        </p:spPr>
        <p:txBody>
          <a:bodyPr>
            <a:noAutofit/>
          </a:bodyPr>
          <a:lstStyle/>
          <a:p>
            <a:pPr marL="0" indent="0" algn="just">
              <a:buNone/>
            </a:pPr>
            <a:r>
              <a:rPr lang="it-IT" sz="2000" b="1" dirty="0"/>
              <a:t>Nonostante anche le vecchie generazioni utilizzino internet, la maggior parte di loro non conosce le nuove tecnologie così bene da proteggere i giovani dai rischi presenti online. I genitori dovrebbero essere un punto di riferimento a cui i figli dovrebbero potersi rivolgere per parlare delle loro esperienze online ma al contrario la nuova generazione preferisce rivolgersi ai coetanei ritenendo gli adulti troppo indietro sul versante tecnologico e quindi incapaci di capirli.</a:t>
            </a:r>
          </a:p>
        </p:txBody>
      </p:sp>
      <p:sp>
        <p:nvSpPr>
          <p:cNvPr id="26" name="Rettangolo 25">
            <a:extLst>
              <a:ext uri="{FF2B5EF4-FFF2-40B4-BE49-F238E27FC236}">
                <a16:creationId xmlns:a16="http://schemas.microsoft.com/office/drawing/2014/main" id="{4817F820-B778-4C3A-B8AD-3569590DC033}"/>
              </a:ext>
            </a:extLst>
          </p:cNvPr>
          <p:cNvSpPr/>
          <p:nvPr/>
        </p:nvSpPr>
        <p:spPr>
          <a:xfrm>
            <a:off x="0" y="5859263"/>
            <a:ext cx="12191999" cy="719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a:t>Non cadere nella rete: </a:t>
            </a:r>
          </a:p>
          <a:p>
            <a:r>
              <a:rPr lang="it-IT" dirty="0"/>
              <a:t>generazioni connesse</a:t>
            </a:r>
          </a:p>
        </p:txBody>
      </p:sp>
      <p:pic>
        <p:nvPicPr>
          <p:cNvPr id="31" name="Immagine 30">
            <a:extLst>
              <a:ext uri="{FF2B5EF4-FFF2-40B4-BE49-F238E27FC236}">
                <a16:creationId xmlns:a16="http://schemas.microsoft.com/office/drawing/2014/main" id="{AA758ACC-9417-4435-992C-A38261AA4B74}"/>
              </a:ext>
            </a:extLst>
          </p:cNvPr>
          <p:cNvPicPr>
            <a:picLocks noChangeAspect="1"/>
          </p:cNvPicPr>
          <p:nvPr/>
        </p:nvPicPr>
        <p:blipFill>
          <a:blip r:embed="rId5"/>
          <a:stretch>
            <a:fillRect/>
          </a:stretch>
        </p:blipFill>
        <p:spPr>
          <a:xfrm>
            <a:off x="10523357" y="5457765"/>
            <a:ext cx="1579001" cy="1743607"/>
          </a:xfrm>
          <a:prstGeom prst="rect">
            <a:avLst/>
          </a:prstGeom>
        </p:spPr>
      </p:pic>
    </p:spTree>
    <p:extLst>
      <p:ext uri="{BB962C8B-B14F-4D97-AF65-F5344CB8AC3E}">
        <p14:creationId xmlns:p14="http://schemas.microsoft.com/office/powerpoint/2010/main" val="3630122377"/>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descr="Immagine che contiene uomo, persona, indossando, inpiedi&#10;&#10;Descrizione generata automaticamente">
            <a:extLst>
              <a:ext uri="{FF2B5EF4-FFF2-40B4-BE49-F238E27FC236}">
                <a16:creationId xmlns:a16="http://schemas.microsoft.com/office/drawing/2014/main" id="{DAEBE6C7-39B3-4A88-8901-1A01E698A0AD}"/>
              </a:ext>
            </a:extLst>
          </p:cNvPr>
          <p:cNvPicPr>
            <a:picLocks noChangeAspect="1"/>
          </p:cNvPicPr>
          <p:nvPr/>
        </p:nvPicPr>
        <p:blipFill rotWithShape="1">
          <a:blip r:embed="rId2">
            <a:duotone>
              <a:prstClr val="black"/>
              <a:schemeClr val="accent1">
                <a:tint val="45000"/>
                <a:satMod val="400000"/>
              </a:schemeClr>
            </a:duotone>
            <a:alphaModFix amt="70000"/>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l="5438" r="1228"/>
          <a:stretch/>
        </p:blipFill>
        <p:spPr>
          <a:xfrm>
            <a:off x="20" y="10"/>
            <a:ext cx="12191979" cy="6857990"/>
          </a:xfrm>
          <a:prstGeom prst="rect">
            <a:avLst/>
          </a:prstGeom>
        </p:spPr>
      </p:pic>
      <p:sp>
        <p:nvSpPr>
          <p:cNvPr id="10" name="Titolo 9">
            <a:extLst>
              <a:ext uri="{FF2B5EF4-FFF2-40B4-BE49-F238E27FC236}">
                <a16:creationId xmlns:a16="http://schemas.microsoft.com/office/drawing/2014/main" id="{74A01AE3-6ED0-43F6-AF8E-2E8F14F14869}"/>
              </a:ext>
            </a:extLst>
          </p:cNvPr>
          <p:cNvSpPr>
            <a:spLocks noGrp="1"/>
          </p:cNvSpPr>
          <p:nvPr>
            <p:ph type="title"/>
          </p:nvPr>
        </p:nvSpPr>
        <p:spPr>
          <a:xfrm>
            <a:off x="841249" y="941832"/>
            <a:ext cx="10506456" cy="2057400"/>
          </a:xfrm>
        </p:spPr>
        <p:txBody>
          <a:bodyPr anchor="b">
            <a:normAutofit fontScale="90000"/>
          </a:bodyPr>
          <a:lstStyle/>
          <a:p>
            <a:r>
              <a:rPr lang="it-IT" sz="5000" dirty="0">
                <a:solidFill>
                  <a:schemeClr val="bg1"/>
                </a:solidFill>
              </a:rPr>
              <a:t>QUALSIASI GENERAZIONE CONNESSA ALLA RETE E’ ESPOSTA AL RISCHIO</a:t>
            </a:r>
          </a:p>
        </p:txBody>
      </p:sp>
      <p:sp>
        <p:nvSpPr>
          <p:cNvPr id="11" name="Segnaposto contenuto 10">
            <a:extLst>
              <a:ext uri="{FF2B5EF4-FFF2-40B4-BE49-F238E27FC236}">
                <a16:creationId xmlns:a16="http://schemas.microsoft.com/office/drawing/2014/main" id="{69600616-6490-461C-97E2-98B5875633F3}"/>
              </a:ext>
            </a:extLst>
          </p:cNvPr>
          <p:cNvSpPr>
            <a:spLocks noGrp="1"/>
          </p:cNvSpPr>
          <p:nvPr>
            <p:ph idx="1"/>
          </p:nvPr>
        </p:nvSpPr>
        <p:spPr>
          <a:xfrm>
            <a:off x="841248" y="3502152"/>
            <a:ext cx="10506456" cy="1744551"/>
          </a:xfrm>
        </p:spPr>
        <p:txBody>
          <a:bodyPr>
            <a:normAutofit/>
          </a:bodyPr>
          <a:lstStyle/>
          <a:p>
            <a:pPr marL="0" indent="0" algn="just">
              <a:buNone/>
            </a:pPr>
            <a:r>
              <a:rPr lang="it-IT" sz="2000" i="0" dirty="0">
                <a:solidFill>
                  <a:schemeClr val="bg1"/>
                </a:solidFill>
                <a:effectLst/>
                <a:latin typeface="Verdana" panose="020B0604030504040204" pitchFamily="34" charset="0"/>
              </a:rPr>
              <a:t>Ormai siamo connessi per buona parte della giornata attraverso i nostri pc o con gli smartphone, oggetti diventati indispensabili che stanno a portata di mano per tutta la giornata. Questo uso continuo della tecnologia multimediale si traduce in un maggiore rischio di </a:t>
            </a:r>
            <a:r>
              <a:rPr lang="it-IT" sz="2000" dirty="0">
                <a:solidFill>
                  <a:schemeClr val="bg1"/>
                </a:solidFill>
                <a:latin typeface="Verdana" panose="020B0604030504040204" pitchFamily="34" charset="0"/>
              </a:rPr>
              <a:t>subire </a:t>
            </a:r>
            <a:r>
              <a:rPr lang="it-IT" sz="2000" i="0" dirty="0">
                <a:solidFill>
                  <a:schemeClr val="bg1"/>
                </a:solidFill>
                <a:effectLst/>
                <a:latin typeface="Verdana" panose="020B0604030504040204" pitchFamily="34" charset="0"/>
              </a:rPr>
              <a:t>frodi, a prescindere dalla fascia di età alla quale apparteniamo.</a:t>
            </a:r>
            <a:endParaRPr lang="it-IT" sz="2000" dirty="0">
              <a:solidFill>
                <a:schemeClr val="bg1"/>
              </a:solidFill>
            </a:endParaRPr>
          </a:p>
        </p:txBody>
      </p:sp>
      <p:sp>
        <p:nvSpPr>
          <p:cNvPr id="15" name="Rettangolo 14">
            <a:extLst>
              <a:ext uri="{FF2B5EF4-FFF2-40B4-BE49-F238E27FC236}">
                <a16:creationId xmlns:a16="http://schemas.microsoft.com/office/drawing/2014/main" id="{8CC583DE-B346-4C48-9BAC-6B1427ADA358}"/>
              </a:ext>
            </a:extLst>
          </p:cNvPr>
          <p:cNvSpPr/>
          <p:nvPr/>
        </p:nvSpPr>
        <p:spPr>
          <a:xfrm>
            <a:off x="0" y="5859263"/>
            <a:ext cx="12191999" cy="719092"/>
          </a:xfrm>
          <a:prstGeom prst="rect">
            <a:avLst/>
          </a:prstGeom>
          <a:solidFill>
            <a:srgbClr val="F5A700"/>
          </a:solidFill>
          <a:ln w="12700" cap="flat" cmpd="sng" algn="ctr">
            <a:solidFill>
              <a:srgbClr val="F5A700">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white"/>
                </a:solidFill>
                <a:effectLst/>
                <a:uLnTx/>
                <a:uFillTx/>
                <a:latin typeface="Neue Haas Grotesk Text Pro"/>
                <a:ea typeface="+mn-ea"/>
                <a:cs typeface="+mn-cs"/>
              </a:rPr>
              <a:t>Non cadere nella rete: </a:t>
            </a:r>
          </a:p>
          <a:p>
            <a:pPr marL="0" marR="0" lvl="0" indent="0"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white"/>
                </a:solidFill>
                <a:effectLst/>
                <a:uLnTx/>
                <a:uFillTx/>
                <a:latin typeface="Neue Haas Grotesk Text Pro"/>
                <a:ea typeface="+mn-ea"/>
                <a:cs typeface="+mn-cs"/>
              </a:rPr>
              <a:t>generazioni connesse</a:t>
            </a:r>
          </a:p>
        </p:txBody>
      </p:sp>
      <p:pic>
        <p:nvPicPr>
          <p:cNvPr id="6" name="Immagine 5">
            <a:extLst>
              <a:ext uri="{FF2B5EF4-FFF2-40B4-BE49-F238E27FC236}">
                <a16:creationId xmlns:a16="http://schemas.microsoft.com/office/drawing/2014/main" id="{77542A63-150F-4396-A1C6-F876DE512415}"/>
              </a:ext>
            </a:extLst>
          </p:cNvPr>
          <p:cNvPicPr>
            <a:picLocks noChangeAspect="1"/>
          </p:cNvPicPr>
          <p:nvPr/>
        </p:nvPicPr>
        <p:blipFill>
          <a:blip r:embed="rId5"/>
          <a:stretch>
            <a:fillRect/>
          </a:stretch>
        </p:blipFill>
        <p:spPr>
          <a:xfrm>
            <a:off x="10411587" y="5365853"/>
            <a:ext cx="1579001" cy="1743607"/>
          </a:xfrm>
          <a:prstGeom prst="rect">
            <a:avLst/>
          </a:prstGeom>
        </p:spPr>
      </p:pic>
    </p:spTree>
    <p:extLst>
      <p:ext uri="{BB962C8B-B14F-4D97-AF65-F5344CB8AC3E}">
        <p14:creationId xmlns:p14="http://schemas.microsoft.com/office/powerpoint/2010/main" val="20583693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descr="Immagine che contiene finestra, uomo, computer, uccello&#10;&#10;Descrizione generata automaticamente">
            <a:extLst>
              <a:ext uri="{FF2B5EF4-FFF2-40B4-BE49-F238E27FC236}">
                <a16:creationId xmlns:a16="http://schemas.microsoft.com/office/drawing/2014/main" id="{A3743176-54FF-4B21-A226-1F6DD618080C}"/>
              </a:ext>
            </a:extLst>
          </p:cNvPr>
          <p:cNvPicPr>
            <a:picLocks noChangeAspect="1"/>
          </p:cNvPicPr>
          <p:nvPr/>
        </p:nvPicPr>
        <p:blipFill rotWithShape="1">
          <a:blip r:embed="rId2">
            <a:duotone>
              <a:prstClr val="black"/>
              <a:schemeClr val="accent2">
                <a:tint val="45000"/>
                <a:satMod val="400000"/>
              </a:schemeClr>
            </a:duotone>
            <a:extLst>
              <a:ext uri="{28A0092B-C50C-407E-A947-70E740481C1C}">
                <a14:useLocalDpi xmlns:a14="http://schemas.microsoft.com/office/drawing/2010/main" val="0"/>
              </a:ext>
            </a:extLst>
          </a:blip>
          <a:srcRect l="18934" r="5543" b="2"/>
          <a:stretch/>
        </p:blipFill>
        <p:spPr>
          <a:xfrm>
            <a:off x="3561753" y="0"/>
            <a:ext cx="8668512" cy="6857990"/>
          </a:xfrm>
          <a:prstGeom prst="rect">
            <a:avLst/>
          </a:prstGeom>
        </p:spPr>
      </p:pic>
      <p:sp>
        <p:nvSpPr>
          <p:cNvPr id="51" name="Rectangle 50">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F3532927-2784-4FBA-817D-C2489DE73EEF}"/>
              </a:ext>
            </a:extLst>
          </p:cNvPr>
          <p:cNvSpPr>
            <a:spLocks noGrp="1"/>
          </p:cNvSpPr>
          <p:nvPr>
            <p:ph type="ctrTitle"/>
          </p:nvPr>
        </p:nvSpPr>
        <p:spPr>
          <a:xfrm>
            <a:off x="481029" y="122870"/>
            <a:ext cx="6161435" cy="4508538"/>
          </a:xfrm>
        </p:spPr>
        <p:txBody>
          <a:bodyPr anchor="b">
            <a:normAutofit/>
          </a:bodyPr>
          <a:lstStyle/>
          <a:p>
            <a:r>
              <a:rPr lang="it-IT" sz="3200" dirty="0"/>
              <a:t>I RISCHI DELLA RETE E COME EVITARLI</a:t>
            </a:r>
            <a:br>
              <a:rPr lang="it-IT" sz="3200" dirty="0"/>
            </a:br>
            <a:br>
              <a:rPr lang="it-IT" sz="3200" dirty="0"/>
            </a:br>
            <a:endParaRPr lang="it-IT" sz="3200" dirty="0"/>
          </a:p>
        </p:txBody>
      </p:sp>
      <p:sp>
        <p:nvSpPr>
          <p:cNvPr id="53" name="Rectangle 5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Immagine 5">
            <a:extLst>
              <a:ext uri="{FF2B5EF4-FFF2-40B4-BE49-F238E27FC236}">
                <a16:creationId xmlns:a16="http://schemas.microsoft.com/office/drawing/2014/main" id="{7F675B54-06D6-46CD-B73A-ED20AAC5A8B4}"/>
              </a:ext>
            </a:extLst>
          </p:cNvPr>
          <p:cNvPicPr>
            <a:picLocks noChangeAspect="1"/>
          </p:cNvPicPr>
          <p:nvPr/>
        </p:nvPicPr>
        <p:blipFill>
          <a:blip r:embed="rId3"/>
          <a:stretch>
            <a:fillRect/>
          </a:stretch>
        </p:blipFill>
        <p:spPr>
          <a:xfrm>
            <a:off x="0" y="5623995"/>
            <a:ext cx="12192000" cy="835152"/>
          </a:xfrm>
          <a:prstGeom prst="rect">
            <a:avLst/>
          </a:prstGeom>
        </p:spPr>
      </p:pic>
      <p:pic>
        <p:nvPicPr>
          <p:cNvPr id="7" name="Immagine 6">
            <a:extLst>
              <a:ext uri="{FF2B5EF4-FFF2-40B4-BE49-F238E27FC236}">
                <a16:creationId xmlns:a16="http://schemas.microsoft.com/office/drawing/2014/main" id="{1495188A-0C73-479F-AAFE-C33F4A3C4422}"/>
              </a:ext>
            </a:extLst>
          </p:cNvPr>
          <p:cNvPicPr>
            <a:picLocks noChangeAspect="1"/>
          </p:cNvPicPr>
          <p:nvPr/>
        </p:nvPicPr>
        <p:blipFill>
          <a:blip r:embed="rId4"/>
          <a:stretch>
            <a:fillRect/>
          </a:stretch>
        </p:blipFill>
        <p:spPr>
          <a:xfrm>
            <a:off x="10401013" y="5169767"/>
            <a:ext cx="1579001" cy="1743607"/>
          </a:xfrm>
          <a:prstGeom prst="rect">
            <a:avLst/>
          </a:prstGeom>
        </p:spPr>
      </p:pic>
    </p:spTree>
    <p:extLst>
      <p:ext uri="{BB962C8B-B14F-4D97-AF65-F5344CB8AC3E}">
        <p14:creationId xmlns:p14="http://schemas.microsoft.com/office/powerpoint/2010/main" val="1248032204"/>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6" name="Rectangle 85">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descr="Immagine che contiene altalena&#10;&#10;Descrizione generata automaticamente">
            <a:extLst>
              <a:ext uri="{FF2B5EF4-FFF2-40B4-BE49-F238E27FC236}">
                <a16:creationId xmlns:a16="http://schemas.microsoft.com/office/drawing/2014/main" id="{8F369BAA-EC3F-4A73-9F7C-0047A24A4B7F}"/>
              </a:ext>
            </a:extLst>
          </p:cNvPr>
          <p:cNvPicPr>
            <a:picLocks noChangeAspect="1"/>
          </p:cNvPicPr>
          <p:nvPr/>
        </p:nvPicPr>
        <p:blipFill rotWithShape="1">
          <a:blip r:embed="rId2">
            <a:extLst>
              <a:ext uri="{28A0092B-C50C-407E-A947-70E740481C1C}">
                <a14:useLocalDpi xmlns:a14="http://schemas.microsoft.com/office/drawing/2010/main" val="0"/>
              </a:ext>
            </a:extLst>
          </a:blip>
          <a:srcRect l="14354" r="14546"/>
          <a:stretch/>
        </p:blipFill>
        <p:spPr>
          <a:xfrm>
            <a:off x="3523488" y="10"/>
            <a:ext cx="8668512" cy="6857990"/>
          </a:xfrm>
          <a:prstGeom prst="rect">
            <a:avLst/>
          </a:prstGeom>
        </p:spPr>
      </p:pic>
      <p:sp>
        <p:nvSpPr>
          <p:cNvPr id="88" name="Rectangle 87">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15D968AD-D57F-432D-83ED-EEBEBD8CB18E}"/>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100"/>
              <a:t>“NON CADERE NELLA RETE: GENERAZIONI CONNESSE”</a:t>
            </a:r>
          </a:p>
        </p:txBody>
      </p:sp>
      <p:sp>
        <p:nvSpPr>
          <p:cNvPr id="90" name="Rectangle 8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9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ttangolo 2">
            <a:extLst>
              <a:ext uri="{FF2B5EF4-FFF2-40B4-BE49-F238E27FC236}">
                <a16:creationId xmlns:a16="http://schemas.microsoft.com/office/drawing/2014/main" id="{5C5247F7-EFB8-433E-9191-8589895E7E38}"/>
              </a:ext>
            </a:extLst>
          </p:cNvPr>
          <p:cNvSpPr/>
          <p:nvPr/>
        </p:nvSpPr>
        <p:spPr>
          <a:xfrm>
            <a:off x="578652" y="5113176"/>
            <a:ext cx="3880017" cy="11008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RELATORI: AVV.I </a:t>
            </a:r>
          </a:p>
          <a:p>
            <a:pPr algn="ctr"/>
            <a:r>
              <a:rPr lang="it-IT" dirty="0">
                <a:solidFill>
                  <a:schemeClr val="tx1"/>
                </a:solidFill>
              </a:rPr>
              <a:t>ALESSANDRO DI LALLO</a:t>
            </a:r>
          </a:p>
          <a:p>
            <a:pPr algn="ctr"/>
            <a:r>
              <a:rPr lang="it-IT" dirty="0">
                <a:solidFill>
                  <a:schemeClr val="tx1"/>
                </a:solidFill>
              </a:rPr>
              <a:t>SALVATORE FAZIO</a:t>
            </a:r>
          </a:p>
        </p:txBody>
      </p:sp>
    </p:spTree>
    <p:extLst>
      <p:ext uri="{BB962C8B-B14F-4D97-AF65-F5344CB8AC3E}">
        <p14:creationId xmlns:p14="http://schemas.microsoft.com/office/powerpoint/2010/main" val="3144363595"/>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egnaposto contenuto 4" descr="Immagine che contiene mappa&#10;&#10;Descrizione generata automaticamente">
            <a:extLst>
              <a:ext uri="{FF2B5EF4-FFF2-40B4-BE49-F238E27FC236}">
                <a16:creationId xmlns:a16="http://schemas.microsoft.com/office/drawing/2014/main" id="{14CC8D42-1A2B-41AF-B881-808EAA105E07}"/>
              </a:ext>
            </a:extLst>
          </p:cNvPr>
          <p:cNvPicPr>
            <a:picLocks noChangeAspect="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l="19808" r="18880" b="-1"/>
          <a:stretch/>
        </p:blipFill>
        <p:spPr>
          <a:xfrm>
            <a:off x="3522468" y="10"/>
            <a:ext cx="8669532" cy="6857990"/>
          </a:xfrm>
          <a:prstGeom prst="rect">
            <a:avLst/>
          </a:prstGeom>
        </p:spPr>
      </p:pic>
      <p:sp>
        <p:nvSpPr>
          <p:cNvPr id="15" name="Rectangle 14">
            <a:extLst>
              <a:ext uri="{FF2B5EF4-FFF2-40B4-BE49-F238E27FC236}">
                <a16:creationId xmlns:a16="http://schemas.microsoft.com/office/drawing/2014/main" id="{8A6DB0E6-E65F-4229-A5A0-2500203B6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1D57E8A2-F353-4CBE-AE00-EA2FD2F1EE84}"/>
              </a:ext>
            </a:extLst>
          </p:cNvPr>
          <p:cNvSpPr>
            <a:spLocks noGrp="1"/>
          </p:cNvSpPr>
          <p:nvPr>
            <p:ph type="title"/>
          </p:nvPr>
        </p:nvSpPr>
        <p:spPr>
          <a:xfrm>
            <a:off x="371093" y="1161288"/>
            <a:ext cx="6813477" cy="1124712"/>
          </a:xfrm>
        </p:spPr>
        <p:txBody>
          <a:bodyPr anchor="b">
            <a:normAutofit fontScale="90000"/>
          </a:bodyPr>
          <a:lstStyle/>
          <a:p>
            <a:r>
              <a:rPr lang="it-IT" sz="2800" dirty="0"/>
              <a:t>L’informazione in rete rende la conoscenza un bene e pericolo di tutta l’umanità: internet regno delle libertà</a:t>
            </a:r>
          </a:p>
        </p:txBody>
      </p:sp>
      <p:sp>
        <p:nvSpPr>
          <p:cNvPr id="17" name="Rectangle 1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482FF042-D237-4E85-8684-3FCA897DF702}"/>
              </a:ext>
            </a:extLst>
          </p:cNvPr>
          <p:cNvSpPr>
            <a:spLocks noGrp="1"/>
          </p:cNvSpPr>
          <p:nvPr>
            <p:ph idx="1"/>
          </p:nvPr>
        </p:nvSpPr>
        <p:spPr>
          <a:xfrm>
            <a:off x="371094" y="2718054"/>
            <a:ext cx="6813476" cy="3207258"/>
          </a:xfrm>
        </p:spPr>
        <p:txBody>
          <a:bodyPr anchor="t">
            <a:normAutofit/>
          </a:bodyPr>
          <a:lstStyle/>
          <a:p>
            <a:pPr marL="0" indent="0" algn="just">
              <a:buNone/>
            </a:pPr>
            <a:r>
              <a:rPr lang="it-IT" i="1" dirty="0"/>
              <a:t>Ricordiamoci che internet è il regno della libertà e soprattutto non si deve dimenticare che si tratta di una libertà molto più ampia di quelle sinora conosciute, sia perché fa uso di tecnologie molto potenti, sia perché è governata dall’arbitrio di chi la esercita e di conseguenza risulta molto più </a:t>
            </a:r>
            <a:r>
              <a:rPr lang="it-IT" b="1" i="1" dirty="0"/>
              <a:t>pericolosa </a:t>
            </a:r>
          </a:p>
          <a:p>
            <a:endParaRPr lang="en-US" sz="1700" dirty="0"/>
          </a:p>
        </p:txBody>
      </p:sp>
      <p:sp>
        <p:nvSpPr>
          <p:cNvPr id="18" name="Rettangolo 17">
            <a:extLst>
              <a:ext uri="{FF2B5EF4-FFF2-40B4-BE49-F238E27FC236}">
                <a16:creationId xmlns:a16="http://schemas.microsoft.com/office/drawing/2014/main" id="{23FDB0FD-DDC2-4868-97DA-E823C30BD398}"/>
              </a:ext>
            </a:extLst>
          </p:cNvPr>
          <p:cNvSpPr/>
          <p:nvPr/>
        </p:nvSpPr>
        <p:spPr>
          <a:xfrm>
            <a:off x="0" y="5859263"/>
            <a:ext cx="12191999" cy="719092"/>
          </a:xfrm>
          <a:prstGeom prst="rect">
            <a:avLst/>
          </a:prstGeom>
          <a:solidFill>
            <a:srgbClr val="F5A700"/>
          </a:solidFill>
          <a:ln w="12700" cap="flat" cmpd="sng" algn="ctr">
            <a:solidFill>
              <a:srgbClr val="F5A700">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white"/>
                </a:solidFill>
                <a:effectLst/>
                <a:uLnTx/>
                <a:uFillTx/>
                <a:latin typeface="Neue Haas Grotesk Text Pro"/>
                <a:ea typeface="+mn-ea"/>
                <a:cs typeface="+mn-cs"/>
              </a:rPr>
              <a:t>Non cadere nella rete: </a:t>
            </a:r>
          </a:p>
          <a:p>
            <a:pPr marL="0" marR="0" lvl="0" indent="0"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white"/>
                </a:solidFill>
                <a:effectLst/>
                <a:uLnTx/>
                <a:uFillTx/>
                <a:latin typeface="Neue Haas Grotesk Text Pro"/>
                <a:ea typeface="+mn-ea"/>
                <a:cs typeface="+mn-cs"/>
              </a:rPr>
              <a:t>generazioni connesse</a:t>
            </a:r>
          </a:p>
        </p:txBody>
      </p:sp>
      <p:pic>
        <p:nvPicPr>
          <p:cNvPr id="20" name="Immagine 19">
            <a:extLst>
              <a:ext uri="{FF2B5EF4-FFF2-40B4-BE49-F238E27FC236}">
                <a16:creationId xmlns:a16="http://schemas.microsoft.com/office/drawing/2014/main" id="{3FEAF324-2C70-4473-9B00-1CB75FFCF905}"/>
              </a:ext>
            </a:extLst>
          </p:cNvPr>
          <p:cNvPicPr>
            <a:picLocks noChangeAspect="1"/>
          </p:cNvPicPr>
          <p:nvPr/>
        </p:nvPicPr>
        <p:blipFill>
          <a:blip r:embed="rId5"/>
          <a:stretch>
            <a:fillRect/>
          </a:stretch>
        </p:blipFill>
        <p:spPr>
          <a:xfrm>
            <a:off x="10429005" y="5470260"/>
            <a:ext cx="1579001" cy="1743607"/>
          </a:xfrm>
          <a:prstGeom prst="rect">
            <a:avLst/>
          </a:prstGeom>
        </p:spPr>
      </p:pic>
    </p:spTree>
    <p:extLst>
      <p:ext uri="{BB962C8B-B14F-4D97-AF65-F5344CB8AC3E}">
        <p14:creationId xmlns:p14="http://schemas.microsoft.com/office/powerpoint/2010/main" val="1856980984"/>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Immagine 2">
            <a:extLst>
              <a:ext uri="{FF2B5EF4-FFF2-40B4-BE49-F238E27FC236}">
                <a16:creationId xmlns:a16="http://schemas.microsoft.com/office/drawing/2014/main" id="{51166F8F-0862-4163-A41C-21223CB92AF2}"/>
              </a:ext>
            </a:extLst>
          </p:cNvPr>
          <p:cNvPicPr>
            <a:picLocks noChangeAspect="1"/>
          </p:cNvPicPr>
          <p:nvPr/>
        </p:nvPicPr>
        <p:blipFill rotWithShape="1">
          <a:blip r:embed="rId2">
            <a:duotone>
              <a:prstClr val="black"/>
              <a:schemeClr val="accent1">
                <a:tint val="45000"/>
                <a:satMod val="400000"/>
              </a:schemeClr>
            </a:duotone>
            <a:alphaModFix amt="35000"/>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l="1781" r="22219" b="-1"/>
          <a:stretch/>
        </p:blipFill>
        <p:spPr>
          <a:xfrm>
            <a:off x="-3047" y="10"/>
            <a:ext cx="12191999" cy="6857990"/>
          </a:xfrm>
          <a:prstGeom prst="rect">
            <a:avLst/>
          </a:prstGeom>
        </p:spPr>
      </p:pic>
      <p:sp>
        <p:nvSpPr>
          <p:cNvPr id="52" name="Rectangle 51">
            <a:extLst>
              <a:ext uri="{FF2B5EF4-FFF2-40B4-BE49-F238E27FC236}">
                <a16:creationId xmlns:a16="http://schemas.microsoft.com/office/drawing/2014/main" id="{AA61CCAC-6875-474C-8E9E-F57ABF078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2346"/>
            <a:ext cx="12191999" cy="2155484"/>
          </a:xfrm>
          <a:prstGeom prst="rect">
            <a:avLst/>
          </a:prstGeom>
          <a:gradFill flip="none" rotWithShape="1">
            <a:gsLst>
              <a:gs pos="59000">
                <a:schemeClr val="tx1">
                  <a:alpha val="3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5683D043-25BB-4AC9-8130-641179672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534655"/>
            <a:ext cx="12191999" cy="3323345"/>
          </a:xfrm>
          <a:prstGeom prst="rect">
            <a:avLst/>
          </a:prstGeom>
          <a:gradFill flip="none" rotWithShape="1">
            <a:gsLst>
              <a:gs pos="57000">
                <a:schemeClr val="tx1">
                  <a:alpha val="3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olo 6">
            <a:extLst>
              <a:ext uri="{FF2B5EF4-FFF2-40B4-BE49-F238E27FC236}">
                <a16:creationId xmlns:a16="http://schemas.microsoft.com/office/drawing/2014/main" id="{9542B62C-6C0E-4C74-BAE1-C55CA43484AB}"/>
              </a:ext>
            </a:extLst>
          </p:cNvPr>
          <p:cNvSpPr>
            <a:spLocks noGrp="1"/>
          </p:cNvSpPr>
          <p:nvPr>
            <p:ph type="title"/>
          </p:nvPr>
        </p:nvSpPr>
        <p:spPr>
          <a:xfrm>
            <a:off x="-9141" y="-1964997"/>
            <a:ext cx="12188952" cy="9093585"/>
          </a:xfrm>
        </p:spPr>
        <p:txBody>
          <a:bodyPr vert="horz" lIns="91440" tIns="45720" rIns="91440" bIns="45720" rtlCol="0" anchor="b">
            <a:normAutofit fontScale="90000"/>
          </a:bodyPr>
          <a:lstStyle/>
          <a:p>
            <a:pPr algn="ctr"/>
            <a:br>
              <a:rPr lang="en-US" sz="2900" b="0" i="0" dirty="0">
                <a:solidFill>
                  <a:schemeClr val="bg1"/>
                </a:solidFill>
                <a:effectLst/>
              </a:rPr>
            </a:br>
            <a:br>
              <a:rPr lang="en-US" sz="2900" b="0" i="0" dirty="0">
                <a:solidFill>
                  <a:schemeClr val="bg1"/>
                </a:solidFill>
                <a:effectLst/>
              </a:rPr>
            </a:br>
            <a:br>
              <a:rPr lang="en-US" sz="2900" b="0" i="0" dirty="0">
                <a:solidFill>
                  <a:schemeClr val="bg1"/>
                </a:solidFill>
                <a:effectLst/>
              </a:rPr>
            </a:br>
            <a:br>
              <a:rPr lang="en-US" sz="2900" b="0" i="0" dirty="0">
                <a:solidFill>
                  <a:schemeClr val="bg1"/>
                </a:solidFill>
                <a:effectLst/>
              </a:rPr>
            </a:br>
            <a:br>
              <a:rPr lang="en-US" sz="2900" i="0" dirty="0">
                <a:solidFill>
                  <a:schemeClr val="bg1"/>
                </a:solidFill>
                <a:effectLst/>
              </a:rPr>
            </a:br>
            <a:r>
              <a:rPr lang="en-US" sz="2200" i="0" dirty="0">
                <a:effectLst/>
              </a:rPr>
              <a:t>Il sempre </a:t>
            </a:r>
            <a:r>
              <a:rPr lang="en-US" sz="2200" i="0" dirty="0" err="1">
                <a:effectLst/>
              </a:rPr>
              <a:t>più</a:t>
            </a:r>
            <a:r>
              <a:rPr lang="en-US" sz="2200" i="0" dirty="0">
                <a:effectLst/>
              </a:rPr>
              <a:t> </a:t>
            </a:r>
            <a:r>
              <a:rPr lang="en-US" sz="2200" i="0" dirty="0" err="1">
                <a:effectLst/>
              </a:rPr>
              <a:t>crescente</a:t>
            </a:r>
            <a:r>
              <a:rPr lang="en-US" sz="2200" i="0" dirty="0">
                <a:effectLst/>
              </a:rPr>
              <a:t> </a:t>
            </a:r>
            <a:r>
              <a:rPr lang="en-US" sz="2200" i="0" dirty="0" err="1">
                <a:effectLst/>
              </a:rPr>
              <a:t>numero</a:t>
            </a:r>
            <a:r>
              <a:rPr lang="en-US" sz="2200" i="0" dirty="0">
                <a:effectLst/>
              </a:rPr>
              <a:t> di </a:t>
            </a:r>
            <a:r>
              <a:rPr lang="en-US" sz="2200" i="0" dirty="0" err="1">
                <a:effectLst/>
              </a:rPr>
              <a:t>consumatori</a:t>
            </a:r>
            <a:r>
              <a:rPr lang="en-US" sz="2200" i="0" dirty="0">
                <a:effectLst/>
              </a:rPr>
              <a:t> </a:t>
            </a:r>
            <a:r>
              <a:rPr lang="en-US" sz="2200" i="0" dirty="0" err="1">
                <a:effectLst/>
              </a:rPr>
              <a:t>immersi</a:t>
            </a:r>
            <a:r>
              <a:rPr lang="en-US" sz="2200" i="0" dirty="0">
                <a:effectLst/>
              </a:rPr>
              <a:t> </a:t>
            </a:r>
            <a:r>
              <a:rPr lang="en-US" sz="2200" i="0" dirty="0" err="1">
                <a:effectLst/>
              </a:rPr>
              <a:t>nel</a:t>
            </a:r>
            <a:r>
              <a:rPr lang="en-US" sz="2200" i="0" dirty="0">
                <a:effectLst/>
              </a:rPr>
              <a:t> mondo </a:t>
            </a:r>
            <a:r>
              <a:rPr lang="en-US" sz="2200" i="0" dirty="0" err="1">
                <a:effectLst/>
              </a:rPr>
              <a:t>della</a:t>
            </a:r>
            <a:r>
              <a:rPr lang="en-US" sz="2200" i="0" dirty="0">
                <a:effectLst/>
              </a:rPr>
              <a:t> rete, di </a:t>
            </a:r>
            <a:r>
              <a:rPr lang="en-US" sz="2200" i="0" dirty="0" err="1">
                <a:effectLst/>
              </a:rPr>
              <a:t>fronte</a:t>
            </a:r>
            <a:r>
              <a:rPr lang="en-US" sz="2200" i="0" dirty="0">
                <a:effectLst/>
              </a:rPr>
              <a:t> a </a:t>
            </a:r>
            <a:r>
              <a:rPr lang="en-US" sz="2200" i="0" dirty="0" err="1">
                <a:effectLst/>
              </a:rPr>
              <a:t>questa</a:t>
            </a:r>
            <a:r>
              <a:rPr lang="en-US" sz="2200" i="0" dirty="0">
                <a:effectLst/>
              </a:rPr>
              <a:t> </a:t>
            </a:r>
            <a:r>
              <a:rPr lang="en-US" sz="2200" i="0" dirty="0" err="1">
                <a:effectLst/>
              </a:rPr>
              <a:t>ampia</a:t>
            </a:r>
            <a:r>
              <a:rPr lang="en-US" sz="2200" i="0" dirty="0">
                <a:effectLst/>
              </a:rPr>
              <a:t> </a:t>
            </a:r>
            <a:r>
              <a:rPr lang="en-US" sz="2200" i="0" dirty="0" err="1">
                <a:effectLst/>
              </a:rPr>
              <a:t>libertà</a:t>
            </a:r>
            <a:r>
              <a:rPr lang="en-US" sz="2200" i="0" dirty="0">
                <a:effectLst/>
              </a:rPr>
              <a:t>, </a:t>
            </a:r>
            <a:r>
              <a:rPr lang="en-US" sz="2200" i="0" dirty="0" err="1">
                <a:effectLst/>
              </a:rPr>
              <a:t>corrisponde</a:t>
            </a:r>
            <a:r>
              <a:rPr lang="en-US" sz="2200" i="0" dirty="0">
                <a:effectLst/>
              </a:rPr>
              <a:t>, </a:t>
            </a:r>
            <a:r>
              <a:rPr lang="en-US" sz="2200" i="0" dirty="0" err="1">
                <a:effectLst/>
              </a:rPr>
              <a:t>allo</a:t>
            </a:r>
            <a:r>
              <a:rPr lang="en-US" sz="2200" i="0" dirty="0">
                <a:effectLst/>
              </a:rPr>
              <a:t> </a:t>
            </a:r>
            <a:r>
              <a:rPr lang="en-US" sz="2200" i="0" dirty="0" err="1">
                <a:effectLst/>
              </a:rPr>
              <a:t>stesso</a:t>
            </a:r>
            <a:r>
              <a:rPr lang="en-US" sz="2200" i="0" dirty="0">
                <a:effectLst/>
              </a:rPr>
              <a:t> tempo, ad </a:t>
            </a:r>
            <a:r>
              <a:rPr lang="en-US" sz="2200" i="0" dirty="0" err="1">
                <a:effectLst/>
              </a:rPr>
              <a:t>un’adeguata</a:t>
            </a:r>
            <a:r>
              <a:rPr lang="en-US" sz="2200" i="0" dirty="0">
                <a:effectLst/>
              </a:rPr>
              <a:t> </a:t>
            </a:r>
            <a:r>
              <a:rPr lang="en-US" sz="2200" i="0" dirty="0" err="1">
                <a:effectLst/>
              </a:rPr>
              <a:t>consapevolezza</a:t>
            </a:r>
            <a:r>
              <a:rPr lang="en-US" sz="2200" i="0" dirty="0">
                <a:effectLst/>
              </a:rPr>
              <a:t> del web?</a:t>
            </a:r>
            <a:br>
              <a:rPr lang="en-US" sz="2200" i="0" dirty="0">
                <a:effectLst/>
              </a:rPr>
            </a:br>
            <a:br>
              <a:rPr lang="en-US" sz="2200" i="0" dirty="0">
                <a:effectLst/>
              </a:rPr>
            </a:br>
            <a:br>
              <a:rPr lang="en-US" sz="2200" i="0" dirty="0">
                <a:effectLst/>
              </a:rPr>
            </a:br>
            <a:r>
              <a:rPr lang="en-US" sz="2200" dirty="0"/>
              <a:t>I </a:t>
            </a:r>
            <a:r>
              <a:rPr lang="en-US" sz="2200" dirty="0" err="1"/>
              <a:t>naviganti</a:t>
            </a:r>
            <a:r>
              <a:rPr lang="en-US" sz="2200" dirty="0"/>
              <a:t> </a:t>
            </a:r>
            <a:r>
              <a:rPr lang="en-US" sz="2200" dirty="0" err="1"/>
              <a:t>sanno</a:t>
            </a:r>
            <a:r>
              <a:rPr lang="en-US" sz="2200" dirty="0"/>
              <a:t> </a:t>
            </a:r>
            <a:r>
              <a:rPr lang="en-US" sz="2200" dirty="0" err="1"/>
              <a:t>vestire</a:t>
            </a:r>
            <a:r>
              <a:rPr lang="en-US" sz="2200" dirty="0"/>
              <a:t> al </a:t>
            </a:r>
            <a:r>
              <a:rPr lang="en-US" sz="2200" dirty="0" err="1"/>
              <a:t>meglio</a:t>
            </a:r>
            <a:r>
              <a:rPr lang="en-US" sz="2200" dirty="0"/>
              <a:t> il </a:t>
            </a:r>
            <a:r>
              <a:rPr lang="en-US" sz="2200" dirty="0" err="1"/>
              <a:t>ruolo</a:t>
            </a:r>
            <a:r>
              <a:rPr lang="en-US" sz="2200" dirty="0"/>
              <a:t> di </a:t>
            </a:r>
            <a:r>
              <a:rPr lang="en-US" sz="2200" dirty="0" err="1"/>
              <a:t>consumatori</a:t>
            </a:r>
            <a:r>
              <a:rPr lang="en-US" sz="2200" dirty="0"/>
              <a:t> </a:t>
            </a:r>
            <a:r>
              <a:rPr lang="en-US" sz="2200" dirty="0" err="1"/>
              <a:t>critici</a:t>
            </a:r>
            <a:r>
              <a:rPr lang="en-US" sz="2200" dirty="0"/>
              <a:t>, </a:t>
            </a:r>
            <a:r>
              <a:rPr lang="en-US" sz="2200" dirty="0" err="1"/>
              <a:t>agendo</a:t>
            </a:r>
            <a:r>
              <a:rPr lang="en-US" sz="2200" dirty="0"/>
              <a:t> in </a:t>
            </a:r>
            <a:r>
              <a:rPr lang="en-US" sz="2200" dirty="0" err="1"/>
              <a:t>maniera</a:t>
            </a:r>
            <a:r>
              <a:rPr lang="en-US" sz="2200" dirty="0"/>
              <a:t> </a:t>
            </a:r>
            <a:r>
              <a:rPr lang="en-US" sz="2200" dirty="0" err="1"/>
              <a:t>responsabile</a:t>
            </a:r>
            <a:r>
              <a:rPr lang="en-US" sz="2200" dirty="0"/>
              <a:t> </a:t>
            </a:r>
            <a:r>
              <a:rPr lang="en-US" sz="2200" dirty="0" err="1"/>
              <a:t>all’interno</a:t>
            </a:r>
            <a:r>
              <a:rPr lang="en-US" sz="2200" dirty="0"/>
              <a:t> del mondo </a:t>
            </a:r>
            <a:r>
              <a:rPr lang="en-US" sz="2200" dirty="0" err="1"/>
              <a:t>digitale</a:t>
            </a:r>
            <a:r>
              <a:rPr lang="en-US" sz="2200" dirty="0"/>
              <a:t> in cui internet </a:t>
            </a:r>
            <a:r>
              <a:rPr lang="en-US" sz="2200" dirty="0" err="1"/>
              <a:t>può</a:t>
            </a:r>
            <a:r>
              <a:rPr lang="en-US" sz="2200" dirty="0"/>
              <a:t> </a:t>
            </a:r>
            <a:r>
              <a:rPr lang="en-US" sz="2200" dirty="0" err="1"/>
              <a:t>sfuggire</a:t>
            </a:r>
            <a:r>
              <a:rPr lang="en-US" sz="2200" dirty="0"/>
              <a:t> a </a:t>
            </a:r>
            <a:r>
              <a:rPr lang="en-US" sz="2200" dirty="0" err="1"/>
              <a:t>qualsiasi</a:t>
            </a:r>
            <a:r>
              <a:rPr lang="en-US" sz="2200" dirty="0"/>
              <a:t> </a:t>
            </a:r>
            <a:r>
              <a:rPr lang="en-US" sz="2200" dirty="0" err="1"/>
              <a:t>controllo</a:t>
            </a:r>
            <a:r>
              <a:rPr lang="en-US" sz="2200" dirty="0"/>
              <a:t> in </a:t>
            </a:r>
            <a:r>
              <a:rPr lang="en-US" sz="2200" dirty="0" err="1"/>
              <a:t>maniera</a:t>
            </a:r>
            <a:r>
              <a:rPr lang="en-US" sz="2200" dirty="0"/>
              <a:t> </a:t>
            </a:r>
            <a:r>
              <a:rPr lang="en-US" sz="2200" dirty="0" err="1"/>
              <a:t>anarchica</a:t>
            </a:r>
            <a:r>
              <a:rPr lang="en-US" sz="2200" dirty="0"/>
              <a:t> ed </a:t>
            </a:r>
            <a:r>
              <a:rPr lang="en-US" sz="2200" dirty="0" err="1"/>
              <a:t>incensurabile</a:t>
            </a:r>
            <a:r>
              <a:rPr lang="en-US" sz="2200" dirty="0"/>
              <a:t>?</a:t>
            </a:r>
            <a:br>
              <a:rPr lang="en-US" sz="2200" dirty="0"/>
            </a:br>
            <a:br>
              <a:rPr lang="en-US" sz="2200" dirty="0"/>
            </a:br>
            <a:br>
              <a:rPr lang="en-US" sz="2200" dirty="0"/>
            </a:br>
            <a:r>
              <a:rPr lang="en-US" sz="2200" dirty="0"/>
              <a:t>Quanta </a:t>
            </a:r>
            <a:r>
              <a:rPr lang="en-US" sz="2200" dirty="0" err="1"/>
              <a:t>importanza</a:t>
            </a:r>
            <a:r>
              <a:rPr lang="en-US" sz="2200" dirty="0"/>
              <a:t> ha </a:t>
            </a:r>
            <a:r>
              <a:rPr lang="en-US" sz="2200" dirty="0" err="1"/>
              <a:t>riconoscere</a:t>
            </a:r>
            <a:r>
              <a:rPr lang="en-US" sz="2200" dirty="0"/>
              <a:t> le </a:t>
            </a:r>
            <a:r>
              <a:rPr lang="en-US" sz="2200" dirty="0" err="1"/>
              <a:t>insidie</a:t>
            </a:r>
            <a:r>
              <a:rPr lang="en-US" sz="2200" dirty="0"/>
              <a:t> </a:t>
            </a:r>
            <a:r>
              <a:rPr lang="en-US" sz="2200" dirty="0" err="1"/>
              <a:t>della</a:t>
            </a:r>
            <a:r>
              <a:rPr lang="en-US" sz="2200" dirty="0"/>
              <a:t> rete per </a:t>
            </a:r>
            <a:r>
              <a:rPr lang="en-US" sz="2200" dirty="0" err="1"/>
              <a:t>evitare</a:t>
            </a:r>
            <a:r>
              <a:rPr lang="en-US" sz="2200" dirty="0"/>
              <a:t> di </a:t>
            </a:r>
            <a:r>
              <a:rPr lang="en-US" sz="2200" dirty="0" err="1"/>
              <a:t>diventarne</a:t>
            </a:r>
            <a:r>
              <a:rPr lang="en-US" sz="2200" dirty="0"/>
              <a:t> </a:t>
            </a:r>
            <a:r>
              <a:rPr lang="en-US" sz="2200" dirty="0" err="1"/>
              <a:t>vittime</a:t>
            </a:r>
            <a:r>
              <a:rPr lang="en-US" sz="2200" dirty="0"/>
              <a:t> e </a:t>
            </a:r>
            <a:r>
              <a:rPr lang="en-US" sz="2200" i="0" dirty="0">
                <a:effectLst/>
              </a:rPr>
              <a:t>fare sempre </a:t>
            </a:r>
            <a:r>
              <a:rPr lang="en-US" sz="2200" i="0" dirty="0" err="1">
                <a:effectLst/>
              </a:rPr>
              <a:t>massima</a:t>
            </a:r>
            <a:r>
              <a:rPr lang="en-US" sz="2200" i="0" dirty="0">
                <a:effectLst/>
              </a:rPr>
              <a:t> </a:t>
            </a:r>
            <a:r>
              <a:rPr lang="en-US" sz="2200" i="0" dirty="0" err="1">
                <a:effectLst/>
              </a:rPr>
              <a:t>attenzione</a:t>
            </a:r>
            <a:r>
              <a:rPr lang="en-US" sz="2200" i="0" dirty="0">
                <a:effectLst/>
              </a:rPr>
              <a:t> a dove </a:t>
            </a:r>
            <a:r>
              <a:rPr lang="en-US" sz="2200" i="0" dirty="0" err="1">
                <a:effectLst/>
              </a:rPr>
              <a:t>si</a:t>
            </a:r>
            <a:r>
              <a:rPr lang="en-US" sz="2200" i="0" dirty="0">
                <a:effectLst/>
              </a:rPr>
              <a:t> </a:t>
            </a:r>
            <a:r>
              <a:rPr lang="en-US" sz="2200" i="0" dirty="0" err="1">
                <a:effectLst/>
              </a:rPr>
              <a:t>naviga</a:t>
            </a:r>
            <a:r>
              <a:rPr lang="en-US" sz="2200" i="0" dirty="0">
                <a:effectLst/>
              </a:rPr>
              <a:t>, a </a:t>
            </a:r>
            <a:r>
              <a:rPr lang="en-US" sz="2200" i="0" dirty="0" err="1">
                <a:effectLst/>
              </a:rPr>
              <a:t>ciò</a:t>
            </a:r>
            <a:r>
              <a:rPr lang="en-US" sz="2200" i="0" dirty="0">
                <a:effectLst/>
              </a:rPr>
              <a:t> </a:t>
            </a:r>
            <a:r>
              <a:rPr lang="en-US" sz="2200" i="0" dirty="0" err="1">
                <a:effectLst/>
              </a:rPr>
              <a:t>che</a:t>
            </a:r>
            <a:r>
              <a:rPr lang="en-US" sz="2200" i="0" dirty="0">
                <a:effectLst/>
              </a:rPr>
              <a:t> </a:t>
            </a:r>
            <a:r>
              <a:rPr lang="en-US" sz="2200" i="0" dirty="0" err="1">
                <a:effectLst/>
              </a:rPr>
              <a:t>si</a:t>
            </a:r>
            <a:r>
              <a:rPr lang="en-US" sz="2200" i="0" dirty="0">
                <a:effectLst/>
              </a:rPr>
              <a:t> </a:t>
            </a:r>
            <a:r>
              <a:rPr lang="en-US" sz="2200" i="0" dirty="0" err="1">
                <a:effectLst/>
              </a:rPr>
              <a:t>lascia</a:t>
            </a:r>
            <a:r>
              <a:rPr lang="en-US" sz="2200" i="0" dirty="0">
                <a:effectLst/>
              </a:rPr>
              <a:t> in rete, a chi </a:t>
            </a:r>
            <a:r>
              <a:rPr lang="en-US" sz="2200" i="0" dirty="0" err="1">
                <a:effectLst/>
              </a:rPr>
              <a:t>si</a:t>
            </a:r>
            <a:r>
              <a:rPr lang="en-US" sz="2200" i="0" dirty="0">
                <a:effectLst/>
              </a:rPr>
              <a:t> </a:t>
            </a:r>
            <a:r>
              <a:rPr lang="en-US" sz="2200" i="0" dirty="0" err="1">
                <a:effectLst/>
              </a:rPr>
              <a:t>contatta</a:t>
            </a:r>
            <a:r>
              <a:rPr lang="en-US" sz="2200" i="0" dirty="0">
                <a:effectLst/>
              </a:rPr>
              <a:t>?</a:t>
            </a:r>
            <a:br>
              <a:rPr lang="en-US" sz="2200" b="0" i="0" dirty="0">
                <a:effectLst/>
              </a:rPr>
            </a:br>
            <a:br>
              <a:rPr lang="en-US" sz="2200" b="0" dirty="0">
                <a:solidFill>
                  <a:schemeClr val="bg1"/>
                </a:solidFill>
              </a:rPr>
            </a:br>
            <a:br>
              <a:rPr lang="en-US" sz="2200" b="0" dirty="0"/>
            </a:br>
            <a:br>
              <a:rPr lang="en-US" sz="2200" b="0" dirty="0"/>
            </a:br>
            <a:br>
              <a:rPr lang="en-US" sz="2900" b="0" dirty="0">
                <a:solidFill>
                  <a:schemeClr val="bg1"/>
                </a:solidFill>
              </a:rPr>
            </a:br>
            <a:br>
              <a:rPr lang="en-US" sz="2900" b="0" dirty="0">
                <a:solidFill>
                  <a:schemeClr val="bg1"/>
                </a:solidFill>
              </a:rPr>
            </a:br>
            <a:br>
              <a:rPr lang="en-US" sz="2900" b="0" dirty="0">
                <a:solidFill>
                  <a:schemeClr val="bg1"/>
                </a:solidFill>
              </a:rPr>
            </a:br>
            <a:br>
              <a:rPr lang="en-US" sz="2900" b="0" dirty="0">
                <a:solidFill>
                  <a:schemeClr val="bg1"/>
                </a:solidFill>
              </a:rPr>
            </a:br>
            <a:br>
              <a:rPr lang="en-US" sz="2900" b="0" dirty="0">
                <a:solidFill>
                  <a:schemeClr val="bg1"/>
                </a:solidFill>
              </a:rPr>
            </a:br>
            <a:r>
              <a:rPr lang="en-US" sz="2900" b="0" dirty="0">
                <a:solidFill>
                  <a:schemeClr val="bg1"/>
                </a:solidFill>
              </a:rPr>
              <a:t> </a:t>
            </a:r>
            <a:endParaRPr lang="en-US" sz="2900" dirty="0">
              <a:solidFill>
                <a:schemeClr val="bg1"/>
              </a:solidFill>
            </a:endParaRPr>
          </a:p>
        </p:txBody>
      </p:sp>
      <p:sp>
        <p:nvSpPr>
          <p:cNvPr id="5" name="CasellaDiTesto 4">
            <a:extLst>
              <a:ext uri="{FF2B5EF4-FFF2-40B4-BE49-F238E27FC236}">
                <a16:creationId xmlns:a16="http://schemas.microsoft.com/office/drawing/2014/main" id="{A3A35DAE-0986-49F1-B1B3-F3730827950F}"/>
              </a:ext>
            </a:extLst>
          </p:cNvPr>
          <p:cNvSpPr txBox="1"/>
          <p:nvPr/>
        </p:nvSpPr>
        <p:spPr>
          <a:xfrm>
            <a:off x="435310" y="5001208"/>
            <a:ext cx="4023360" cy="369332"/>
          </a:xfrm>
          <a:prstGeom prst="rect">
            <a:avLst/>
          </a:prstGeom>
          <a:noFill/>
        </p:spPr>
        <p:txBody>
          <a:bodyPr wrap="square" rtlCol="0">
            <a:spAutoFit/>
          </a:bodyPr>
          <a:lstStyle/>
          <a:p>
            <a:pPr>
              <a:spcAft>
                <a:spcPts val="600"/>
              </a:spcAft>
            </a:pPr>
            <a:r>
              <a:rPr lang="it-IT" dirty="0"/>
              <a:t> </a:t>
            </a:r>
            <a:endParaRPr lang="it-IT"/>
          </a:p>
        </p:txBody>
      </p:sp>
      <p:sp>
        <p:nvSpPr>
          <p:cNvPr id="16" name="Segnaposto contenuto 3">
            <a:extLst>
              <a:ext uri="{FF2B5EF4-FFF2-40B4-BE49-F238E27FC236}">
                <a16:creationId xmlns:a16="http://schemas.microsoft.com/office/drawing/2014/main" id="{18D22A9B-3BDE-486D-A24E-445C1B342AE1}"/>
              </a:ext>
            </a:extLst>
          </p:cNvPr>
          <p:cNvSpPr>
            <a:spLocks noGrp="1"/>
          </p:cNvSpPr>
          <p:nvPr>
            <p:ph idx="1"/>
          </p:nvPr>
        </p:nvSpPr>
        <p:spPr>
          <a:xfrm>
            <a:off x="0" y="5962337"/>
            <a:ext cx="12192000" cy="759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ormAutofit fontScale="92500" lnSpcReduction="10000"/>
          </a:bodyPr>
          <a:lstStyle/>
          <a:p>
            <a:pPr marL="0" indent="0">
              <a:buNone/>
            </a:pPr>
            <a:r>
              <a:rPr lang="it-IT" sz="1800" dirty="0"/>
              <a:t>Non cadere nella rete: </a:t>
            </a:r>
          </a:p>
          <a:p>
            <a:pPr marL="0" indent="0">
              <a:buNone/>
            </a:pPr>
            <a:r>
              <a:rPr lang="it-IT" sz="1800" dirty="0"/>
              <a:t>generazioni connesse</a:t>
            </a:r>
          </a:p>
        </p:txBody>
      </p:sp>
      <p:sp>
        <p:nvSpPr>
          <p:cNvPr id="8" name="Rettangolo 7">
            <a:extLst>
              <a:ext uri="{FF2B5EF4-FFF2-40B4-BE49-F238E27FC236}">
                <a16:creationId xmlns:a16="http://schemas.microsoft.com/office/drawing/2014/main" id="{18EFDA96-49D1-4012-BF4F-E52A53898510}"/>
              </a:ext>
            </a:extLst>
          </p:cNvPr>
          <p:cNvSpPr/>
          <p:nvPr/>
        </p:nvSpPr>
        <p:spPr>
          <a:xfrm>
            <a:off x="930696" y="4519489"/>
            <a:ext cx="3603982" cy="9665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i="0" dirty="0">
                <a:effectLst/>
              </a:rPr>
              <a:t>IL 40% DEI NAVIGANTI AFFERMA DI ESSERE  VITTIMA DI TRUFFE ONLINE</a:t>
            </a:r>
            <a:endParaRPr lang="it-IT" dirty="0"/>
          </a:p>
        </p:txBody>
      </p:sp>
      <p:sp>
        <p:nvSpPr>
          <p:cNvPr id="20" name="Rettangolo 19">
            <a:extLst>
              <a:ext uri="{FF2B5EF4-FFF2-40B4-BE49-F238E27FC236}">
                <a16:creationId xmlns:a16="http://schemas.microsoft.com/office/drawing/2014/main" id="{B150AD56-66F6-4CD3-8779-FDE3C26522AA}"/>
              </a:ext>
            </a:extLst>
          </p:cNvPr>
          <p:cNvSpPr/>
          <p:nvPr/>
        </p:nvSpPr>
        <p:spPr>
          <a:xfrm>
            <a:off x="7437243" y="4494671"/>
            <a:ext cx="3603982" cy="9665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800" b="1" dirty="0"/>
              <a:t>PIU’ NAVIGANTI = </a:t>
            </a:r>
          </a:p>
          <a:p>
            <a:r>
              <a:rPr lang="it-IT" sz="1800" b="1" dirty="0"/>
              <a:t>PIU’ CYBER CRIMINALI</a:t>
            </a:r>
          </a:p>
        </p:txBody>
      </p:sp>
      <p:pic>
        <p:nvPicPr>
          <p:cNvPr id="21" name="Immagine 20">
            <a:extLst>
              <a:ext uri="{FF2B5EF4-FFF2-40B4-BE49-F238E27FC236}">
                <a16:creationId xmlns:a16="http://schemas.microsoft.com/office/drawing/2014/main" id="{72CAAA6A-823A-443B-939E-9381AC4E4F6E}"/>
              </a:ext>
            </a:extLst>
          </p:cNvPr>
          <p:cNvPicPr>
            <a:picLocks noChangeAspect="1"/>
          </p:cNvPicPr>
          <p:nvPr/>
        </p:nvPicPr>
        <p:blipFill>
          <a:blip r:embed="rId5"/>
          <a:stretch>
            <a:fillRect/>
          </a:stretch>
        </p:blipFill>
        <p:spPr>
          <a:xfrm>
            <a:off x="10429005" y="5470260"/>
            <a:ext cx="1579001" cy="1743607"/>
          </a:xfrm>
          <a:prstGeom prst="rect">
            <a:avLst/>
          </a:prstGeom>
        </p:spPr>
      </p:pic>
    </p:spTree>
    <p:extLst>
      <p:ext uri="{BB962C8B-B14F-4D97-AF65-F5344CB8AC3E}">
        <p14:creationId xmlns:p14="http://schemas.microsoft.com/office/powerpoint/2010/main" val="3200804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egnaposto contenuto 4">
            <a:extLst>
              <a:ext uri="{FF2B5EF4-FFF2-40B4-BE49-F238E27FC236}">
                <a16:creationId xmlns:a16="http://schemas.microsoft.com/office/drawing/2014/main" id="{19622467-40C8-4FCC-9E48-13C355075FE2}"/>
              </a:ext>
            </a:extLst>
          </p:cNvPr>
          <p:cNvPicPr>
            <a:picLocks noGrp="1" noChangeAspect="1"/>
          </p:cNvPicPr>
          <p:nvPr>
            <p:ph idx="1"/>
          </p:nvPr>
        </p:nvPicPr>
        <p:blipFill rotWithShape="1">
          <a:blip r:embed="rId2">
            <a:duotone>
              <a:prstClr val="black"/>
              <a:schemeClr val="accent1">
                <a:tint val="45000"/>
                <a:satMod val="400000"/>
              </a:schemeClr>
            </a:duotone>
          </a:blip>
          <a:srcRect t="10858" r="-1" b="-1"/>
          <a:stretch/>
        </p:blipFill>
        <p:spPr>
          <a:xfrm>
            <a:off x="3523488" y="10"/>
            <a:ext cx="8668512" cy="6857990"/>
          </a:xfrm>
          <a:prstGeom prst="rect">
            <a:avLst/>
          </a:prstGeom>
        </p:spPr>
      </p:pic>
      <p:sp>
        <p:nvSpPr>
          <p:cNvPr id="20" name="Rectangle 19">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5E9CBB16-1D29-4F61-8325-EB7434D9CB84}"/>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400"/>
              <a:t>CONSAPEVOLEZZA= SICUREZZA</a:t>
            </a:r>
          </a:p>
        </p:txBody>
      </p:sp>
      <p:sp>
        <p:nvSpPr>
          <p:cNvPr id="22" name="Rectangle 2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2">
              <a:lumMod val="25000"/>
              <a:lumOff val="75000"/>
            </a:schemeClr>
          </a:solidFill>
          <a:ln w="3175">
            <a:solidFill>
              <a:schemeClr val="tx2">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egnaposto contenuto 3">
            <a:extLst>
              <a:ext uri="{FF2B5EF4-FFF2-40B4-BE49-F238E27FC236}">
                <a16:creationId xmlns:a16="http://schemas.microsoft.com/office/drawing/2014/main" id="{FC9C68A3-C043-4BA0-BE30-7DB519F6BACE}"/>
              </a:ext>
            </a:extLst>
          </p:cNvPr>
          <p:cNvSpPr>
            <a:spLocks noGrp="1"/>
          </p:cNvSpPr>
          <p:nvPr>
            <p:ph sz="half" idx="4294967295"/>
          </p:nvPr>
        </p:nvSpPr>
        <p:spPr>
          <a:xfrm>
            <a:off x="371094" y="2718054"/>
            <a:ext cx="3438906" cy="3207258"/>
          </a:xfrm>
        </p:spPr>
        <p:txBody>
          <a:bodyPr vert="horz" lIns="91440" tIns="45720" rIns="91440" bIns="45720" rtlCol="0" anchor="t">
            <a:normAutofit/>
          </a:bodyPr>
          <a:lstStyle/>
          <a:p>
            <a:pPr marL="0" indent="0" algn="just">
              <a:buNone/>
            </a:pPr>
            <a:r>
              <a:rPr lang="it-IT" sz="2800" b="1" dirty="0"/>
              <a:t>L’uomo ha in mano l’enorme potere di rendere la rete un posto sicuro in base alla propria consapevolezza</a:t>
            </a:r>
          </a:p>
          <a:p>
            <a:endParaRPr lang="en-US" sz="1700" dirty="0"/>
          </a:p>
        </p:txBody>
      </p:sp>
      <p:sp>
        <p:nvSpPr>
          <p:cNvPr id="17" name="Segnaposto contenuto 3">
            <a:extLst>
              <a:ext uri="{FF2B5EF4-FFF2-40B4-BE49-F238E27FC236}">
                <a16:creationId xmlns:a16="http://schemas.microsoft.com/office/drawing/2014/main" id="{F941AB7E-ACCD-4E99-AEA8-2EBD89E122A7}"/>
              </a:ext>
            </a:extLst>
          </p:cNvPr>
          <p:cNvSpPr txBox="1">
            <a:spLocks/>
          </p:cNvSpPr>
          <p:nvPr/>
        </p:nvSpPr>
        <p:spPr>
          <a:xfrm>
            <a:off x="0" y="5962337"/>
            <a:ext cx="12192000" cy="759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lt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lt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lt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00000"/>
              </a:lnSpc>
              <a:buFont typeface="Arial" panose="020B0604020202020204" pitchFamily="34" charset="0"/>
              <a:buNone/>
            </a:pPr>
            <a:r>
              <a:rPr lang="it-IT" sz="1700"/>
              <a:t>Non cadere nella rete: </a:t>
            </a:r>
          </a:p>
          <a:p>
            <a:pPr marL="0" indent="0">
              <a:lnSpc>
                <a:spcPct val="100000"/>
              </a:lnSpc>
              <a:buFont typeface="Arial" panose="020B0604020202020204" pitchFamily="34" charset="0"/>
              <a:buNone/>
            </a:pPr>
            <a:r>
              <a:rPr lang="it-IT" sz="1700"/>
              <a:t>generazioni connesse</a:t>
            </a:r>
          </a:p>
        </p:txBody>
      </p:sp>
      <p:pic>
        <p:nvPicPr>
          <p:cNvPr id="10" name="Immagine 9">
            <a:extLst>
              <a:ext uri="{FF2B5EF4-FFF2-40B4-BE49-F238E27FC236}">
                <a16:creationId xmlns:a16="http://schemas.microsoft.com/office/drawing/2014/main" id="{F65719B1-C96A-40DD-80B0-B43642E4D982}"/>
              </a:ext>
            </a:extLst>
          </p:cNvPr>
          <p:cNvPicPr>
            <a:picLocks noChangeAspect="1"/>
          </p:cNvPicPr>
          <p:nvPr/>
        </p:nvPicPr>
        <p:blipFill>
          <a:blip r:embed="rId3"/>
          <a:stretch>
            <a:fillRect/>
          </a:stretch>
        </p:blipFill>
        <p:spPr>
          <a:xfrm>
            <a:off x="10429005" y="5470260"/>
            <a:ext cx="1579001" cy="1743607"/>
          </a:xfrm>
          <a:prstGeom prst="rect">
            <a:avLst/>
          </a:prstGeom>
        </p:spPr>
      </p:pic>
    </p:spTree>
    <p:extLst>
      <p:ext uri="{BB962C8B-B14F-4D97-AF65-F5344CB8AC3E}">
        <p14:creationId xmlns:p14="http://schemas.microsoft.com/office/powerpoint/2010/main" val="4712396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descr="Immagine che contiene esterni, sedendo, tavolo, verde&#10;&#10;Descrizione generata automaticamente">
            <a:extLst>
              <a:ext uri="{FF2B5EF4-FFF2-40B4-BE49-F238E27FC236}">
                <a16:creationId xmlns:a16="http://schemas.microsoft.com/office/drawing/2014/main" id="{AB8007F4-B99A-4240-8DF1-173E60750F9B}"/>
              </a:ext>
            </a:extLst>
          </p:cNvPr>
          <p:cNvPicPr>
            <a:picLocks noChangeAspect="1"/>
          </p:cNvPicPr>
          <p:nvPr/>
        </p:nvPicPr>
        <p:blipFill rotWithShape="1">
          <a:blip r:embed="rId2">
            <a:duotone>
              <a:prstClr val="black"/>
              <a:schemeClr val="accent1">
                <a:tint val="45000"/>
                <a:satMod val="400000"/>
              </a:schemeClr>
            </a:duotone>
            <a:extLst>
              <a:ext uri="{28A0092B-C50C-407E-A947-70E740481C1C}">
                <a14:useLocalDpi xmlns:a14="http://schemas.microsoft.com/office/drawing/2010/main" val="0"/>
              </a:ext>
            </a:extLst>
          </a:blip>
          <a:srcRect l="12005" r="3621" b="-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D518FB8B-75C7-4D0E-B6E1-F25466D87A7A}"/>
              </a:ext>
            </a:extLst>
          </p:cNvPr>
          <p:cNvSpPr>
            <a:spLocks noGrp="1"/>
          </p:cNvSpPr>
          <p:nvPr>
            <p:ph type="title"/>
          </p:nvPr>
        </p:nvSpPr>
        <p:spPr>
          <a:xfrm>
            <a:off x="424815" y="1186053"/>
            <a:ext cx="3438144" cy="1124712"/>
          </a:xfrm>
        </p:spPr>
        <p:txBody>
          <a:bodyPr anchor="b">
            <a:noAutofit/>
          </a:bodyPr>
          <a:lstStyle/>
          <a:p>
            <a:r>
              <a:rPr lang="it-IT" sz="4400" dirty="0"/>
              <a:t>I Rischi della rete</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2">
              <a:lumMod val="25000"/>
              <a:lumOff val="75000"/>
            </a:schemeClr>
          </a:solidFill>
          <a:ln w="3175">
            <a:solidFill>
              <a:schemeClr val="tx2">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70B9A7D2-ED9E-44CA-9F0D-1E4104FD92E7}"/>
              </a:ext>
            </a:extLst>
          </p:cNvPr>
          <p:cNvSpPr>
            <a:spLocks noGrp="1"/>
          </p:cNvSpPr>
          <p:nvPr>
            <p:ph idx="1"/>
          </p:nvPr>
        </p:nvSpPr>
        <p:spPr>
          <a:xfrm>
            <a:off x="371094" y="2718054"/>
            <a:ext cx="3438906" cy="3563128"/>
          </a:xfrm>
        </p:spPr>
        <p:txBody>
          <a:bodyPr anchor="t">
            <a:normAutofit fontScale="92500" lnSpcReduction="10000"/>
          </a:bodyPr>
          <a:lstStyle/>
          <a:p>
            <a:pPr marL="0" indent="0" algn="just">
              <a:buNone/>
            </a:pPr>
            <a:r>
              <a:rPr lang="en-US" sz="2800" b="1" i="1" u="sng" dirty="0">
                <a:effectLst>
                  <a:outerShdw blurRad="38100" dist="38100" dir="2700000" algn="tl">
                    <a:srgbClr val="000000">
                      <a:alpha val="43137"/>
                    </a:srgbClr>
                  </a:outerShdw>
                </a:effectLst>
              </a:rPr>
              <a:t>Il </a:t>
            </a:r>
            <a:r>
              <a:rPr lang="en-US" sz="2800" b="1" i="1" u="sng" dirty="0" err="1">
                <a:effectLst>
                  <a:outerShdw blurRad="38100" dist="38100" dir="2700000" algn="tl">
                    <a:srgbClr val="000000">
                      <a:alpha val="43137"/>
                    </a:srgbClr>
                  </a:outerShdw>
                </a:effectLst>
              </a:rPr>
              <a:t>consiglio</a:t>
            </a:r>
            <a:r>
              <a:rPr lang="en-US" sz="2800" b="1" i="1" u="sng" dirty="0">
                <a:effectLst>
                  <a:outerShdw blurRad="38100" dist="38100" dir="2700000" algn="tl">
                    <a:srgbClr val="000000">
                      <a:alpha val="43137"/>
                    </a:srgbClr>
                  </a:outerShdw>
                </a:effectLst>
              </a:rPr>
              <a:t> è </a:t>
            </a:r>
            <a:r>
              <a:rPr lang="en-US" sz="2800" b="1" i="1" u="sng" dirty="0" err="1">
                <a:effectLst>
                  <a:outerShdw blurRad="38100" dist="38100" dir="2700000" algn="tl">
                    <a:srgbClr val="000000">
                      <a:alpha val="43137"/>
                    </a:srgbClr>
                  </a:outerShdw>
                </a:effectLst>
              </a:rPr>
              <a:t>quello</a:t>
            </a:r>
            <a:r>
              <a:rPr lang="en-US" sz="2800" b="1" i="1" u="sng" dirty="0">
                <a:effectLst>
                  <a:outerShdw blurRad="38100" dist="38100" dir="2700000" algn="tl">
                    <a:srgbClr val="000000">
                      <a:alpha val="43137"/>
                    </a:srgbClr>
                  </a:outerShdw>
                </a:effectLst>
              </a:rPr>
              <a:t> di fare sempre </a:t>
            </a:r>
            <a:r>
              <a:rPr lang="en-US" sz="2800" b="1" i="1" u="sng" dirty="0" err="1">
                <a:effectLst>
                  <a:outerShdw blurRad="38100" dist="38100" dir="2700000" algn="tl">
                    <a:srgbClr val="000000">
                      <a:alpha val="43137"/>
                    </a:srgbClr>
                  </a:outerShdw>
                </a:effectLst>
              </a:rPr>
              <a:t>massima</a:t>
            </a:r>
            <a:r>
              <a:rPr lang="en-US" sz="2800" b="1" i="1" u="sng" dirty="0">
                <a:effectLst>
                  <a:outerShdw blurRad="38100" dist="38100" dir="2700000" algn="tl">
                    <a:srgbClr val="000000">
                      <a:alpha val="43137"/>
                    </a:srgbClr>
                  </a:outerShdw>
                </a:effectLst>
              </a:rPr>
              <a:t> </a:t>
            </a:r>
            <a:r>
              <a:rPr lang="en-US" sz="2800" b="1" i="1" u="sng" dirty="0" err="1">
                <a:effectLst>
                  <a:outerShdw blurRad="38100" dist="38100" dir="2700000" algn="tl">
                    <a:srgbClr val="000000">
                      <a:alpha val="43137"/>
                    </a:srgbClr>
                  </a:outerShdw>
                </a:effectLst>
              </a:rPr>
              <a:t>attenzione</a:t>
            </a:r>
            <a:r>
              <a:rPr lang="en-US" sz="2800" b="1" i="1" u="sng" dirty="0">
                <a:effectLst>
                  <a:outerShdw blurRad="38100" dist="38100" dir="2700000" algn="tl">
                    <a:srgbClr val="000000">
                      <a:alpha val="43137"/>
                    </a:srgbClr>
                  </a:outerShdw>
                </a:effectLst>
              </a:rPr>
              <a:t> a dove </a:t>
            </a:r>
            <a:r>
              <a:rPr lang="en-US" sz="2800" b="1" i="1" u="sng" dirty="0" err="1">
                <a:effectLst>
                  <a:outerShdw blurRad="38100" dist="38100" dir="2700000" algn="tl">
                    <a:srgbClr val="000000">
                      <a:alpha val="43137"/>
                    </a:srgbClr>
                  </a:outerShdw>
                </a:effectLst>
              </a:rPr>
              <a:t>si</a:t>
            </a:r>
            <a:r>
              <a:rPr lang="en-US" sz="2800" b="1" i="1" u="sng" dirty="0">
                <a:effectLst>
                  <a:outerShdw blurRad="38100" dist="38100" dir="2700000" algn="tl">
                    <a:srgbClr val="000000">
                      <a:alpha val="43137"/>
                    </a:srgbClr>
                  </a:outerShdw>
                </a:effectLst>
              </a:rPr>
              <a:t> </a:t>
            </a:r>
            <a:r>
              <a:rPr lang="en-US" sz="2800" b="1" i="1" u="sng" dirty="0" err="1">
                <a:effectLst>
                  <a:outerShdw blurRad="38100" dist="38100" dir="2700000" algn="tl">
                    <a:srgbClr val="000000">
                      <a:alpha val="43137"/>
                    </a:srgbClr>
                  </a:outerShdw>
                </a:effectLst>
              </a:rPr>
              <a:t>naviga</a:t>
            </a:r>
            <a:r>
              <a:rPr lang="en-US" sz="2800" b="1" i="1" u="sng" dirty="0">
                <a:effectLst>
                  <a:outerShdw blurRad="38100" dist="38100" dir="2700000" algn="tl">
                    <a:srgbClr val="000000">
                      <a:alpha val="43137"/>
                    </a:srgbClr>
                  </a:outerShdw>
                </a:effectLst>
              </a:rPr>
              <a:t>, a </a:t>
            </a:r>
            <a:r>
              <a:rPr lang="en-US" sz="2800" b="1" i="1" u="sng" dirty="0" err="1">
                <a:effectLst>
                  <a:outerShdw blurRad="38100" dist="38100" dir="2700000" algn="tl">
                    <a:srgbClr val="000000">
                      <a:alpha val="43137"/>
                    </a:srgbClr>
                  </a:outerShdw>
                </a:effectLst>
              </a:rPr>
              <a:t>ciò</a:t>
            </a:r>
            <a:r>
              <a:rPr lang="en-US" sz="2800" b="1" i="1" u="sng" dirty="0">
                <a:effectLst>
                  <a:outerShdw blurRad="38100" dist="38100" dir="2700000" algn="tl">
                    <a:srgbClr val="000000">
                      <a:alpha val="43137"/>
                    </a:srgbClr>
                  </a:outerShdw>
                </a:effectLst>
              </a:rPr>
              <a:t> </a:t>
            </a:r>
            <a:r>
              <a:rPr lang="en-US" sz="2800" b="1" i="1" u="sng" dirty="0" err="1">
                <a:effectLst>
                  <a:outerShdw blurRad="38100" dist="38100" dir="2700000" algn="tl">
                    <a:srgbClr val="000000">
                      <a:alpha val="43137"/>
                    </a:srgbClr>
                  </a:outerShdw>
                </a:effectLst>
              </a:rPr>
              <a:t>che</a:t>
            </a:r>
            <a:r>
              <a:rPr lang="en-US" sz="2800" b="1" i="1" u="sng" dirty="0">
                <a:effectLst>
                  <a:outerShdw blurRad="38100" dist="38100" dir="2700000" algn="tl">
                    <a:srgbClr val="000000">
                      <a:alpha val="43137"/>
                    </a:srgbClr>
                  </a:outerShdw>
                </a:effectLst>
              </a:rPr>
              <a:t> </a:t>
            </a:r>
            <a:r>
              <a:rPr lang="en-US" sz="2800" b="1" i="1" u="sng" dirty="0" err="1">
                <a:effectLst>
                  <a:outerShdw blurRad="38100" dist="38100" dir="2700000" algn="tl">
                    <a:srgbClr val="000000">
                      <a:alpha val="43137"/>
                    </a:srgbClr>
                  </a:outerShdw>
                </a:effectLst>
              </a:rPr>
              <a:t>si</a:t>
            </a:r>
            <a:r>
              <a:rPr lang="en-US" sz="2800" b="1" i="1" u="sng" dirty="0">
                <a:effectLst>
                  <a:outerShdw blurRad="38100" dist="38100" dir="2700000" algn="tl">
                    <a:srgbClr val="000000">
                      <a:alpha val="43137"/>
                    </a:srgbClr>
                  </a:outerShdw>
                </a:effectLst>
              </a:rPr>
              <a:t> </a:t>
            </a:r>
            <a:r>
              <a:rPr lang="en-US" sz="2800" b="1" i="1" u="sng" dirty="0" err="1">
                <a:effectLst>
                  <a:outerShdw blurRad="38100" dist="38100" dir="2700000" algn="tl">
                    <a:srgbClr val="000000">
                      <a:alpha val="43137"/>
                    </a:srgbClr>
                  </a:outerShdw>
                </a:effectLst>
              </a:rPr>
              <a:t>lascia</a:t>
            </a:r>
            <a:r>
              <a:rPr lang="en-US" sz="2800" b="1" i="1" u="sng" dirty="0">
                <a:effectLst>
                  <a:outerShdw blurRad="38100" dist="38100" dir="2700000" algn="tl">
                    <a:srgbClr val="000000">
                      <a:alpha val="43137"/>
                    </a:srgbClr>
                  </a:outerShdw>
                </a:effectLst>
              </a:rPr>
              <a:t> in rete, a chi </a:t>
            </a:r>
            <a:r>
              <a:rPr lang="en-US" sz="2800" b="1" i="1" u="sng" dirty="0" err="1">
                <a:effectLst>
                  <a:outerShdw blurRad="38100" dist="38100" dir="2700000" algn="tl">
                    <a:srgbClr val="000000">
                      <a:alpha val="43137"/>
                    </a:srgbClr>
                  </a:outerShdw>
                </a:effectLst>
              </a:rPr>
              <a:t>si</a:t>
            </a:r>
            <a:r>
              <a:rPr lang="en-US" sz="2800" b="1" i="1" u="sng" dirty="0">
                <a:effectLst>
                  <a:outerShdw blurRad="38100" dist="38100" dir="2700000" algn="tl">
                    <a:srgbClr val="000000">
                      <a:alpha val="43137"/>
                    </a:srgbClr>
                  </a:outerShdw>
                </a:effectLst>
              </a:rPr>
              <a:t> </a:t>
            </a:r>
            <a:r>
              <a:rPr lang="en-US" sz="2800" b="1" i="1" u="sng" dirty="0" err="1">
                <a:effectLst>
                  <a:outerShdw blurRad="38100" dist="38100" dir="2700000" algn="tl">
                    <a:srgbClr val="000000">
                      <a:alpha val="43137"/>
                    </a:srgbClr>
                  </a:outerShdw>
                </a:effectLst>
              </a:rPr>
              <a:t>contatta</a:t>
            </a:r>
            <a:r>
              <a:rPr lang="en-US" sz="2800" b="1" i="1" u="sng" dirty="0">
                <a:effectLst>
                  <a:outerShdw blurRad="38100" dist="38100" dir="2700000" algn="tl">
                    <a:srgbClr val="000000">
                      <a:alpha val="43137"/>
                    </a:srgbClr>
                  </a:outerShdw>
                </a:effectLst>
              </a:rPr>
              <a:t>.</a:t>
            </a:r>
            <a:br>
              <a:rPr lang="en-US" sz="2800" b="1" i="1" u="sng" dirty="0">
                <a:effectLst>
                  <a:outerShdw blurRad="38100" dist="38100" dir="2700000" algn="tl">
                    <a:srgbClr val="000000">
                      <a:alpha val="43137"/>
                    </a:srgbClr>
                  </a:outerShdw>
                </a:effectLst>
              </a:rPr>
            </a:br>
            <a:endParaRPr lang="it-IT" sz="2800" dirty="0"/>
          </a:p>
          <a:p>
            <a:endParaRPr lang="it-IT" sz="1700" dirty="0"/>
          </a:p>
        </p:txBody>
      </p:sp>
      <p:sp>
        <p:nvSpPr>
          <p:cNvPr id="10" name="Segnaposto contenuto 3">
            <a:extLst>
              <a:ext uri="{FF2B5EF4-FFF2-40B4-BE49-F238E27FC236}">
                <a16:creationId xmlns:a16="http://schemas.microsoft.com/office/drawing/2014/main" id="{D752F35D-51C3-4081-82D8-06D7FFD3D3B0}"/>
              </a:ext>
            </a:extLst>
          </p:cNvPr>
          <p:cNvSpPr txBox="1">
            <a:spLocks/>
          </p:cNvSpPr>
          <p:nvPr/>
        </p:nvSpPr>
        <p:spPr>
          <a:xfrm>
            <a:off x="0" y="5962337"/>
            <a:ext cx="12192000" cy="759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lt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lt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lt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00000"/>
              </a:lnSpc>
              <a:buFont typeface="Arial" panose="020B0604020202020204" pitchFamily="34" charset="0"/>
              <a:buNone/>
            </a:pPr>
            <a:r>
              <a:rPr lang="it-IT" sz="1700"/>
              <a:t>Non cadere nella rete: </a:t>
            </a:r>
          </a:p>
          <a:p>
            <a:pPr marL="0" indent="0">
              <a:lnSpc>
                <a:spcPct val="100000"/>
              </a:lnSpc>
              <a:buFont typeface="Arial" panose="020B0604020202020204" pitchFamily="34" charset="0"/>
              <a:buNone/>
            </a:pPr>
            <a:r>
              <a:rPr lang="it-IT" sz="1700"/>
              <a:t>generazioni connesse</a:t>
            </a:r>
          </a:p>
        </p:txBody>
      </p:sp>
      <p:pic>
        <p:nvPicPr>
          <p:cNvPr id="12" name="Immagine 11">
            <a:extLst>
              <a:ext uri="{FF2B5EF4-FFF2-40B4-BE49-F238E27FC236}">
                <a16:creationId xmlns:a16="http://schemas.microsoft.com/office/drawing/2014/main" id="{36204B86-1402-460C-8E71-BA198F0D842B}"/>
              </a:ext>
            </a:extLst>
          </p:cNvPr>
          <p:cNvPicPr>
            <a:picLocks noChangeAspect="1"/>
          </p:cNvPicPr>
          <p:nvPr/>
        </p:nvPicPr>
        <p:blipFill>
          <a:blip r:embed="rId3"/>
          <a:stretch>
            <a:fillRect/>
          </a:stretch>
        </p:blipFill>
        <p:spPr>
          <a:xfrm>
            <a:off x="10429005" y="5470260"/>
            <a:ext cx="1579001" cy="1743607"/>
          </a:xfrm>
          <a:prstGeom prst="rect">
            <a:avLst/>
          </a:prstGeom>
        </p:spPr>
      </p:pic>
    </p:spTree>
    <p:extLst>
      <p:ext uri="{BB962C8B-B14F-4D97-AF65-F5344CB8AC3E}">
        <p14:creationId xmlns:p14="http://schemas.microsoft.com/office/powerpoint/2010/main" val="36541329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0" name="Rectangle 2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magine 10" descr="Immagine che contiene monitor, sedendo, segnale, blu&#10;&#10;Descrizione generata automaticamente">
            <a:extLst>
              <a:ext uri="{FF2B5EF4-FFF2-40B4-BE49-F238E27FC236}">
                <a16:creationId xmlns:a16="http://schemas.microsoft.com/office/drawing/2014/main" id="{D93714CE-D2CA-4E17-B5CB-CAEA5D0784D9}"/>
              </a:ext>
            </a:extLst>
          </p:cNvPr>
          <p:cNvPicPr>
            <a:picLocks noChangeAspect="1"/>
          </p:cNvPicPr>
          <p:nvPr/>
        </p:nvPicPr>
        <p:blipFill rotWithShape="1">
          <a:blip r:embed="rId2">
            <a:duotone>
              <a:prstClr val="black"/>
              <a:schemeClr val="accent1">
                <a:tint val="45000"/>
                <a:satMod val="400000"/>
              </a:schemeClr>
            </a:duotone>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8433" b="12453"/>
          <a:stretch/>
        </p:blipFill>
        <p:spPr>
          <a:xfrm>
            <a:off x="3523488" y="10"/>
            <a:ext cx="8668512" cy="6857990"/>
          </a:xfrm>
          <a:prstGeom prst="rect">
            <a:avLst/>
          </a:prstGeom>
        </p:spPr>
      </p:pic>
      <p:sp>
        <p:nvSpPr>
          <p:cNvPr id="32" name="Rectangle 3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olo 6">
            <a:extLst>
              <a:ext uri="{FF2B5EF4-FFF2-40B4-BE49-F238E27FC236}">
                <a16:creationId xmlns:a16="http://schemas.microsoft.com/office/drawing/2014/main" id="{9542B62C-6C0E-4C74-BAE1-C55CA43484AB}"/>
              </a:ext>
            </a:extLst>
          </p:cNvPr>
          <p:cNvSpPr>
            <a:spLocks noGrp="1"/>
          </p:cNvSpPr>
          <p:nvPr>
            <p:ph type="title"/>
          </p:nvPr>
        </p:nvSpPr>
        <p:spPr>
          <a:xfrm>
            <a:off x="477981" y="1122363"/>
            <a:ext cx="4023360" cy="3204134"/>
          </a:xfrm>
        </p:spPr>
        <p:txBody>
          <a:bodyPr vert="horz" lIns="91440" tIns="45720" rIns="91440" bIns="45720" rtlCol="0" anchor="b">
            <a:normAutofit/>
          </a:bodyPr>
          <a:lstStyle/>
          <a:p>
            <a:pPr algn="just"/>
            <a:r>
              <a:rPr lang="en-US" sz="1200" b="0" dirty="0"/>
              <a:t>E’ proprio il modo con cui </a:t>
            </a:r>
            <a:r>
              <a:rPr lang="en-US" sz="1200" b="0" dirty="0" err="1"/>
              <a:t>l’uomo</a:t>
            </a:r>
            <a:r>
              <a:rPr lang="en-US" sz="1200" b="0" dirty="0"/>
              <a:t> </a:t>
            </a:r>
            <a:r>
              <a:rPr lang="en-US" sz="1200" b="0" dirty="0" err="1"/>
              <a:t>entra</a:t>
            </a:r>
            <a:r>
              <a:rPr lang="en-US" sz="1200" b="0" dirty="0"/>
              <a:t> in </a:t>
            </a:r>
            <a:r>
              <a:rPr lang="en-US" sz="1200" b="0" dirty="0" err="1"/>
              <a:t>contatto</a:t>
            </a:r>
            <a:r>
              <a:rPr lang="en-US" sz="1200" b="0" dirty="0"/>
              <a:t> con </a:t>
            </a:r>
            <a:r>
              <a:rPr lang="en-US" sz="1200" b="0" dirty="0" err="1"/>
              <a:t>questo</a:t>
            </a:r>
            <a:r>
              <a:rPr lang="en-US" sz="1200" b="0" dirty="0"/>
              <a:t> </a:t>
            </a:r>
            <a:r>
              <a:rPr lang="en-US" sz="1200" b="0" dirty="0" err="1"/>
              <a:t>strumento</a:t>
            </a:r>
            <a:r>
              <a:rPr lang="en-US" sz="1200" b="0" dirty="0"/>
              <a:t>, </a:t>
            </a:r>
            <a:r>
              <a:rPr lang="en-US" sz="1200" b="0" dirty="0" err="1"/>
              <a:t>così</a:t>
            </a:r>
            <a:r>
              <a:rPr lang="en-US" sz="1200" b="0" dirty="0"/>
              <a:t> </a:t>
            </a:r>
            <a:r>
              <a:rPr lang="en-US" sz="1200" b="0" dirty="0" err="1"/>
              <a:t>prezioso</a:t>
            </a:r>
            <a:r>
              <a:rPr lang="en-US" sz="1200" b="0" dirty="0"/>
              <a:t> </a:t>
            </a:r>
            <a:r>
              <a:rPr lang="en-US" sz="1200" b="0" dirty="0" err="1"/>
              <a:t>quanto</a:t>
            </a:r>
            <a:r>
              <a:rPr lang="en-US" sz="1200" b="0" dirty="0"/>
              <a:t> </a:t>
            </a:r>
            <a:r>
              <a:rPr lang="en-US" sz="1200" b="0" dirty="0" err="1"/>
              <a:t>colmo</a:t>
            </a:r>
            <a:r>
              <a:rPr lang="en-US" sz="1200" b="0" dirty="0"/>
              <a:t> di </a:t>
            </a:r>
            <a:r>
              <a:rPr lang="en-US" sz="1200" b="0" dirty="0" err="1"/>
              <a:t>insidie</a:t>
            </a:r>
            <a:r>
              <a:rPr lang="en-US" sz="1200" b="0" dirty="0"/>
              <a:t> </a:t>
            </a:r>
            <a:r>
              <a:rPr lang="en-US" sz="1200" b="0" dirty="0" err="1"/>
              <a:t>incontro</a:t>
            </a:r>
            <a:r>
              <a:rPr lang="en-US" sz="1200" b="0" dirty="0"/>
              <a:t> alle </a:t>
            </a:r>
            <a:r>
              <a:rPr lang="en-US" sz="1200" b="0" dirty="0" err="1"/>
              <a:t>quali</a:t>
            </a:r>
            <a:r>
              <a:rPr lang="en-US" sz="1200" b="0" dirty="0"/>
              <a:t> il </a:t>
            </a:r>
            <a:r>
              <a:rPr lang="en-US" sz="1200" b="0" dirty="0" err="1"/>
              <a:t>consumatore</a:t>
            </a:r>
            <a:r>
              <a:rPr lang="en-US" sz="1200" b="0" dirty="0"/>
              <a:t> </a:t>
            </a:r>
            <a:r>
              <a:rPr lang="en-US" sz="1200" b="0" dirty="0" err="1"/>
              <a:t>può</a:t>
            </a:r>
            <a:r>
              <a:rPr lang="en-US" sz="1200" b="0" dirty="0"/>
              <a:t> </a:t>
            </a:r>
            <a:r>
              <a:rPr lang="en-US" sz="1200" b="0" dirty="0" err="1"/>
              <a:t>incappare</a:t>
            </a:r>
            <a:r>
              <a:rPr lang="en-US" sz="1200" b="0" dirty="0"/>
              <a:t>, </a:t>
            </a:r>
            <a:r>
              <a:rPr lang="en-US" sz="1200" b="0" dirty="0" err="1"/>
              <a:t>che</a:t>
            </a:r>
            <a:r>
              <a:rPr lang="en-US" sz="1200" b="0" dirty="0"/>
              <a:t> ne </a:t>
            </a:r>
            <a:r>
              <a:rPr lang="en-US" sz="1200" b="0" dirty="0" err="1"/>
              <a:t>determina</a:t>
            </a:r>
            <a:r>
              <a:rPr lang="en-US" sz="1200" b="0" dirty="0"/>
              <a:t> la </a:t>
            </a:r>
            <a:r>
              <a:rPr lang="en-US" sz="1200" b="0" dirty="0" err="1"/>
              <a:t>pericolosità</a:t>
            </a:r>
            <a:r>
              <a:rPr lang="en-US" sz="1200" b="0" dirty="0"/>
              <a:t> in </a:t>
            </a:r>
            <a:r>
              <a:rPr lang="en-US" sz="1200" b="0" dirty="0" err="1"/>
              <a:t>contrapposizione</a:t>
            </a:r>
            <a:r>
              <a:rPr lang="en-US" sz="1200" b="0" dirty="0"/>
              <a:t> </a:t>
            </a:r>
            <a:r>
              <a:rPr lang="en-US" sz="1200" b="0" dirty="0" err="1"/>
              <a:t>all’utilità</a:t>
            </a:r>
            <a:r>
              <a:rPr lang="en-US" sz="1200" b="0" dirty="0"/>
              <a:t>: è </a:t>
            </a:r>
            <a:r>
              <a:rPr lang="en-US" sz="1200" b="0" dirty="0" err="1"/>
              <a:t>l’uomo</a:t>
            </a:r>
            <a:r>
              <a:rPr lang="en-US" sz="1200" b="0" dirty="0"/>
              <a:t>, </a:t>
            </a:r>
            <a:r>
              <a:rPr lang="en-US" sz="1200" b="0" dirty="0" err="1"/>
              <a:t>quindi</a:t>
            </a:r>
            <a:r>
              <a:rPr lang="en-US" sz="1200" b="0" dirty="0"/>
              <a:t>, </a:t>
            </a:r>
            <a:r>
              <a:rPr lang="en-US" sz="1200" b="0" dirty="0" err="1"/>
              <a:t>che</a:t>
            </a:r>
            <a:r>
              <a:rPr lang="en-US" sz="1200" b="0" dirty="0"/>
              <a:t> ha in mano </a:t>
            </a:r>
            <a:r>
              <a:rPr lang="en-US" sz="1200" b="0" dirty="0" err="1"/>
              <a:t>l’enorme</a:t>
            </a:r>
            <a:r>
              <a:rPr lang="en-US" sz="1200" b="0" dirty="0"/>
              <a:t> </a:t>
            </a:r>
            <a:r>
              <a:rPr lang="en-US" sz="1200" b="0" dirty="0" err="1"/>
              <a:t>potere</a:t>
            </a:r>
            <a:r>
              <a:rPr lang="en-US" sz="1200" b="0" dirty="0"/>
              <a:t> di </a:t>
            </a:r>
            <a:r>
              <a:rPr lang="en-US" sz="1200" b="0" dirty="0" err="1"/>
              <a:t>rendere</a:t>
            </a:r>
            <a:r>
              <a:rPr lang="en-US" sz="1200" b="0" dirty="0"/>
              <a:t> «</a:t>
            </a:r>
            <a:r>
              <a:rPr lang="en-US" sz="1200" b="0" dirty="0" err="1"/>
              <a:t>buona</a:t>
            </a:r>
            <a:r>
              <a:rPr lang="en-US" sz="1200" b="0" dirty="0"/>
              <a:t>» o «</a:t>
            </a:r>
            <a:r>
              <a:rPr lang="en-US" sz="1200" b="0" dirty="0" err="1"/>
              <a:t>cattiva</a:t>
            </a:r>
            <a:r>
              <a:rPr lang="en-US" sz="1200" b="0" dirty="0"/>
              <a:t>» la rete internet in base </a:t>
            </a:r>
            <a:r>
              <a:rPr lang="en-US" sz="1200" b="0" dirty="0" err="1"/>
              <a:t>alla</a:t>
            </a:r>
            <a:r>
              <a:rPr lang="en-US" sz="1200" b="0" dirty="0"/>
              <a:t> propria </a:t>
            </a:r>
            <a:r>
              <a:rPr lang="en-US" sz="1200" b="0" dirty="0" err="1"/>
              <a:t>consapevolezza</a:t>
            </a:r>
            <a:r>
              <a:rPr lang="en-US" sz="1200" b="0" dirty="0"/>
              <a:t> di </a:t>
            </a:r>
            <a:r>
              <a:rPr lang="en-US" sz="1200" b="0" dirty="0" err="1"/>
              <a:t>utilizzo</a:t>
            </a:r>
            <a:r>
              <a:rPr lang="en-US" sz="1200" b="0" dirty="0"/>
              <a:t>. Internet, </a:t>
            </a:r>
            <a:r>
              <a:rPr lang="en-US" sz="1200" b="0" dirty="0" err="1"/>
              <a:t>oltre</a:t>
            </a:r>
            <a:r>
              <a:rPr lang="en-US" sz="1200" b="0" dirty="0"/>
              <a:t> a </a:t>
            </a:r>
            <a:r>
              <a:rPr lang="en-US" sz="1200" b="0" dirty="0" err="1"/>
              <a:t>costituire</a:t>
            </a:r>
            <a:r>
              <a:rPr lang="en-US" sz="1200" b="0" dirty="0"/>
              <a:t> </a:t>
            </a:r>
            <a:r>
              <a:rPr lang="en-US" sz="1200" b="0" dirty="0" err="1"/>
              <a:t>un’opportunità</a:t>
            </a:r>
            <a:r>
              <a:rPr lang="en-US" sz="1200" b="0" dirty="0"/>
              <a:t>, </a:t>
            </a:r>
            <a:r>
              <a:rPr lang="en-US" sz="1200" b="0" dirty="0" err="1"/>
              <a:t>presenta</a:t>
            </a:r>
            <a:r>
              <a:rPr lang="en-US" sz="1200" b="0" dirty="0"/>
              <a:t> </a:t>
            </a:r>
            <a:r>
              <a:rPr lang="en-US" sz="1200" b="0" dirty="0" err="1"/>
              <a:t>potenziali</a:t>
            </a:r>
            <a:r>
              <a:rPr lang="en-US" sz="1200" b="0" dirty="0"/>
              <a:t> </a:t>
            </a:r>
            <a:r>
              <a:rPr lang="en-US" sz="1200" b="0" dirty="0" err="1"/>
              <a:t>rischi</a:t>
            </a:r>
            <a:r>
              <a:rPr lang="en-US" sz="1200" b="0" dirty="0"/>
              <a:t> per </a:t>
            </a:r>
            <a:r>
              <a:rPr lang="en-US" sz="1200" b="0" dirty="0" err="1"/>
              <a:t>alcune</a:t>
            </a:r>
            <a:r>
              <a:rPr lang="en-US" sz="1200" b="0" dirty="0"/>
              <a:t> </a:t>
            </a:r>
            <a:r>
              <a:rPr lang="en-US" sz="1200" b="0" dirty="0" err="1"/>
              <a:t>fasce</a:t>
            </a:r>
            <a:r>
              <a:rPr lang="en-US" sz="1200" b="0" dirty="0"/>
              <a:t> </a:t>
            </a:r>
            <a:r>
              <a:rPr lang="en-US" sz="1200" b="0" dirty="0" err="1"/>
              <a:t>deboli</a:t>
            </a:r>
            <a:r>
              <a:rPr lang="en-US" sz="1200" b="0" dirty="0"/>
              <a:t> </a:t>
            </a:r>
            <a:r>
              <a:rPr lang="en-US" sz="1200" b="0" dirty="0" err="1"/>
              <a:t>della</a:t>
            </a:r>
            <a:r>
              <a:rPr lang="en-US" sz="1200" b="0" dirty="0"/>
              <a:t> </a:t>
            </a:r>
            <a:r>
              <a:rPr lang="en-US" sz="1200" b="0" dirty="0" err="1"/>
              <a:t>società</a:t>
            </a:r>
            <a:r>
              <a:rPr lang="en-US" sz="1200" b="0" dirty="0"/>
              <a:t>, </a:t>
            </a:r>
            <a:r>
              <a:rPr lang="en-US" sz="1200" b="0" dirty="0" err="1"/>
              <a:t>quali</a:t>
            </a:r>
            <a:r>
              <a:rPr lang="en-US" sz="1200" b="0" dirty="0"/>
              <a:t> ad </a:t>
            </a:r>
            <a:r>
              <a:rPr lang="en-US" sz="1200" b="0" dirty="0" err="1"/>
              <a:t>esempio</a:t>
            </a:r>
            <a:r>
              <a:rPr lang="en-US" sz="1200" b="0" dirty="0"/>
              <a:t> </a:t>
            </a:r>
            <a:r>
              <a:rPr lang="en-US" sz="1200" b="0" dirty="0" err="1"/>
              <a:t>i</a:t>
            </a:r>
            <a:r>
              <a:rPr lang="en-US" sz="1200" b="0" dirty="0"/>
              <a:t> </a:t>
            </a:r>
            <a:r>
              <a:rPr lang="en-US" sz="1200" b="0" dirty="0" err="1"/>
              <a:t>minori</a:t>
            </a:r>
            <a:r>
              <a:rPr lang="en-US" sz="1200" b="0" dirty="0"/>
              <a:t> ed </a:t>
            </a:r>
            <a:r>
              <a:rPr lang="en-US" sz="1200" b="0" dirty="0" err="1"/>
              <a:t>i</a:t>
            </a:r>
            <a:r>
              <a:rPr lang="en-US" sz="1200" b="0" dirty="0"/>
              <a:t> </a:t>
            </a:r>
            <a:r>
              <a:rPr lang="en-US" sz="1200" b="0" dirty="0" err="1"/>
              <a:t>cittadini</a:t>
            </a:r>
            <a:r>
              <a:rPr lang="en-US" sz="1200" b="0" dirty="0"/>
              <a:t> </a:t>
            </a:r>
            <a:r>
              <a:rPr lang="en-US" sz="1200" b="0" dirty="0" err="1"/>
              <a:t>consumatori</a:t>
            </a:r>
            <a:r>
              <a:rPr lang="en-US" sz="1200" b="0" dirty="0"/>
              <a:t> con </a:t>
            </a:r>
            <a:r>
              <a:rPr lang="en-US" sz="1200" b="0" dirty="0" err="1"/>
              <a:t>limitate</a:t>
            </a:r>
            <a:r>
              <a:rPr lang="en-US" sz="1200" b="0" dirty="0"/>
              <a:t> </a:t>
            </a:r>
            <a:r>
              <a:rPr lang="en-US" sz="1200" b="0" dirty="0" err="1"/>
              <a:t>competenze</a:t>
            </a:r>
            <a:r>
              <a:rPr lang="en-US" sz="1200" b="0" dirty="0"/>
              <a:t> </a:t>
            </a:r>
            <a:r>
              <a:rPr lang="en-US" sz="1200" b="0" dirty="0" err="1"/>
              <a:t>informatiche</a:t>
            </a:r>
            <a:r>
              <a:rPr lang="en-US" sz="1200" b="0" dirty="0"/>
              <a:t>, come </a:t>
            </a:r>
            <a:r>
              <a:rPr lang="en-US" sz="1200" b="0" dirty="0" err="1"/>
              <a:t>gli</a:t>
            </a:r>
            <a:r>
              <a:rPr lang="en-US" sz="1200" b="0" dirty="0"/>
              <a:t> anziani o </a:t>
            </a:r>
            <a:r>
              <a:rPr lang="en-US" sz="1200" b="0" dirty="0" err="1"/>
              <a:t>coloro</a:t>
            </a:r>
            <a:r>
              <a:rPr lang="en-US" sz="1200" b="0" dirty="0"/>
              <a:t> </a:t>
            </a:r>
            <a:r>
              <a:rPr lang="en-US" sz="1200" b="0" dirty="0" err="1"/>
              <a:t>i</a:t>
            </a:r>
            <a:r>
              <a:rPr lang="en-US" sz="1200" b="0" dirty="0"/>
              <a:t> </a:t>
            </a:r>
            <a:r>
              <a:rPr lang="en-US" sz="1200" b="0" dirty="0" err="1"/>
              <a:t>quali</a:t>
            </a:r>
            <a:r>
              <a:rPr lang="en-US" sz="1200" b="0" dirty="0"/>
              <a:t> </a:t>
            </a:r>
            <a:r>
              <a:rPr lang="en-US" sz="1200" b="0" dirty="0" err="1"/>
              <a:t>sono</a:t>
            </a:r>
            <a:r>
              <a:rPr lang="en-US" sz="1200" b="0" dirty="0"/>
              <a:t> </a:t>
            </a:r>
            <a:r>
              <a:rPr lang="en-US" sz="1200" b="0" dirty="0" err="1"/>
              <a:t>nati</a:t>
            </a:r>
            <a:r>
              <a:rPr lang="en-US" sz="1200" b="0" dirty="0"/>
              <a:t> prima </a:t>
            </a:r>
            <a:r>
              <a:rPr lang="en-US" sz="1200" b="0" dirty="0" err="1"/>
              <a:t>dell’avvento</a:t>
            </a:r>
            <a:r>
              <a:rPr lang="en-US" sz="1200" b="0" dirty="0"/>
              <a:t> </a:t>
            </a:r>
            <a:r>
              <a:rPr lang="en-US" sz="1200" b="0" dirty="0" err="1"/>
              <a:t>dell’era</a:t>
            </a:r>
            <a:r>
              <a:rPr lang="en-US" sz="1200" b="0" dirty="0"/>
              <a:t> </a:t>
            </a:r>
            <a:r>
              <a:rPr lang="en-US" sz="1200" b="0" dirty="0" err="1"/>
              <a:t>digitale</a:t>
            </a:r>
            <a:r>
              <a:rPr lang="en-US" sz="1200" b="0" dirty="0"/>
              <a:t> e non </a:t>
            </a:r>
            <a:r>
              <a:rPr lang="en-US" sz="1200" b="0" dirty="0" err="1"/>
              <a:t>hanno</a:t>
            </a:r>
            <a:r>
              <a:rPr lang="en-US" sz="1200" b="0" dirty="0"/>
              <a:t> </a:t>
            </a:r>
            <a:r>
              <a:rPr lang="en-US" sz="1200" b="0" dirty="0" err="1"/>
              <a:t>l’adeguata</a:t>
            </a:r>
            <a:r>
              <a:rPr lang="en-US" sz="1200" b="0" dirty="0"/>
              <a:t> </a:t>
            </a:r>
            <a:r>
              <a:rPr lang="en-US" sz="1200" b="0" dirty="0" err="1"/>
              <a:t>dimestichezza</a:t>
            </a:r>
            <a:r>
              <a:rPr lang="en-US" sz="1200" b="0" dirty="0"/>
              <a:t> in </a:t>
            </a:r>
            <a:r>
              <a:rPr lang="en-US" sz="1200" b="0" dirty="0" err="1"/>
              <a:t>quanto</a:t>
            </a:r>
            <a:r>
              <a:rPr lang="en-US" sz="1200" b="0" dirty="0"/>
              <a:t> </a:t>
            </a:r>
            <a:r>
              <a:rPr lang="en-US" sz="1200" b="0" dirty="0" err="1"/>
              <a:t>abituati</a:t>
            </a:r>
            <a:r>
              <a:rPr lang="en-US" sz="1200" b="0" dirty="0"/>
              <a:t> </a:t>
            </a:r>
            <a:r>
              <a:rPr lang="en-US" sz="1200" b="0" dirty="0" err="1"/>
              <a:t>fino</a:t>
            </a:r>
            <a:r>
              <a:rPr lang="en-US" sz="1200" b="0" dirty="0"/>
              <a:t> a poco tempo prima al mondo </a:t>
            </a:r>
            <a:r>
              <a:rPr lang="en-US" sz="1200" b="0" dirty="0" err="1"/>
              <a:t>analogico</a:t>
            </a:r>
            <a:r>
              <a:rPr lang="en-US" sz="1200" b="0" dirty="0"/>
              <a:t> ma </a:t>
            </a:r>
            <a:r>
              <a:rPr lang="en-US" sz="1200" b="0" dirty="0" err="1"/>
              <a:t>costretti</a:t>
            </a:r>
            <a:r>
              <a:rPr lang="en-US" sz="1200" b="0" dirty="0"/>
              <a:t>, per via </a:t>
            </a:r>
            <a:r>
              <a:rPr lang="en-US" sz="1200" b="0" dirty="0" err="1"/>
              <a:t>delle</a:t>
            </a:r>
            <a:r>
              <a:rPr lang="en-US" sz="1200" b="0" dirty="0"/>
              <a:t> </a:t>
            </a:r>
            <a:r>
              <a:rPr lang="en-US" sz="1200" b="0" dirty="0" err="1"/>
              <a:t>necessità</a:t>
            </a:r>
            <a:r>
              <a:rPr lang="en-US" sz="1200" b="0" dirty="0"/>
              <a:t> </a:t>
            </a:r>
            <a:r>
              <a:rPr lang="en-US" sz="1200" b="0" dirty="0" err="1"/>
              <a:t>dei</a:t>
            </a:r>
            <a:r>
              <a:rPr lang="en-US" sz="1200" b="0" dirty="0"/>
              <a:t> tempi, ad </a:t>
            </a:r>
            <a:r>
              <a:rPr lang="en-US" sz="1200" b="0" dirty="0" err="1"/>
              <a:t>interagire</a:t>
            </a:r>
            <a:r>
              <a:rPr lang="en-US" sz="1200" b="0" dirty="0"/>
              <a:t> col </a:t>
            </a:r>
            <a:r>
              <a:rPr lang="en-US" sz="1200" b="0" dirty="0" err="1"/>
              <a:t>digitale</a:t>
            </a:r>
            <a:r>
              <a:rPr lang="en-US" sz="1200" b="0" dirty="0"/>
              <a:t>.</a:t>
            </a:r>
          </a:p>
        </p:txBody>
      </p:sp>
      <p:sp>
        <p:nvSpPr>
          <p:cNvPr id="8" name="Sottotitolo 7">
            <a:extLst>
              <a:ext uri="{FF2B5EF4-FFF2-40B4-BE49-F238E27FC236}">
                <a16:creationId xmlns:a16="http://schemas.microsoft.com/office/drawing/2014/main" id="{797984E3-1477-4A73-B1BB-0CCB1EAC5BE5}"/>
              </a:ext>
            </a:extLst>
          </p:cNvPr>
          <p:cNvSpPr>
            <a:spLocks noGrp="1"/>
          </p:cNvSpPr>
          <p:nvPr>
            <p:ph idx="1"/>
          </p:nvPr>
        </p:nvSpPr>
        <p:spPr>
          <a:xfrm>
            <a:off x="477980" y="4676872"/>
            <a:ext cx="4023359" cy="1404191"/>
          </a:xfrm>
        </p:spPr>
        <p:txBody>
          <a:bodyPr vert="horz" lIns="91440" tIns="45720" rIns="91440" bIns="45720" rtlCol="0">
            <a:normAutofit/>
          </a:bodyPr>
          <a:lstStyle/>
          <a:p>
            <a:pPr marL="0" indent="0">
              <a:buNone/>
            </a:pPr>
            <a:r>
              <a:rPr lang="en-US" sz="2000" b="1" dirty="0"/>
              <a:t>Internet come </a:t>
            </a:r>
            <a:r>
              <a:rPr lang="en-US" sz="2000" b="1" dirty="0" err="1"/>
              <a:t>opportunità</a:t>
            </a:r>
            <a:r>
              <a:rPr lang="en-US" sz="2000" b="1" dirty="0"/>
              <a:t> vs Internet come rete </a:t>
            </a:r>
            <a:r>
              <a:rPr lang="en-US" sz="2000" b="1" dirty="0" err="1"/>
              <a:t>colma</a:t>
            </a:r>
            <a:r>
              <a:rPr lang="en-US" sz="2000" b="1" dirty="0"/>
              <a:t> di </a:t>
            </a:r>
            <a:r>
              <a:rPr lang="en-US" sz="2000" b="1" dirty="0" err="1"/>
              <a:t>insidie</a:t>
            </a:r>
            <a:endParaRPr lang="en-US" sz="2000" b="1" dirty="0"/>
          </a:p>
        </p:txBody>
      </p:sp>
      <p:sp>
        <p:nvSpPr>
          <p:cNvPr id="34" name="Rectangle 3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2">
              <a:lumMod val="25000"/>
              <a:lumOff val="75000"/>
            </a:schemeClr>
          </a:solidFill>
          <a:ln w="3175">
            <a:solidFill>
              <a:schemeClr val="tx2">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Segnaposto contenuto 3">
            <a:extLst>
              <a:ext uri="{FF2B5EF4-FFF2-40B4-BE49-F238E27FC236}">
                <a16:creationId xmlns:a16="http://schemas.microsoft.com/office/drawing/2014/main" id="{A4C7A6A7-4439-4680-9890-F5B8AEE7C849}"/>
              </a:ext>
            </a:extLst>
          </p:cNvPr>
          <p:cNvSpPr txBox="1">
            <a:spLocks/>
          </p:cNvSpPr>
          <p:nvPr/>
        </p:nvSpPr>
        <p:spPr>
          <a:xfrm>
            <a:off x="0" y="5962337"/>
            <a:ext cx="12192000" cy="759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lt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lt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lt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00000"/>
              </a:lnSpc>
              <a:buFont typeface="Arial" panose="020B0604020202020204" pitchFamily="34" charset="0"/>
              <a:buNone/>
            </a:pPr>
            <a:r>
              <a:rPr lang="it-IT" sz="1700"/>
              <a:t>Non cadere nella rete: </a:t>
            </a:r>
          </a:p>
          <a:p>
            <a:pPr marL="0" indent="0">
              <a:lnSpc>
                <a:spcPct val="100000"/>
              </a:lnSpc>
              <a:buFont typeface="Arial" panose="020B0604020202020204" pitchFamily="34" charset="0"/>
              <a:buNone/>
            </a:pPr>
            <a:r>
              <a:rPr lang="it-IT" sz="1700"/>
              <a:t>generazioni connesse</a:t>
            </a:r>
          </a:p>
        </p:txBody>
      </p:sp>
      <p:pic>
        <p:nvPicPr>
          <p:cNvPr id="12" name="Immagine 11">
            <a:extLst>
              <a:ext uri="{FF2B5EF4-FFF2-40B4-BE49-F238E27FC236}">
                <a16:creationId xmlns:a16="http://schemas.microsoft.com/office/drawing/2014/main" id="{2C59C2C2-0C9D-401D-AF92-7C7BD9E1254B}"/>
              </a:ext>
            </a:extLst>
          </p:cNvPr>
          <p:cNvPicPr>
            <a:picLocks noChangeAspect="1"/>
          </p:cNvPicPr>
          <p:nvPr/>
        </p:nvPicPr>
        <p:blipFill>
          <a:blip r:embed="rId4"/>
          <a:stretch>
            <a:fillRect/>
          </a:stretch>
        </p:blipFill>
        <p:spPr>
          <a:xfrm>
            <a:off x="10429005" y="5470260"/>
            <a:ext cx="1579001" cy="1743607"/>
          </a:xfrm>
          <a:prstGeom prst="rect">
            <a:avLst/>
          </a:prstGeom>
        </p:spPr>
      </p:pic>
    </p:spTree>
    <p:extLst>
      <p:ext uri="{BB962C8B-B14F-4D97-AF65-F5344CB8AC3E}">
        <p14:creationId xmlns:p14="http://schemas.microsoft.com/office/powerpoint/2010/main" val="2526698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44">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egnaposto contenuto 4" descr="Immagine che contiene tastiera, interni, computer, elettronico&#10;&#10;Descrizione generata automaticamente">
            <a:extLst>
              <a:ext uri="{FF2B5EF4-FFF2-40B4-BE49-F238E27FC236}">
                <a16:creationId xmlns:a16="http://schemas.microsoft.com/office/drawing/2014/main" id="{EA9F300B-9690-4676-A4BB-FF0364904641}"/>
              </a:ext>
            </a:extLst>
          </p:cNvPr>
          <p:cNvPicPr>
            <a:picLocks noChangeAspect="1"/>
          </p:cNvPicPr>
          <p:nvPr/>
        </p:nvPicPr>
        <p:blipFill rotWithShape="1">
          <a:blip r:embed="rId2">
            <a:alphaModFix amt="40000"/>
            <a:duotone>
              <a:prstClr val="black"/>
              <a:schemeClr val="accent1">
                <a:tint val="45000"/>
                <a:satMod val="400000"/>
              </a:schemeClr>
            </a:duotone>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21" y="0"/>
            <a:ext cx="12191979" cy="6857990"/>
          </a:xfrm>
          <a:prstGeom prst="rect">
            <a:avLst/>
          </a:prstGeom>
        </p:spPr>
      </p:pic>
      <p:sp>
        <p:nvSpPr>
          <p:cNvPr id="2" name="Titolo 1">
            <a:extLst>
              <a:ext uri="{FF2B5EF4-FFF2-40B4-BE49-F238E27FC236}">
                <a16:creationId xmlns:a16="http://schemas.microsoft.com/office/drawing/2014/main" id="{6F27AC65-513D-4D6A-B28D-56ECC0037733}"/>
              </a:ext>
            </a:extLst>
          </p:cNvPr>
          <p:cNvSpPr>
            <a:spLocks noGrp="1"/>
          </p:cNvSpPr>
          <p:nvPr>
            <p:ph type="title"/>
          </p:nvPr>
        </p:nvSpPr>
        <p:spPr>
          <a:xfrm>
            <a:off x="841249" y="941832"/>
            <a:ext cx="10506456" cy="2057400"/>
          </a:xfrm>
        </p:spPr>
        <p:txBody>
          <a:bodyPr vert="horz" lIns="91440" tIns="45720" rIns="91440" bIns="45720" rtlCol="0" anchor="b">
            <a:normAutofit/>
          </a:bodyPr>
          <a:lstStyle/>
          <a:p>
            <a:r>
              <a:rPr lang="en-US" sz="5000" dirty="0"/>
              <a:t>IMPORTANZA DELLA SICUREZZA ONLINE </a:t>
            </a:r>
          </a:p>
        </p:txBody>
      </p:sp>
      <p:sp>
        <p:nvSpPr>
          <p:cNvPr id="52" name="Rectangle 4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4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asellaDiTesto 2">
            <a:extLst>
              <a:ext uri="{FF2B5EF4-FFF2-40B4-BE49-F238E27FC236}">
                <a16:creationId xmlns:a16="http://schemas.microsoft.com/office/drawing/2014/main" id="{9AE271EE-081A-4AB4-BCCB-BC731702885F}"/>
              </a:ext>
            </a:extLst>
          </p:cNvPr>
          <p:cNvSpPr txBox="1"/>
          <p:nvPr/>
        </p:nvSpPr>
        <p:spPr>
          <a:xfrm>
            <a:off x="843645" y="2354199"/>
            <a:ext cx="3666744" cy="3461331"/>
          </a:xfrm>
          <a:prstGeom prst="rect">
            <a:avLst/>
          </a:prstGeom>
        </p:spPr>
        <p:txBody>
          <a:bodyPr vert="horz" lIns="91440" tIns="45720" rIns="91440" bIns="45720" rtlCol="0">
            <a:normAutofit/>
          </a:bodyPr>
          <a:lstStyle/>
          <a:p>
            <a:pPr>
              <a:lnSpc>
                <a:spcPct val="110000"/>
              </a:lnSpc>
              <a:spcAft>
                <a:spcPts val="600"/>
              </a:spcAft>
            </a:pPr>
            <a:endParaRPr lang="en-US" b="1" dirty="0"/>
          </a:p>
        </p:txBody>
      </p:sp>
      <p:sp>
        <p:nvSpPr>
          <p:cNvPr id="25" name="Segnaposto contenuto 24">
            <a:extLst>
              <a:ext uri="{FF2B5EF4-FFF2-40B4-BE49-F238E27FC236}">
                <a16:creationId xmlns:a16="http://schemas.microsoft.com/office/drawing/2014/main" id="{9489DB16-18A8-4E78-883A-AC11F742FE5C}"/>
              </a:ext>
            </a:extLst>
          </p:cNvPr>
          <p:cNvSpPr txBox="1">
            <a:spLocks noGrp="1"/>
          </p:cNvSpPr>
          <p:nvPr>
            <p:ph idx="1"/>
          </p:nvPr>
        </p:nvSpPr>
        <p:spPr>
          <a:xfrm>
            <a:off x="841629" y="3333939"/>
            <a:ext cx="10506075" cy="2430024"/>
          </a:xfrm>
          <a:prstGeom prst="rect">
            <a:avLst/>
          </a:prstGeom>
          <a:noFill/>
        </p:spPr>
        <p:txBody>
          <a:bodyPr wrap="square">
            <a:spAutoFit/>
          </a:bodyPr>
          <a:lstStyle/>
          <a:p>
            <a:pPr marL="0" indent="0" algn="just">
              <a:buNone/>
            </a:pPr>
            <a:r>
              <a:rPr lang="en-US" sz="2800" dirty="0"/>
              <a:t>Se internet </a:t>
            </a:r>
            <a:r>
              <a:rPr lang="en-US" sz="2800" dirty="0" err="1"/>
              <a:t>viene</a:t>
            </a:r>
            <a:r>
              <a:rPr lang="en-US" sz="2800" dirty="0"/>
              <a:t> </a:t>
            </a:r>
            <a:r>
              <a:rPr lang="en-US" sz="2800" dirty="0" err="1"/>
              <a:t>utilizzato</a:t>
            </a:r>
            <a:r>
              <a:rPr lang="en-US" sz="2800" dirty="0"/>
              <a:t> </a:t>
            </a:r>
            <a:r>
              <a:rPr lang="en-US" sz="2800" dirty="0" err="1"/>
              <a:t>correttamente</a:t>
            </a:r>
            <a:r>
              <a:rPr lang="en-US" sz="2800" dirty="0"/>
              <a:t>, con la </a:t>
            </a:r>
            <a:r>
              <a:rPr lang="en-US" sz="2800" dirty="0" err="1"/>
              <a:t>giusta</a:t>
            </a:r>
            <a:r>
              <a:rPr lang="en-US" sz="2800" dirty="0"/>
              <a:t> </a:t>
            </a:r>
            <a:r>
              <a:rPr lang="en-US" sz="2800" dirty="0" err="1"/>
              <a:t>educazione</a:t>
            </a:r>
            <a:r>
              <a:rPr lang="en-US" sz="2800" dirty="0"/>
              <a:t> </a:t>
            </a:r>
            <a:r>
              <a:rPr lang="en-US" sz="2800" dirty="0" err="1"/>
              <a:t>digitale</a:t>
            </a:r>
            <a:r>
              <a:rPr lang="en-US" sz="2800" dirty="0"/>
              <a:t> e con </a:t>
            </a:r>
            <a:r>
              <a:rPr lang="en-US" sz="2800" dirty="0" err="1"/>
              <a:t>consapevolezza</a:t>
            </a:r>
            <a:r>
              <a:rPr lang="en-US" sz="2800" dirty="0"/>
              <a:t>, </a:t>
            </a:r>
            <a:r>
              <a:rPr lang="en-US" sz="2800" dirty="0" err="1"/>
              <a:t>i</a:t>
            </a:r>
            <a:r>
              <a:rPr lang="en-US" sz="2800" dirty="0"/>
              <a:t> </a:t>
            </a:r>
            <a:r>
              <a:rPr lang="en-US" sz="2800" dirty="0" err="1"/>
              <a:t>vantaggi</a:t>
            </a:r>
            <a:r>
              <a:rPr lang="en-US" sz="2800" dirty="0"/>
              <a:t> </a:t>
            </a:r>
            <a:r>
              <a:rPr lang="en-US" sz="2800" dirty="0" err="1"/>
              <a:t>che</a:t>
            </a:r>
            <a:r>
              <a:rPr lang="en-US" sz="2800" dirty="0"/>
              <a:t> </a:t>
            </a:r>
            <a:r>
              <a:rPr lang="en-US" sz="2800" dirty="0" err="1"/>
              <a:t>può</a:t>
            </a:r>
            <a:r>
              <a:rPr lang="en-US" sz="2800" dirty="0"/>
              <a:t> </a:t>
            </a:r>
            <a:r>
              <a:rPr lang="en-US" sz="2800" dirty="0" err="1"/>
              <a:t>offrire</a:t>
            </a:r>
            <a:r>
              <a:rPr lang="en-US" sz="2800" dirty="0"/>
              <a:t> </a:t>
            </a:r>
            <a:r>
              <a:rPr lang="en-US" sz="2800" dirty="0" err="1"/>
              <a:t>sono</a:t>
            </a:r>
            <a:r>
              <a:rPr lang="en-US" sz="2800" dirty="0"/>
              <a:t> </a:t>
            </a:r>
            <a:r>
              <a:rPr lang="en-US" sz="2800" dirty="0" err="1"/>
              <a:t>moltissimi</a:t>
            </a:r>
            <a:r>
              <a:rPr lang="en-US" sz="2800" dirty="0"/>
              <a:t> e </a:t>
            </a:r>
            <a:r>
              <a:rPr lang="en-US" sz="2800" dirty="0" err="1"/>
              <a:t>possono</a:t>
            </a:r>
            <a:r>
              <a:rPr lang="en-US" sz="2800" dirty="0"/>
              <a:t> </a:t>
            </a:r>
            <a:r>
              <a:rPr lang="en-US" sz="2800" dirty="0" err="1"/>
              <a:t>davvero</a:t>
            </a:r>
            <a:r>
              <a:rPr lang="en-US" sz="2800" dirty="0"/>
              <a:t> fare la </a:t>
            </a:r>
            <a:r>
              <a:rPr lang="en-US" sz="2800" dirty="0" err="1"/>
              <a:t>differenza</a:t>
            </a:r>
            <a:r>
              <a:rPr lang="en-US" sz="2800" dirty="0"/>
              <a:t>, </a:t>
            </a:r>
            <a:r>
              <a:rPr lang="en-US" sz="2800" dirty="0" err="1"/>
              <a:t>anche</a:t>
            </a:r>
            <a:r>
              <a:rPr lang="en-US" sz="2800" dirty="0"/>
              <a:t> </a:t>
            </a:r>
            <a:r>
              <a:rPr lang="en-US" sz="2800" dirty="0" err="1"/>
              <a:t>nella</a:t>
            </a:r>
            <a:r>
              <a:rPr lang="en-US" sz="2800" dirty="0"/>
              <a:t> </a:t>
            </a:r>
            <a:r>
              <a:rPr lang="en-US" sz="2800" dirty="0" err="1"/>
              <a:t>qualità</a:t>
            </a:r>
            <a:r>
              <a:rPr lang="en-US" sz="2800" dirty="0"/>
              <a:t> </a:t>
            </a:r>
            <a:r>
              <a:rPr lang="en-US" sz="2800" dirty="0" err="1"/>
              <a:t>della</a:t>
            </a:r>
            <a:r>
              <a:rPr lang="en-US" sz="2800" dirty="0"/>
              <a:t> vita </a:t>
            </a:r>
            <a:r>
              <a:rPr lang="en-US" sz="2800" dirty="0" err="1"/>
              <a:t>delle</a:t>
            </a:r>
            <a:r>
              <a:rPr lang="en-US" sz="2800" dirty="0"/>
              <a:t> </a:t>
            </a:r>
            <a:r>
              <a:rPr lang="en-US" sz="2800" dirty="0" err="1"/>
              <a:t>molteplici</a:t>
            </a:r>
            <a:r>
              <a:rPr lang="en-US" sz="2800" dirty="0"/>
              <a:t> </a:t>
            </a:r>
            <a:r>
              <a:rPr lang="en-US" sz="2800" dirty="0" err="1"/>
              <a:t>generazioni</a:t>
            </a:r>
            <a:r>
              <a:rPr lang="en-US" sz="2800" dirty="0"/>
              <a:t> </a:t>
            </a:r>
            <a:r>
              <a:rPr lang="en-US" sz="2800" dirty="0" err="1"/>
              <a:t>connesse</a:t>
            </a:r>
            <a:r>
              <a:rPr lang="en-US" sz="2800" dirty="0"/>
              <a:t> </a:t>
            </a:r>
            <a:r>
              <a:rPr lang="en-US" sz="2800" dirty="0" err="1"/>
              <a:t>che</a:t>
            </a:r>
            <a:r>
              <a:rPr lang="en-US" sz="2800" dirty="0"/>
              <a:t> </a:t>
            </a:r>
            <a:r>
              <a:rPr lang="en-US" sz="2800" dirty="0" err="1"/>
              <a:t>navigano</a:t>
            </a:r>
            <a:r>
              <a:rPr lang="en-US" sz="2800" dirty="0"/>
              <a:t> in </a:t>
            </a:r>
            <a:r>
              <a:rPr lang="en-US" sz="2800" dirty="0" err="1"/>
              <a:t>sicurezza</a:t>
            </a:r>
            <a:r>
              <a:rPr lang="en-US" sz="2800" dirty="0"/>
              <a:t>.</a:t>
            </a:r>
            <a:endParaRPr lang="it-IT" sz="2800" dirty="0"/>
          </a:p>
        </p:txBody>
      </p:sp>
      <p:sp>
        <p:nvSpPr>
          <p:cNvPr id="27" name="Segnaposto contenuto 3">
            <a:extLst>
              <a:ext uri="{FF2B5EF4-FFF2-40B4-BE49-F238E27FC236}">
                <a16:creationId xmlns:a16="http://schemas.microsoft.com/office/drawing/2014/main" id="{F8172E0A-3FAD-4967-8EE5-3CB2BF8508F7}"/>
              </a:ext>
            </a:extLst>
          </p:cNvPr>
          <p:cNvSpPr txBox="1">
            <a:spLocks/>
          </p:cNvSpPr>
          <p:nvPr/>
        </p:nvSpPr>
        <p:spPr>
          <a:xfrm>
            <a:off x="0" y="5962337"/>
            <a:ext cx="12192000" cy="759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lt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lt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lt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00000"/>
              </a:lnSpc>
              <a:buFont typeface="Arial" panose="020B0604020202020204" pitchFamily="34" charset="0"/>
              <a:buNone/>
            </a:pPr>
            <a:r>
              <a:rPr lang="it-IT" sz="1700"/>
              <a:t>Non cadere nella rete: </a:t>
            </a:r>
          </a:p>
          <a:p>
            <a:pPr marL="0" indent="0">
              <a:lnSpc>
                <a:spcPct val="100000"/>
              </a:lnSpc>
              <a:buFont typeface="Arial" panose="020B0604020202020204" pitchFamily="34" charset="0"/>
              <a:buNone/>
            </a:pPr>
            <a:r>
              <a:rPr lang="it-IT" sz="1700"/>
              <a:t>generazioni connesse</a:t>
            </a:r>
          </a:p>
        </p:txBody>
      </p:sp>
      <p:pic>
        <p:nvPicPr>
          <p:cNvPr id="29" name="Immagine 28">
            <a:extLst>
              <a:ext uri="{FF2B5EF4-FFF2-40B4-BE49-F238E27FC236}">
                <a16:creationId xmlns:a16="http://schemas.microsoft.com/office/drawing/2014/main" id="{94C63C37-806F-445F-8BF9-FB7E17368C3E}"/>
              </a:ext>
            </a:extLst>
          </p:cNvPr>
          <p:cNvPicPr>
            <a:picLocks noChangeAspect="1"/>
          </p:cNvPicPr>
          <p:nvPr/>
        </p:nvPicPr>
        <p:blipFill>
          <a:blip r:embed="rId4"/>
          <a:stretch>
            <a:fillRect/>
          </a:stretch>
        </p:blipFill>
        <p:spPr>
          <a:xfrm>
            <a:off x="10429005" y="5470260"/>
            <a:ext cx="1579001" cy="1743607"/>
          </a:xfrm>
          <a:prstGeom prst="rect">
            <a:avLst/>
          </a:prstGeom>
        </p:spPr>
      </p:pic>
    </p:spTree>
    <p:extLst>
      <p:ext uri="{BB962C8B-B14F-4D97-AF65-F5344CB8AC3E}">
        <p14:creationId xmlns:p14="http://schemas.microsoft.com/office/powerpoint/2010/main" val="223700341"/>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954F66B-3BF3-4495-BAEE-BEB2B0188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73D96EA0-A0BE-4F0A-B344-AFD337DB709C}"/>
              </a:ext>
            </a:extLst>
          </p:cNvPr>
          <p:cNvSpPr>
            <a:spLocks noGrp="1"/>
          </p:cNvSpPr>
          <p:nvPr>
            <p:ph type="title"/>
          </p:nvPr>
        </p:nvSpPr>
        <p:spPr>
          <a:xfrm>
            <a:off x="5204298" y="1076324"/>
            <a:ext cx="6365360" cy="1535051"/>
          </a:xfrm>
        </p:spPr>
        <p:txBody>
          <a:bodyPr anchor="b">
            <a:normAutofit/>
          </a:bodyPr>
          <a:lstStyle/>
          <a:p>
            <a:r>
              <a:rPr lang="it-IT" sz="4400" dirty="0">
                <a:solidFill>
                  <a:schemeClr val="accent2"/>
                </a:solidFill>
              </a:rPr>
              <a:t>ALFABETIZZAZIONE DIGITALE</a:t>
            </a:r>
          </a:p>
        </p:txBody>
      </p:sp>
      <p:pic>
        <p:nvPicPr>
          <p:cNvPr id="8" name="Immagine 7" descr="Immagine che contiene cibo, segnale, disegnando&#10;&#10;Descrizione generata automaticamente">
            <a:extLst>
              <a:ext uri="{FF2B5EF4-FFF2-40B4-BE49-F238E27FC236}">
                <a16:creationId xmlns:a16="http://schemas.microsoft.com/office/drawing/2014/main" id="{298AADCB-0A87-4ED5-8324-F8960762CAA2}"/>
              </a:ext>
            </a:extLst>
          </p:cNvPr>
          <p:cNvPicPr>
            <a:picLocks noChangeAspect="1"/>
          </p:cNvPicPr>
          <p:nvPr/>
        </p:nvPicPr>
        <p:blipFill>
          <a:blip r:embed="rId2">
            <a:extLst>
              <a:ext uri="{BEBA8EAE-BF5A-486C-A8C5-ECC9F3942E4B}">
                <a14:imgProps xmlns:a14="http://schemas.microsoft.com/office/drawing/2010/main">
                  <a14:imgLayer r:embed="rId3">
                    <a14:imgEffect>
                      <a14:artisticGlass/>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22342" y="217235"/>
            <a:ext cx="4052190" cy="6504556"/>
          </a:xfrm>
          <a:prstGeom prst="rect">
            <a:avLst/>
          </a:prstGeom>
        </p:spPr>
      </p:pic>
      <p:sp>
        <p:nvSpPr>
          <p:cNvPr id="16" name="Rectangle 15">
            <a:extLst>
              <a:ext uri="{FF2B5EF4-FFF2-40B4-BE49-F238E27FC236}">
                <a16:creationId xmlns:a16="http://schemas.microsoft.com/office/drawing/2014/main" id="{EABAD4DA-87BA-4F70-9EF0-45C6BCF17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34618"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915128D9-2797-47FA-B6FE-EC24E6B84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924"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DB64BDFE-7BDA-45F3-8FFF-B06F05DBB4C3}"/>
              </a:ext>
            </a:extLst>
          </p:cNvPr>
          <p:cNvSpPr>
            <a:spLocks noGrp="1"/>
          </p:cNvSpPr>
          <p:nvPr>
            <p:ph idx="1"/>
          </p:nvPr>
        </p:nvSpPr>
        <p:spPr>
          <a:xfrm>
            <a:off x="5296874" y="3031702"/>
            <a:ext cx="6272784" cy="2612675"/>
          </a:xfrm>
        </p:spPr>
        <p:txBody>
          <a:bodyPr>
            <a:normAutofit/>
          </a:bodyPr>
          <a:lstStyle/>
          <a:p>
            <a:pPr marL="0" indent="0" algn="just">
              <a:lnSpc>
                <a:spcPct val="100000"/>
              </a:lnSpc>
              <a:buNone/>
            </a:pPr>
            <a:r>
              <a:rPr lang="it-IT" sz="1500" dirty="0"/>
              <a:t>Nel 2015 la Commissione europea, assieme agli Istituti nazionali di statistica, ha definito un nuovo quadro concettuale per la misurazione delle competenze digitali. Le competenze digitali sono articolate in 21 abilità, organizzate in 4 domini:  </a:t>
            </a:r>
          </a:p>
          <a:p>
            <a:pPr>
              <a:lnSpc>
                <a:spcPct val="100000"/>
              </a:lnSpc>
            </a:pPr>
            <a:r>
              <a:rPr lang="it-IT" sz="1500" b="1" dirty="0">
                <a:solidFill>
                  <a:schemeClr val="accent4">
                    <a:lumMod val="75000"/>
                  </a:schemeClr>
                </a:solidFill>
              </a:rPr>
              <a:t>Informazione </a:t>
            </a:r>
          </a:p>
          <a:p>
            <a:pPr>
              <a:lnSpc>
                <a:spcPct val="100000"/>
              </a:lnSpc>
            </a:pPr>
            <a:r>
              <a:rPr lang="it-IT" sz="1500" b="1" dirty="0">
                <a:solidFill>
                  <a:schemeClr val="accent4">
                    <a:lumMod val="75000"/>
                  </a:schemeClr>
                </a:solidFill>
              </a:rPr>
              <a:t>Comunicazione  </a:t>
            </a:r>
          </a:p>
          <a:p>
            <a:pPr>
              <a:lnSpc>
                <a:spcPct val="100000"/>
              </a:lnSpc>
            </a:pPr>
            <a:r>
              <a:rPr lang="it-IT" sz="1500" b="1" dirty="0">
                <a:solidFill>
                  <a:schemeClr val="accent4">
                    <a:lumMod val="75000"/>
                  </a:schemeClr>
                </a:solidFill>
              </a:rPr>
              <a:t>Creazione di contenuti </a:t>
            </a:r>
          </a:p>
          <a:p>
            <a:pPr>
              <a:lnSpc>
                <a:spcPct val="100000"/>
              </a:lnSpc>
            </a:pPr>
            <a:r>
              <a:rPr lang="it-IT" sz="1500" b="1" dirty="0">
                <a:solidFill>
                  <a:schemeClr val="accent4">
                    <a:lumMod val="75000"/>
                  </a:schemeClr>
                </a:solidFill>
              </a:rPr>
              <a:t>Risoluzione di problemi</a:t>
            </a:r>
          </a:p>
        </p:txBody>
      </p:sp>
      <p:sp>
        <p:nvSpPr>
          <p:cNvPr id="13" name="Segnaposto contenuto 3">
            <a:extLst>
              <a:ext uri="{FF2B5EF4-FFF2-40B4-BE49-F238E27FC236}">
                <a16:creationId xmlns:a16="http://schemas.microsoft.com/office/drawing/2014/main" id="{E3A0F9E3-EE57-421B-A42D-FD764939B979}"/>
              </a:ext>
            </a:extLst>
          </p:cNvPr>
          <p:cNvSpPr txBox="1">
            <a:spLocks/>
          </p:cNvSpPr>
          <p:nvPr/>
        </p:nvSpPr>
        <p:spPr>
          <a:xfrm>
            <a:off x="0" y="5962337"/>
            <a:ext cx="12192000" cy="759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lt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lt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lt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00000"/>
              </a:lnSpc>
              <a:buFont typeface="Arial" panose="020B0604020202020204" pitchFamily="34" charset="0"/>
              <a:buNone/>
            </a:pPr>
            <a:r>
              <a:rPr lang="it-IT" sz="1700"/>
              <a:t>Non cadere nella rete: </a:t>
            </a:r>
          </a:p>
          <a:p>
            <a:pPr marL="0" indent="0">
              <a:lnSpc>
                <a:spcPct val="100000"/>
              </a:lnSpc>
              <a:buFont typeface="Arial" panose="020B0604020202020204" pitchFamily="34" charset="0"/>
              <a:buNone/>
            </a:pPr>
            <a:r>
              <a:rPr lang="it-IT" sz="1700"/>
              <a:t>generazioni connesse</a:t>
            </a:r>
          </a:p>
        </p:txBody>
      </p:sp>
      <p:pic>
        <p:nvPicPr>
          <p:cNvPr id="15" name="Immagine 14">
            <a:extLst>
              <a:ext uri="{FF2B5EF4-FFF2-40B4-BE49-F238E27FC236}">
                <a16:creationId xmlns:a16="http://schemas.microsoft.com/office/drawing/2014/main" id="{F37AA28E-1C97-450A-9A9F-FCA3577D38F3}"/>
              </a:ext>
            </a:extLst>
          </p:cNvPr>
          <p:cNvPicPr>
            <a:picLocks noChangeAspect="1"/>
          </p:cNvPicPr>
          <p:nvPr/>
        </p:nvPicPr>
        <p:blipFill>
          <a:blip r:embed="rId5"/>
          <a:stretch>
            <a:fillRect/>
          </a:stretch>
        </p:blipFill>
        <p:spPr>
          <a:xfrm>
            <a:off x="10429005" y="5470260"/>
            <a:ext cx="1579001" cy="1743607"/>
          </a:xfrm>
          <a:prstGeom prst="rect">
            <a:avLst/>
          </a:prstGeom>
        </p:spPr>
      </p:pic>
    </p:spTree>
    <p:extLst>
      <p:ext uri="{BB962C8B-B14F-4D97-AF65-F5344CB8AC3E}">
        <p14:creationId xmlns:p14="http://schemas.microsoft.com/office/powerpoint/2010/main" val="30631707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C83A5C14-ED91-4CD1-809E-D29FF97C9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 name="Freeform: Shape 30">
            <a:extLst>
              <a:ext uri="{FF2B5EF4-FFF2-40B4-BE49-F238E27FC236}">
                <a16:creationId xmlns:a16="http://schemas.microsoft.com/office/drawing/2014/main" id="{56065185-5C34-4F86-AA96-AA4D065B0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chemeClr val="tx2">
                <a:lumMod val="10000"/>
                <a:lumOff val="90000"/>
              </a:schemeClr>
            </a:solidFill>
          </a:ln>
          <a:effectLst>
            <a:outerShdw blurRad="76200" sx="102000" sy="102000" algn="ctr"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Segnaposto contenuto 4">
            <a:extLst>
              <a:ext uri="{FF2B5EF4-FFF2-40B4-BE49-F238E27FC236}">
                <a16:creationId xmlns:a16="http://schemas.microsoft.com/office/drawing/2014/main" id="{E6FF03E7-029C-4BB9-B7A7-719F879C5F8B}"/>
              </a:ext>
            </a:extLst>
          </p:cNvPr>
          <p:cNvPicPr>
            <a:picLocks noGrp="1" noChangeAspect="1"/>
          </p:cNvPicPr>
          <p:nvPr>
            <p:ph idx="4294967295"/>
          </p:nvPr>
        </p:nvPicPr>
        <p:blipFill rotWithShape="1">
          <a:blip r:embed="rId2">
            <a:duotone>
              <a:prstClr val="black"/>
              <a:schemeClr val="accent2">
                <a:tint val="45000"/>
                <a:satMod val="400000"/>
              </a:schemeClr>
            </a:duotone>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t="8222" r="1" b="1"/>
          <a:stretch/>
        </p:blipFill>
        <p:spPr>
          <a:xfrm>
            <a:off x="-1" y="0"/>
            <a:ext cx="12191999" cy="6857990"/>
          </a:xfrm>
          <a:custGeom>
            <a:avLst/>
            <a:gdLst/>
            <a:ahLst/>
            <a:cxnLst/>
            <a:rect l="l" t="t" r="r" b="b"/>
            <a:pathLst>
              <a:path w="9948672" h="6858000">
                <a:moveTo>
                  <a:pt x="1593452" y="0"/>
                </a:moveTo>
                <a:lnTo>
                  <a:pt x="8355220" y="0"/>
                </a:lnTo>
                <a:lnTo>
                  <a:pt x="8491722" y="130333"/>
                </a:lnTo>
                <a:cubicBezTo>
                  <a:pt x="9391900" y="1031820"/>
                  <a:pt x="9948672" y="2277214"/>
                  <a:pt x="9948672" y="3652838"/>
                </a:cubicBezTo>
                <a:cubicBezTo>
                  <a:pt x="9948672" y="4856509"/>
                  <a:pt x="9522393" y="5960473"/>
                  <a:pt x="8812775" y="6821583"/>
                </a:cubicBezTo>
                <a:lnTo>
                  <a:pt x="8781276" y="6858000"/>
                </a:lnTo>
                <a:lnTo>
                  <a:pt x="1167397" y="6858000"/>
                </a:lnTo>
                <a:lnTo>
                  <a:pt x="1135897" y="6821583"/>
                </a:lnTo>
                <a:cubicBezTo>
                  <a:pt x="426279" y="5960473"/>
                  <a:pt x="0" y="4856509"/>
                  <a:pt x="0" y="3652838"/>
                </a:cubicBezTo>
                <a:cubicBezTo>
                  <a:pt x="0" y="2277214"/>
                  <a:pt x="556772" y="1031820"/>
                  <a:pt x="1456950" y="130333"/>
                </a:cubicBezTo>
                <a:close/>
              </a:path>
            </a:pathLst>
          </a:custGeom>
        </p:spPr>
      </p:pic>
      <p:sp>
        <p:nvSpPr>
          <p:cNvPr id="16" name="Segnaposto contenuto 3">
            <a:extLst>
              <a:ext uri="{FF2B5EF4-FFF2-40B4-BE49-F238E27FC236}">
                <a16:creationId xmlns:a16="http://schemas.microsoft.com/office/drawing/2014/main" id="{27BF9E96-9E73-4D46-94A4-8B802084103C}"/>
              </a:ext>
            </a:extLst>
          </p:cNvPr>
          <p:cNvSpPr txBox="1">
            <a:spLocks/>
          </p:cNvSpPr>
          <p:nvPr/>
        </p:nvSpPr>
        <p:spPr>
          <a:xfrm>
            <a:off x="0" y="5962337"/>
            <a:ext cx="12192000" cy="759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lt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lt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lt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00000"/>
              </a:lnSpc>
              <a:buFont typeface="Arial" panose="020B0604020202020204" pitchFamily="34" charset="0"/>
              <a:buNone/>
            </a:pPr>
            <a:r>
              <a:rPr lang="it-IT" sz="1700"/>
              <a:t>Non cadere nella rete: </a:t>
            </a:r>
          </a:p>
          <a:p>
            <a:pPr marL="0" indent="0">
              <a:lnSpc>
                <a:spcPct val="100000"/>
              </a:lnSpc>
              <a:buFont typeface="Arial" panose="020B0604020202020204" pitchFamily="34" charset="0"/>
              <a:buNone/>
            </a:pPr>
            <a:r>
              <a:rPr lang="it-IT" sz="1700"/>
              <a:t>generazioni connesse</a:t>
            </a:r>
          </a:p>
        </p:txBody>
      </p:sp>
      <p:pic>
        <p:nvPicPr>
          <p:cNvPr id="17" name="Immagine 16">
            <a:extLst>
              <a:ext uri="{FF2B5EF4-FFF2-40B4-BE49-F238E27FC236}">
                <a16:creationId xmlns:a16="http://schemas.microsoft.com/office/drawing/2014/main" id="{94A11149-8479-4C7C-BE6F-883537F8C515}"/>
              </a:ext>
            </a:extLst>
          </p:cNvPr>
          <p:cNvPicPr>
            <a:picLocks noChangeAspect="1"/>
          </p:cNvPicPr>
          <p:nvPr/>
        </p:nvPicPr>
        <p:blipFill>
          <a:blip r:embed="rId5"/>
          <a:stretch>
            <a:fillRect/>
          </a:stretch>
        </p:blipFill>
        <p:spPr>
          <a:xfrm>
            <a:off x="10429005" y="5470260"/>
            <a:ext cx="1579001" cy="1743607"/>
          </a:xfrm>
          <a:prstGeom prst="rect">
            <a:avLst/>
          </a:prstGeom>
        </p:spPr>
      </p:pic>
    </p:spTree>
    <p:extLst>
      <p:ext uri="{BB962C8B-B14F-4D97-AF65-F5344CB8AC3E}">
        <p14:creationId xmlns:p14="http://schemas.microsoft.com/office/powerpoint/2010/main" val="16721966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38">
            <a:extLst>
              <a:ext uri="{FF2B5EF4-FFF2-40B4-BE49-F238E27FC236}">
                <a16:creationId xmlns:a16="http://schemas.microsoft.com/office/drawing/2014/main" id="{94E4D846-3AFC-4F86-8C35-24B0542A2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egnaposto contenuto 4">
            <a:extLst>
              <a:ext uri="{FF2B5EF4-FFF2-40B4-BE49-F238E27FC236}">
                <a16:creationId xmlns:a16="http://schemas.microsoft.com/office/drawing/2014/main" id="{42E7E18D-4DAF-461C-BF7E-D6A37F394660}"/>
              </a:ext>
            </a:extLst>
          </p:cNvPr>
          <p:cNvPicPr>
            <a:picLocks noChangeAspect="1"/>
          </p:cNvPicPr>
          <p:nvPr/>
        </p:nvPicPr>
        <p:blipFill rotWithShape="1">
          <a:blip r:embed="rId2">
            <a:duotone>
              <a:prstClr val="black"/>
              <a:schemeClr val="accent1">
                <a:tint val="45000"/>
                <a:satMod val="400000"/>
              </a:schemeClr>
            </a:duotone>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486" r="-1" b="-1"/>
          <a:stretch/>
        </p:blipFill>
        <p:spPr>
          <a:xfrm>
            <a:off x="0" y="0"/>
            <a:ext cx="8668492" cy="6857990"/>
          </a:xfrm>
          <a:prstGeom prst="rect">
            <a:avLst/>
          </a:prstGeom>
        </p:spPr>
      </p:pic>
      <p:sp>
        <p:nvSpPr>
          <p:cNvPr id="48" name="Rectangle 40">
            <a:extLst>
              <a:ext uri="{FF2B5EF4-FFF2-40B4-BE49-F238E27FC236}">
                <a16:creationId xmlns:a16="http://schemas.microsoft.com/office/drawing/2014/main" id="{4F981527-1C7E-4847-B180-945BFB1A8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713997EC-CADC-4D74-9E44-5675B69B917F}"/>
              </a:ext>
            </a:extLst>
          </p:cNvPr>
          <p:cNvSpPr>
            <a:spLocks noGrp="1"/>
          </p:cNvSpPr>
          <p:nvPr>
            <p:ph type="title"/>
          </p:nvPr>
        </p:nvSpPr>
        <p:spPr>
          <a:xfrm>
            <a:off x="6691868" y="1161288"/>
            <a:ext cx="5116746" cy="1124712"/>
          </a:xfrm>
        </p:spPr>
        <p:txBody>
          <a:bodyPr anchor="b">
            <a:normAutofit/>
          </a:bodyPr>
          <a:lstStyle/>
          <a:p>
            <a:r>
              <a:rPr lang="it-IT" sz="2800" dirty="0"/>
              <a:t> </a:t>
            </a:r>
          </a:p>
        </p:txBody>
      </p:sp>
      <p:sp>
        <p:nvSpPr>
          <p:cNvPr id="49" name="Rectangle 4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9144"/>
          </a:xfrm>
          <a:prstGeom prst="rect">
            <a:avLst/>
          </a:prstGeom>
          <a:solidFill>
            <a:schemeClr val="tx2">
              <a:lumMod val="25000"/>
              <a:lumOff val="75000"/>
            </a:schemeClr>
          </a:solidFill>
          <a:ln w="3175">
            <a:solidFill>
              <a:schemeClr val="tx2">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Content Placeholder 26">
            <a:extLst>
              <a:ext uri="{FF2B5EF4-FFF2-40B4-BE49-F238E27FC236}">
                <a16:creationId xmlns:a16="http://schemas.microsoft.com/office/drawing/2014/main" id="{CB55A78F-14C6-43BE-931B-07D710D5D443}"/>
              </a:ext>
            </a:extLst>
          </p:cNvPr>
          <p:cNvSpPr>
            <a:spLocks noGrp="1"/>
          </p:cNvSpPr>
          <p:nvPr>
            <p:ph idx="1"/>
          </p:nvPr>
        </p:nvSpPr>
        <p:spPr>
          <a:xfrm>
            <a:off x="6692630" y="2718054"/>
            <a:ext cx="5116746" cy="2978658"/>
          </a:xfrm>
        </p:spPr>
        <p:txBody>
          <a:bodyPr anchor="t">
            <a:normAutofit/>
          </a:bodyPr>
          <a:lstStyle/>
          <a:p>
            <a:pPr marL="0" indent="0" algn="just">
              <a:buNone/>
            </a:pPr>
            <a:r>
              <a:rPr lang="en-US" sz="1700" dirty="0"/>
              <a:t>Non basta, </a:t>
            </a:r>
            <a:r>
              <a:rPr lang="en-US" sz="1700" dirty="0" err="1"/>
              <a:t>però</a:t>
            </a:r>
            <a:r>
              <a:rPr lang="en-US" sz="1700" dirty="0"/>
              <a:t>, </a:t>
            </a:r>
            <a:r>
              <a:rPr lang="en-US" sz="1700" dirty="0" err="1"/>
              <a:t>solamente</a:t>
            </a:r>
            <a:r>
              <a:rPr lang="en-US" sz="1700" dirty="0"/>
              <a:t> </a:t>
            </a:r>
            <a:r>
              <a:rPr lang="en-US" sz="1700" dirty="0" err="1"/>
              <a:t>un’adeguata</a:t>
            </a:r>
            <a:r>
              <a:rPr lang="en-US" sz="1700" dirty="0"/>
              <a:t> </a:t>
            </a:r>
            <a:r>
              <a:rPr lang="en-US" sz="1700" dirty="0" err="1"/>
              <a:t>preparazione</a:t>
            </a:r>
            <a:r>
              <a:rPr lang="en-US" sz="1700" dirty="0"/>
              <a:t> </a:t>
            </a:r>
            <a:r>
              <a:rPr lang="en-US" sz="1700" dirty="0" err="1"/>
              <a:t>tecnica</a:t>
            </a:r>
            <a:r>
              <a:rPr lang="en-US" sz="1700" dirty="0"/>
              <a:t> </a:t>
            </a:r>
            <a:r>
              <a:rPr lang="en-US" sz="1700" dirty="0" err="1"/>
              <a:t>nè</a:t>
            </a:r>
            <a:r>
              <a:rPr lang="en-US" sz="1700" dirty="0"/>
              <a:t> una </a:t>
            </a:r>
            <a:r>
              <a:rPr lang="en-US" sz="1700" dirty="0" err="1"/>
              <a:t>ricca</a:t>
            </a:r>
            <a:r>
              <a:rPr lang="en-US" sz="1700" dirty="0"/>
              <a:t> </a:t>
            </a:r>
            <a:r>
              <a:rPr lang="en-US" sz="1700" dirty="0" err="1"/>
              <a:t>alfabetizzazione</a:t>
            </a:r>
            <a:r>
              <a:rPr lang="en-US" sz="1700" dirty="0"/>
              <a:t> </a:t>
            </a:r>
            <a:r>
              <a:rPr lang="en-US" sz="1700" dirty="0" err="1"/>
              <a:t>digitale</a:t>
            </a:r>
            <a:r>
              <a:rPr lang="en-US" sz="1700" dirty="0"/>
              <a:t>, </a:t>
            </a:r>
            <a:r>
              <a:rPr lang="en-US" sz="1700" dirty="0" err="1"/>
              <a:t>bensì</a:t>
            </a:r>
            <a:r>
              <a:rPr lang="en-US" sz="1700" dirty="0"/>
              <a:t> è </a:t>
            </a:r>
            <a:r>
              <a:rPr lang="en-US" sz="1700" dirty="0" err="1"/>
              <a:t>importante</a:t>
            </a:r>
            <a:r>
              <a:rPr lang="en-US" sz="1700" dirty="0"/>
              <a:t>, </a:t>
            </a:r>
            <a:r>
              <a:rPr lang="en-US" sz="1700" dirty="0" err="1"/>
              <a:t>allo</a:t>
            </a:r>
            <a:r>
              <a:rPr lang="en-US" sz="1700" dirty="0"/>
              <a:t> </a:t>
            </a:r>
            <a:r>
              <a:rPr lang="en-US" sz="1700" dirty="0" err="1"/>
              <a:t>stesso</a:t>
            </a:r>
            <a:r>
              <a:rPr lang="en-US" sz="1700" dirty="0"/>
              <a:t> modo, </a:t>
            </a:r>
            <a:r>
              <a:rPr lang="en-US" sz="1700" dirty="0" err="1"/>
              <a:t>anche</a:t>
            </a:r>
            <a:r>
              <a:rPr lang="en-US" sz="1700" dirty="0"/>
              <a:t> </a:t>
            </a:r>
            <a:r>
              <a:rPr lang="en-US" sz="1700" dirty="0" err="1"/>
              <a:t>l’aspetto</a:t>
            </a:r>
            <a:r>
              <a:rPr lang="en-US" sz="1700" dirty="0"/>
              <a:t> </a:t>
            </a:r>
            <a:r>
              <a:rPr lang="en-US" sz="1700" dirty="0" err="1"/>
              <a:t>umano</a:t>
            </a:r>
            <a:r>
              <a:rPr lang="en-US" sz="1700" dirty="0"/>
              <a:t> </a:t>
            </a:r>
            <a:r>
              <a:rPr lang="en-US" sz="1700" dirty="0" err="1"/>
              <a:t>che</a:t>
            </a:r>
            <a:r>
              <a:rPr lang="en-US" sz="1700" dirty="0"/>
              <a:t> ci induce in </a:t>
            </a:r>
            <a:r>
              <a:rPr lang="en-US" sz="1700" dirty="0" err="1"/>
              <a:t>disattenzioni</a:t>
            </a:r>
            <a:r>
              <a:rPr lang="en-US" sz="1700" dirty="0"/>
              <a:t> e </a:t>
            </a:r>
            <a:r>
              <a:rPr lang="en-US" sz="1700" dirty="0" err="1"/>
              <a:t>distrazioni</a:t>
            </a:r>
            <a:r>
              <a:rPr lang="en-US" sz="1700" dirty="0"/>
              <a:t> </a:t>
            </a:r>
            <a:r>
              <a:rPr lang="en-US" sz="1700" dirty="0" err="1"/>
              <a:t>mentre</a:t>
            </a:r>
            <a:r>
              <a:rPr lang="en-US" sz="1700" dirty="0"/>
              <a:t> </a:t>
            </a:r>
            <a:r>
              <a:rPr lang="en-US" sz="1700" dirty="0" err="1"/>
              <a:t>navighiamo</a:t>
            </a:r>
            <a:r>
              <a:rPr lang="en-US" sz="1700" dirty="0"/>
              <a:t> </a:t>
            </a:r>
            <a:r>
              <a:rPr lang="en-US" sz="1700" dirty="0" err="1"/>
              <a:t>su</a:t>
            </a:r>
            <a:r>
              <a:rPr lang="en-US" sz="1700" dirty="0"/>
              <a:t> internet e </a:t>
            </a:r>
            <a:r>
              <a:rPr lang="en-US" sz="1700" dirty="0" err="1"/>
              <a:t>ciò</a:t>
            </a:r>
            <a:r>
              <a:rPr lang="en-US" sz="1700" dirty="0"/>
              <a:t> non ci </a:t>
            </a:r>
            <a:r>
              <a:rPr lang="en-US" sz="1700" dirty="0" err="1"/>
              <a:t>permette</a:t>
            </a:r>
            <a:r>
              <a:rPr lang="en-US" sz="1700" dirty="0"/>
              <a:t> di </a:t>
            </a:r>
            <a:r>
              <a:rPr lang="en-US" sz="1700" dirty="0" err="1"/>
              <a:t>schivare</a:t>
            </a:r>
            <a:r>
              <a:rPr lang="en-US" sz="1700" dirty="0"/>
              <a:t> </a:t>
            </a:r>
            <a:r>
              <a:rPr lang="en-US" sz="1700" dirty="0" err="1"/>
              <a:t>rischi</a:t>
            </a:r>
            <a:r>
              <a:rPr lang="en-US" sz="1700" dirty="0"/>
              <a:t> ed </a:t>
            </a:r>
            <a:r>
              <a:rPr lang="en-US" sz="1700" dirty="0" err="1"/>
              <a:t>insidie</a:t>
            </a:r>
            <a:r>
              <a:rPr lang="en-US" sz="1700" dirty="0"/>
              <a:t> </a:t>
            </a:r>
            <a:r>
              <a:rPr lang="en-US" sz="1700" dirty="0" err="1"/>
              <a:t>che</a:t>
            </a:r>
            <a:r>
              <a:rPr lang="en-US" sz="1700" dirty="0"/>
              <a:t> il web </a:t>
            </a:r>
            <a:r>
              <a:rPr lang="en-US" sz="1700" dirty="0" err="1"/>
              <a:t>nasconde</a:t>
            </a:r>
            <a:r>
              <a:rPr lang="en-US" sz="1700" dirty="0"/>
              <a:t>. Per </a:t>
            </a:r>
            <a:r>
              <a:rPr lang="en-US" sz="1700" dirty="0" err="1"/>
              <a:t>questo</a:t>
            </a:r>
            <a:r>
              <a:rPr lang="en-US" sz="1700" dirty="0"/>
              <a:t> è </a:t>
            </a:r>
            <a:r>
              <a:rPr lang="en-US" sz="1700" dirty="0" err="1"/>
              <a:t>fontamentale</a:t>
            </a:r>
            <a:r>
              <a:rPr lang="en-US" sz="1700" dirty="0"/>
              <a:t> </a:t>
            </a:r>
            <a:r>
              <a:rPr lang="en-US" sz="1700" dirty="0" err="1"/>
              <a:t>seguire</a:t>
            </a:r>
            <a:r>
              <a:rPr lang="en-US" sz="1700" dirty="0"/>
              <a:t> </a:t>
            </a:r>
            <a:r>
              <a:rPr lang="en-US" sz="1700" dirty="0" err="1"/>
              <a:t>alcuni</a:t>
            </a:r>
            <a:r>
              <a:rPr lang="en-US" sz="1700" dirty="0"/>
              <a:t> semplice </a:t>
            </a:r>
            <a:r>
              <a:rPr lang="en-US" sz="1700" dirty="0" err="1"/>
              <a:t>passaggi</a:t>
            </a:r>
            <a:r>
              <a:rPr lang="en-US" sz="1700" dirty="0"/>
              <a:t> per </a:t>
            </a:r>
            <a:r>
              <a:rPr lang="en-US" sz="1700" dirty="0" err="1"/>
              <a:t>impedire</a:t>
            </a:r>
            <a:r>
              <a:rPr lang="en-US" sz="1700" dirty="0"/>
              <a:t> di </a:t>
            </a:r>
            <a:r>
              <a:rPr lang="en-US" sz="1700" dirty="0" err="1"/>
              <a:t>cadere</a:t>
            </a:r>
            <a:r>
              <a:rPr lang="en-US" sz="1700" dirty="0"/>
              <a:t> </a:t>
            </a:r>
            <a:r>
              <a:rPr lang="en-US" sz="1700" dirty="0" err="1"/>
              <a:t>nella</a:t>
            </a:r>
            <a:r>
              <a:rPr lang="en-US" sz="1700" dirty="0"/>
              <a:t> rete </a:t>
            </a:r>
          </a:p>
        </p:txBody>
      </p:sp>
      <p:sp>
        <p:nvSpPr>
          <p:cNvPr id="31" name="Segnaposto contenuto 3">
            <a:extLst>
              <a:ext uri="{FF2B5EF4-FFF2-40B4-BE49-F238E27FC236}">
                <a16:creationId xmlns:a16="http://schemas.microsoft.com/office/drawing/2014/main" id="{019D1BE9-CE88-4706-BD0E-820E10845612}"/>
              </a:ext>
            </a:extLst>
          </p:cNvPr>
          <p:cNvSpPr txBox="1">
            <a:spLocks/>
          </p:cNvSpPr>
          <p:nvPr/>
        </p:nvSpPr>
        <p:spPr>
          <a:xfrm>
            <a:off x="0" y="5962337"/>
            <a:ext cx="12192000" cy="759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lt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lt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lt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00000"/>
              </a:lnSpc>
              <a:buFont typeface="Arial" panose="020B0604020202020204" pitchFamily="34" charset="0"/>
              <a:buNone/>
            </a:pPr>
            <a:r>
              <a:rPr lang="it-IT" sz="1700" dirty="0"/>
              <a:t>Non cadere nella rete: </a:t>
            </a:r>
          </a:p>
          <a:p>
            <a:pPr marL="0" indent="0">
              <a:lnSpc>
                <a:spcPct val="100000"/>
              </a:lnSpc>
              <a:buFont typeface="Arial" panose="020B0604020202020204" pitchFamily="34" charset="0"/>
              <a:buNone/>
            </a:pPr>
            <a:r>
              <a:rPr lang="it-IT" sz="1700" dirty="0"/>
              <a:t>generazioni connesse</a:t>
            </a:r>
          </a:p>
        </p:txBody>
      </p:sp>
      <p:pic>
        <p:nvPicPr>
          <p:cNvPr id="33" name="Immagine 32">
            <a:extLst>
              <a:ext uri="{FF2B5EF4-FFF2-40B4-BE49-F238E27FC236}">
                <a16:creationId xmlns:a16="http://schemas.microsoft.com/office/drawing/2014/main" id="{3BC38FF2-C9E4-4313-BF30-AA1A8486C033}"/>
              </a:ext>
            </a:extLst>
          </p:cNvPr>
          <p:cNvPicPr>
            <a:picLocks noChangeAspect="1"/>
          </p:cNvPicPr>
          <p:nvPr/>
        </p:nvPicPr>
        <p:blipFill>
          <a:blip r:embed="rId4"/>
          <a:stretch>
            <a:fillRect/>
          </a:stretch>
        </p:blipFill>
        <p:spPr>
          <a:xfrm>
            <a:off x="10429005" y="5470260"/>
            <a:ext cx="1579001" cy="1743607"/>
          </a:xfrm>
          <a:prstGeom prst="rect">
            <a:avLst/>
          </a:prstGeom>
        </p:spPr>
      </p:pic>
      <p:sp>
        <p:nvSpPr>
          <p:cNvPr id="11" name="CasellaDiTesto 10">
            <a:extLst>
              <a:ext uri="{FF2B5EF4-FFF2-40B4-BE49-F238E27FC236}">
                <a16:creationId xmlns:a16="http://schemas.microsoft.com/office/drawing/2014/main" id="{53BCDB47-0F69-4D6A-83C1-7388253FC98D}"/>
              </a:ext>
            </a:extLst>
          </p:cNvPr>
          <p:cNvSpPr txBox="1"/>
          <p:nvPr/>
        </p:nvSpPr>
        <p:spPr>
          <a:xfrm>
            <a:off x="6691868" y="1161288"/>
            <a:ext cx="4728801" cy="1200329"/>
          </a:xfrm>
          <a:prstGeom prst="rect">
            <a:avLst/>
          </a:prstGeom>
          <a:noFill/>
        </p:spPr>
        <p:txBody>
          <a:bodyPr wrap="square" rtlCol="0">
            <a:spAutoFit/>
          </a:bodyPr>
          <a:lstStyle/>
          <a:p>
            <a:r>
              <a:rPr lang="it-IT" sz="3600" b="1" dirty="0"/>
              <a:t>NON CADERE NELLA RETE</a:t>
            </a:r>
          </a:p>
        </p:txBody>
      </p:sp>
    </p:spTree>
    <p:extLst>
      <p:ext uri="{BB962C8B-B14F-4D97-AF65-F5344CB8AC3E}">
        <p14:creationId xmlns:p14="http://schemas.microsoft.com/office/powerpoint/2010/main" val="3708042417"/>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egnaposto contenuto 4">
            <a:extLst>
              <a:ext uri="{FF2B5EF4-FFF2-40B4-BE49-F238E27FC236}">
                <a16:creationId xmlns:a16="http://schemas.microsoft.com/office/drawing/2014/main" id="{18DAF83C-6F69-498B-B9BD-02AB5009A9C0}"/>
              </a:ext>
            </a:extLst>
          </p:cNvPr>
          <p:cNvPicPr>
            <a:picLocks noGrp="1" noChangeAspect="1"/>
          </p:cNvPicPr>
          <p:nvPr>
            <p:ph idx="1"/>
          </p:nvPr>
        </p:nvPicPr>
        <p:blipFill rotWithShape="1">
          <a:blip r:embed="rId2">
            <a:duotone>
              <a:prstClr val="black"/>
              <a:schemeClr val="accent1">
                <a:tint val="45000"/>
                <a:satMod val="400000"/>
              </a:schemeClr>
            </a:duotone>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679" r="29013"/>
          <a:stretch/>
        </p:blipFill>
        <p:spPr>
          <a:xfrm>
            <a:off x="20" y="10"/>
            <a:ext cx="8668492" cy="6857990"/>
          </a:xfrm>
          <a:prstGeom prst="rect">
            <a:avLst/>
          </a:prstGeom>
        </p:spPr>
      </p:pic>
      <p:sp>
        <p:nvSpPr>
          <p:cNvPr id="17" name="Rectangle 16">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7F54F4B5-4798-4A7D-9D99-953C796D2BCD}"/>
              </a:ext>
            </a:extLst>
          </p:cNvPr>
          <p:cNvSpPr>
            <a:spLocks noGrp="1"/>
          </p:cNvSpPr>
          <p:nvPr>
            <p:ph type="title"/>
          </p:nvPr>
        </p:nvSpPr>
        <p:spPr>
          <a:xfrm>
            <a:off x="7918704" y="767697"/>
            <a:ext cx="4023360" cy="4821020"/>
          </a:xfrm>
        </p:spPr>
        <p:txBody>
          <a:bodyPr vert="horz" lIns="91440" tIns="45720" rIns="91440" bIns="45720" rtlCol="0" anchor="b">
            <a:normAutofit fontScale="90000"/>
          </a:bodyPr>
          <a:lstStyle/>
          <a:p>
            <a:pPr algn="just">
              <a:lnSpc>
                <a:spcPct val="107000"/>
              </a:lnSpc>
              <a:spcAft>
                <a:spcPts val="800"/>
              </a:spcAft>
            </a:pPr>
            <a:r>
              <a:rPr lang="it-IT" sz="2000" dirty="0">
                <a:solidFill>
                  <a:srgbClr val="2D2D2D"/>
                </a:solidFill>
                <a:effectLst/>
                <a:latin typeface="Arial" panose="020B0604020202020204" pitchFamily="34" charset="0"/>
                <a:ea typeface="Times New Roman" panose="02020603050405020304" pitchFamily="18" charset="0"/>
                <a:cs typeface="Times New Roman" panose="02020603050405020304" pitchFamily="18" charset="0"/>
              </a:rPr>
              <a:t>In fin dei conti, la realtà è che le minacce alla sicurezza online non sono molto diverse da quelle del mondo “offline”. Presta attenzione a comportamenti o pratiche insolite. Non fidarti degli estranei e diffida di chi ti approccia senza richiesta e che pretende di avere i tuoi dati.</a:t>
            </a:r>
            <a:br>
              <a:rPr lang="it-IT" sz="2000" dirty="0">
                <a:effectLst/>
                <a:latin typeface="Calibri" panose="020F0502020204030204" pitchFamily="34" charset="0"/>
                <a:ea typeface="Calibri" panose="020F0502020204030204" pitchFamily="34" charset="0"/>
                <a:cs typeface="Times New Roman" panose="02020603050405020304" pitchFamily="18" charset="0"/>
              </a:rPr>
            </a:br>
            <a:r>
              <a:rPr lang="it-IT" sz="2000" dirty="0">
                <a:solidFill>
                  <a:srgbClr val="2D2D2D"/>
                </a:solidFill>
                <a:effectLst/>
                <a:latin typeface="Arial" panose="020B0604020202020204" pitchFamily="34" charset="0"/>
                <a:ea typeface="Times New Roman" panose="02020603050405020304" pitchFamily="18" charset="0"/>
                <a:cs typeface="Times New Roman" panose="02020603050405020304" pitchFamily="18" charset="0"/>
              </a:rPr>
              <a:t>Internet, proprio come il mondo “reale”, è pieno di potenziali opportunità, nonché di pericoli e rischi.</a:t>
            </a:r>
            <a:br>
              <a:rPr lang="it-IT" sz="1800" dirty="0">
                <a:effectLst/>
                <a:latin typeface="Calibri" panose="020F0502020204030204" pitchFamily="34" charset="0"/>
                <a:ea typeface="Calibri" panose="020F0502020204030204" pitchFamily="34" charset="0"/>
                <a:cs typeface="Times New Roman" panose="02020603050405020304" pitchFamily="18" charset="0"/>
              </a:rPr>
            </a:br>
            <a:r>
              <a:rPr lang="it-IT" sz="1800" dirty="0">
                <a:effectLst/>
                <a:latin typeface="Calibri" panose="020F0502020204030204" pitchFamily="34" charset="0"/>
                <a:ea typeface="Calibri" panose="020F0502020204030204" pitchFamily="34" charset="0"/>
                <a:cs typeface="Times New Roman" panose="02020603050405020304" pitchFamily="18" charset="0"/>
              </a:rPr>
              <a:t> </a:t>
            </a:r>
            <a:br>
              <a:rPr lang="it-IT" sz="1800" dirty="0">
                <a:effectLst/>
                <a:latin typeface="Calibri" panose="020F0502020204030204" pitchFamily="34" charset="0"/>
                <a:ea typeface="Calibri" panose="020F0502020204030204" pitchFamily="34" charset="0"/>
                <a:cs typeface="Times New Roman" panose="02020603050405020304" pitchFamily="18" charset="0"/>
              </a:rPr>
            </a:br>
            <a:endParaRPr lang="en-US" sz="4800" dirty="0"/>
          </a:p>
        </p:txBody>
      </p:sp>
      <p:sp>
        <p:nvSpPr>
          <p:cNvPr id="19" name="Rectangle 1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2">
              <a:lumMod val="25000"/>
              <a:lumOff val="75000"/>
            </a:schemeClr>
          </a:solidFill>
          <a:ln w="3175">
            <a:solidFill>
              <a:schemeClr val="tx2">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asellaDiTesto 6">
            <a:extLst>
              <a:ext uri="{FF2B5EF4-FFF2-40B4-BE49-F238E27FC236}">
                <a16:creationId xmlns:a16="http://schemas.microsoft.com/office/drawing/2014/main" id="{73A6EE2F-B31C-4CE7-A033-32570C9F5D7F}"/>
              </a:ext>
            </a:extLst>
          </p:cNvPr>
          <p:cNvSpPr txBox="1"/>
          <p:nvPr/>
        </p:nvSpPr>
        <p:spPr>
          <a:xfrm>
            <a:off x="8402217" y="4994788"/>
            <a:ext cx="3113353" cy="584775"/>
          </a:xfrm>
          <a:prstGeom prst="rect">
            <a:avLst/>
          </a:prstGeom>
          <a:noFill/>
        </p:spPr>
        <p:txBody>
          <a:bodyPr wrap="square" rtlCol="0">
            <a:spAutoFit/>
          </a:bodyPr>
          <a:lstStyle/>
          <a:p>
            <a:r>
              <a:rPr lang="it-IT" sz="3200" b="1" dirty="0"/>
              <a:t>RIFLESSIONI</a:t>
            </a:r>
          </a:p>
        </p:txBody>
      </p:sp>
      <p:sp>
        <p:nvSpPr>
          <p:cNvPr id="20" name="Segnaposto contenuto 3">
            <a:extLst>
              <a:ext uri="{FF2B5EF4-FFF2-40B4-BE49-F238E27FC236}">
                <a16:creationId xmlns:a16="http://schemas.microsoft.com/office/drawing/2014/main" id="{C1CD1F74-61F5-4DAC-8917-E746DD3EB981}"/>
              </a:ext>
            </a:extLst>
          </p:cNvPr>
          <p:cNvSpPr txBox="1">
            <a:spLocks/>
          </p:cNvSpPr>
          <p:nvPr/>
        </p:nvSpPr>
        <p:spPr>
          <a:xfrm>
            <a:off x="0" y="5962337"/>
            <a:ext cx="12192000" cy="759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lt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lt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lt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00000"/>
              </a:lnSpc>
              <a:buFont typeface="Arial" panose="020B0604020202020204" pitchFamily="34" charset="0"/>
              <a:buNone/>
            </a:pPr>
            <a:r>
              <a:rPr lang="it-IT" sz="1700" dirty="0"/>
              <a:t>Non cadere nella rete: </a:t>
            </a:r>
          </a:p>
          <a:p>
            <a:pPr marL="0" indent="0">
              <a:lnSpc>
                <a:spcPct val="100000"/>
              </a:lnSpc>
              <a:buFont typeface="Arial" panose="020B0604020202020204" pitchFamily="34" charset="0"/>
              <a:buNone/>
            </a:pPr>
            <a:r>
              <a:rPr lang="it-IT" sz="1700" dirty="0"/>
              <a:t>generazioni connesse</a:t>
            </a:r>
          </a:p>
        </p:txBody>
      </p:sp>
      <p:pic>
        <p:nvPicPr>
          <p:cNvPr id="22" name="Immagine 21">
            <a:extLst>
              <a:ext uri="{FF2B5EF4-FFF2-40B4-BE49-F238E27FC236}">
                <a16:creationId xmlns:a16="http://schemas.microsoft.com/office/drawing/2014/main" id="{4C6ED871-5E2F-4F62-9D80-B993F3C36415}"/>
              </a:ext>
            </a:extLst>
          </p:cNvPr>
          <p:cNvPicPr>
            <a:picLocks noChangeAspect="1"/>
          </p:cNvPicPr>
          <p:nvPr/>
        </p:nvPicPr>
        <p:blipFill>
          <a:blip r:embed="rId4"/>
          <a:stretch>
            <a:fillRect/>
          </a:stretch>
        </p:blipFill>
        <p:spPr>
          <a:xfrm>
            <a:off x="10429005" y="5470260"/>
            <a:ext cx="1579001" cy="1743607"/>
          </a:xfrm>
          <a:prstGeom prst="rect">
            <a:avLst/>
          </a:prstGeom>
        </p:spPr>
      </p:pic>
    </p:spTree>
    <p:extLst>
      <p:ext uri="{BB962C8B-B14F-4D97-AF65-F5344CB8AC3E}">
        <p14:creationId xmlns:p14="http://schemas.microsoft.com/office/powerpoint/2010/main" val="2145341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6063A42-9771-4F8F-9BB4-15CFF04CF3F8}"/>
              </a:ext>
            </a:extLst>
          </p:cNvPr>
          <p:cNvPicPr>
            <a:picLocks noChangeAspect="1"/>
          </p:cNvPicPr>
          <p:nvPr/>
        </p:nvPicPr>
        <p:blipFill>
          <a:blip r:embed="rId2">
            <a:alphaModFix amt="50000"/>
            <a:duotone>
              <a:prstClr val="black"/>
              <a:schemeClr val="accent1">
                <a:tint val="45000"/>
                <a:satMod val="400000"/>
              </a:schemeClr>
            </a:duotone>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12192000" cy="6858000"/>
          </a:xfrm>
          <a:prstGeom prst="rect">
            <a:avLst/>
          </a:prstGeom>
        </p:spPr>
      </p:pic>
      <p:sp>
        <p:nvSpPr>
          <p:cNvPr id="4" name="Rettangolo 3">
            <a:extLst>
              <a:ext uri="{FF2B5EF4-FFF2-40B4-BE49-F238E27FC236}">
                <a16:creationId xmlns:a16="http://schemas.microsoft.com/office/drawing/2014/main" id="{A5ECA2A5-0EFE-4A18-A374-1549BBCE4C95}"/>
              </a:ext>
            </a:extLst>
          </p:cNvPr>
          <p:cNvSpPr/>
          <p:nvPr/>
        </p:nvSpPr>
        <p:spPr>
          <a:xfrm>
            <a:off x="11838" y="5901916"/>
            <a:ext cx="12191999" cy="719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a:t>Non cadere nella rete: </a:t>
            </a:r>
          </a:p>
          <a:p>
            <a:r>
              <a:rPr lang="it-IT" dirty="0"/>
              <a:t>generazioni connesse</a:t>
            </a:r>
          </a:p>
        </p:txBody>
      </p:sp>
      <p:sp>
        <p:nvSpPr>
          <p:cNvPr id="5" name="CasellaDiTesto 4">
            <a:extLst>
              <a:ext uri="{FF2B5EF4-FFF2-40B4-BE49-F238E27FC236}">
                <a16:creationId xmlns:a16="http://schemas.microsoft.com/office/drawing/2014/main" id="{A0C13924-3A20-4630-AF0D-C5DC3A156E07}"/>
              </a:ext>
            </a:extLst>
          </p:cNvPr>
          <p:cNvSpPr txBox="1"/>
          <p:nvPr/>
        </p:nvSpPr>
        <p:spPr>
          <a:xfrm>
            <a:off x="719092" y="2201662"/>
            <a:ext cx="10777492" cy="2123658"/>
          </a:xfrm>
          <a:prstGeom prst="rect">
            <a:avLst/>
          </a:prstGeom>
          <a:noFill/>
        </p:spPr>
        <p:txBody>
          <a:bodyPr wrap="square" rtlCol="0">
            <a:spAutoFit/>
          </a:bodyPr>
          <a:lstStyle/>
          <a:p>
            <a:pPr algn="ctr"/>
            <a:r>
              <a:rPr lang="it-IT" sz="4400" dirty="0">
                <a:solidFill>
                  <a:schemeClr val="tx1">
                    <a:lumMod val="95000"/>
                    <a:lumOff val="5000"/>
                  </a:schemeClr>
                </a:solidFill>
              </a:rPr>
              <a:t>«Internet è il più grande spazio pubblico che l’umanità abbia mai conosciuto» (Stefano Rodotà, 2006)</a:t>
            </a:r>
          </a:p>
        </p:txBody>
      </p:sp>
      <p:pic>
        <p:nvPicPr>
          <p:cNvPr id="2" name="Immagine 1">
            <a:extLst>
              <a:ext uri="{FF2B5EF4-FFF2-40B4-BE49-F238E27FC236}">
                <a16:creationId xmlns:a16="http://schemas.microsoft.com/office/drawing/2014/main" id="{3DAED36F-3890-4EF7-9016-7A17753636BE}"/>
              </a:ext>
            </a:extLst>
          </p:cNvPr>
          <p:cNvPicPr>
            <a:picLocks noChangeAspect="1"/>
          </p:cNvPicPr>
          <p:nvPr/>
        </p:nvPicPr>
        <p:blipFill>
          <a:blip r:embed="rId4"/>
          <a:stretch>
            <a:fillRect/>
          </a:stretch>
        </p:blipFill>
        <p:spPr>
          <a:xfrm>
            <a:off x="10432869" y="5390606"/>
            <a:ext cx="1576252" cy="1741713"/>
          </a:xfrm>
          <a:prstGeom prst="rect">
            <a:avLst/>
          </a:prstGeom>
        </p:spPr>
      </p:pic>
    </p:spTree>
    <p:extLst>
      <p:ext uri="{BB962C8B-B14F-4D97-AF65-F5344CB8AC3E}">
        <p14:creationId xmlns:p14="http://schemas.microsoft.com/office/powerpoint/2010/main" val="16804322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magine 6" descr="Immagine che contiene elettronico, circuito&#10;&#10;Descrizione generata automaticamente">
            <a:extLst>
              <a:ext uri="{FF2B5EF4-FFF2-40B4-BE49-F238E27FC236}">
                <a16:creationId xmlns:a16="http://schemas.microsoft.com/office/drawing/2014/main" id="{03C4517D-0FB4-4398-ABA7-B3359543B197}"/>
              </a:ext>
            </a:extLst>
          </p:cNvPr>
          <p:cNvPicPr>
            <a:picLocks noChangeAspect="1"/>
          </p:cNvPicPr>
          <p:nvPr/>
        </p:nvPicPr>
        <p:blipFill rotWithShape="1">
          <a:blip r:embed="rId2">
            <a:duotone>
              <a:prstClr val="black"/>
              <a:schemeClr val="accent1">
                <a:tint val="45000"/>
                <a:satMod val="400000"/>
              </a:schemeClr>
            </a:duotone>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5219" r="1" b="1"/>
          <a:stretch/>
        </p:blipFill>
        <p:spPr>
          <a:xfrm>
            <a:off x="3586120" y="10"/>
            <a:ext cx="8605877" cy="6857990"/>
          </a:xfrm>
          <a:prstGeom prst="rect">
            <a:avLst/>
          </a:prstGeom>
        </p:spPr>
      </p:pic>
      <p:sp>
        <p:nvSpPr>
          <p:cNvPr id="62" name="Rectangle 61">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F3532927-2784-4FBA-817D-C2489DE73EEF}"/>
              </a:ext>
            </a:extLst>
          </p:cNvPr>
          <p:cNvSpPr>
            <a:spLocks noGrp="1"/>
          </p:cNvSpPr>
          <p:nvPr>
            <p:ph type="ctrTitle"/>
          </p:nvPr>
        </p:nvSpPr>
        <p:spPr>
          <a:xfrm>
            <a:off x="435309" y="2311080"/>
            <a:ext cx="4023360" cy="686302"/>
          </a:xfrm>
        </p:spPr>
        <p:txBody>
          <a:bodyPr anchor="b">
            <a:normAutofit/>
          </a:bodyPr>
          <a:lstStyle/>
          <a:p>
            <a:r>
              <a:rPr lang="it-IT" sz="3400" dirty="0"/>
              <a:t>CYBERSECURITY</a:t>
            </a:r>
          </a:p>
        </p:txBody>
      </p:sp>
      <p:sp>
        <p:nvSpPr>
          <p:cNvPr id="64" name="Rectangle 6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Rectangle 6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Segnaposto contenuto 3">
            <a:extLst>
              <a:ext uri="{FF2B5EF4-FFF2-40B4-BE49-F238E27FC236}">
                <a16:creationId xmlns:a16="http://schemas.microsoft.com/office/drawing/2014/main" id="{CB6CB395-7817-4D73-9540-FF5A61E3F8C5}"/>
              </a:ext>
            </a:extLst>
          </p:cNvPr>
          <p:cNvSpPr txBox="1">
            <a:spLocks/>
          </p:cNvSpPr>
          <p:nvPr/>
        </p:nvSpPr>
        <p:spPr>
          <a:xfrm>
            <a:off x="0" y="5962337"/>
            <a:ext cx="12192000" cy="759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lt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lt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lt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00000"/>
              </a:lnSpc>
              <a:buFont typeface="Arial" panose="020B0604020202020204" pitchFamily="34" charset="0"/>
              <a:buNone/>
            </a:pPr>
            <a:r>
              <a:rPr lang="it-IT" sz="1700" dirty="0"/>
              <a:t>Non cadere nella rete: </a:t>
            </a:r>
          </a:p>
          <a:p>
            <a:pPr marL="0" indent="0">
              <a:lnSpc>
                <a:spcPct val="100000"/>
              </a:lnSpc>
              <a:buFont typeface="Arial" panose="020B0604020202020204" pitchFamily="34" charset="0"/>
              <a:buNone/>
            </a:pPr>
            <a:r>
              <a:rPr lang="it-IT" sz="1700" dirty="0"/>
              <a:t>generazioni connesse</a:t>
            </a:r>
          </a:p>
        </p:txBody>
      </p:sp>
      <p:pic>
        <p:nvPicPr>
          <p:cNvPr id="21" name="Immagine 20">
            <a:extLst>
              <a:ext uri="{FF2B5EF4-FFF2-40B4-BE49-F238E27FC236}">
                <a16:creationId xmlns:a16="http://schemas.microsoft.com/office/drawing/2014/main" id="{0AD2B6BE-E15B-46E6-B36F-5D31142C49B6}"/>
              </a:ext>
            </a:extLst>
          </p:cNvPr>
          <p:cNvPicPr>
            <a:picLocks noChangeAspect="1"/>
          </p:cNvPicPr>
          <p:nvPr/>
        </p:nvPicPr>
        <p:blipFill>
          <a:blip r:embed="rId4"/>
          <a:stretch>
            <a:fillRect/>
          </a:stretch>
        </p:blipFill>
        <p:spPr>
          <a:xfrm>
            <a:off x="10429005" y="5470260"/>
            <a:ext cx="1579001" cy="1743607"/>
          </a:xfrm>
          <a:prstGeom prst="rect">
            <a:avLst/>
          </a:prstGeom>
        </p:spPr>
      </p:pic>
    </p:spTree>
    <p:extLst>
      <p:ext uri="{BB962C8B-B14F-4D97-AF65-F5344CB8AC3E}">
        <p14:creationId xmlns:p14="http://schemas.microsoft.com/office/powerpoint/2010/main" val="695814103"/>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egnaposto contenuto 4" descr="Immagine che contiene testo, finestra&#10;&#10;Descrizione generata automaticamente">
            <a:extLst>
              <a:ext uri="{FF2B5EF4-FFF2-40B4-BE49-F238E27FC236}">
                <a16:creationId xmlns:a16="http://schemas.microsoft.com/office/drawing/2014/main" id="{A4FC4E58-260C-42A4-B1A6-9D06456CD455}"/>
              </a:ext>
            </a:extLst>
          </p:cNvPr>
          <p:cNvPicPr>
            <a:picLocks noChangeAspect="1"/>
          </p:cNvPicPr>
          <p:nvPr/>
        </p:nvPicPr>
        <p:blipFill rotWithShape="1">
          <a:blip r:embed="rId2">
            <a:duotone>
              <a:prstClr val="black"/>
              <a:schemeClr val="accent1">
                <a:tint val="45000"/>
                <a:satMod val="400000"/>
              </a:schemeClr>
            </a:duotone>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955" r="2672" b="-1"/>
          <a:stretch/>
        </p:blipFill>
        <p:spPr>
          <a:xfrm>
            <a:off x="20" y="10"/>
            <a:ext cx="8668492" cy="6857990"/>
          </a:xfrm>
          <a:prstGeom prst="rect">
            <a:avLst/>
          </a:prstGeom>
        </p:spPr>
      </p:pic>
      <p:sp>
        <p:nvSpPr>
          <p:cNvPr id="15" name="Rectangle 14">
            <a:extLst>
              <a:ext uri="{FF2B5EF4-FFF2-40B4-BE49-F238E27FC236}">
                <a16:creationId xmlns:a16="http://schemas.microsoft.com/office/drawing/2014/main" id="{EFAEC92A-2230-45B0-A12F-07F9F9EA45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206F9EEE-FE6C-4CAA-885B-2801CD31D8AE}"/>
              </a:ext>
            </a:extLst>
          </p:cNvPr>
          <p:cNvSpPr>
            <a:spLocks noGrp="1"/>
          </p:cNvSpPr>
          <p:nvPr>
            <p:ph type="title"/>
          </p:nvPr>
        </p:nvSpPr>
        <p:spPr>
          <a:xfrm>
            <a:off x="8396630" y="721303"/>
            <a:ext cx="3438144" cy="1996751"/>
          </a:xfrm>
        </p:spPr>
        <p:txBody>
          <a:bodyPr anchor="b">
            <a:normAutofit fontScale="90000"/>
          </a:bodyPr>
          <a:lstStyle/>
          <a:p>
            <a:r>
              <a:rPr lang="it-IT" sz="2800" b="1" i="0" dirty="0">
                <a:effectLst/>
                <a:latin typeface="inherit"/>
              </a:rPr>
              <a:t>Definizione di cyber security: tutti ne parlano ma quanti sanno cos’è?</a:t>
            </a:r>
            <a:br>
              <a:rPr lang="it-IT" sz="2800" b="1" i="0" dirty="0">
                <a:solidFill>
                  <a:srgbClr val="232323"/>
                </a:solidFill>
                <a:effectLst/>
                <a:latin typeface="inherit"/>
              </a:rPr>
            </a:br>
            <a:endParaRPr lang="it-IT" sz="2800" dirty="0"/>
          </a:p>
        </p:txBody>
      </p:sp>
      <p:sp>
        <p:nvSpPr>
          <p:cNvPr id="17" name="Rectangle 1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C9B6EC9F-BF57-44E9-BAEF-85C4251C8B20}"/>
              </a:ext>
            </a:extLst>
          </p:cNvPr>
          <p:cNvSpPr>
            <a:spLocks noGrp="1"/>
          </p:cNvSpPr>
          <p:nvPr>
            <p:ph idx="1"/>
          </p:nvPr>
        </p:nvSpPr>
        <p:spPr>
          <a:xfrm>
            <a:off x="8395868" y="2718054"/>
            <a:ext cx="3438906" cy="3207258"/>
          </a:xfrm>
        </p:spPr>
        <p:txBody>
          <a:bodyPr anchor="t">
            <a:normAutofit/>
          </a:bodyPr>
          <a:lstStyle/>
          <a:p>
            <a:pPr marL="0" indent="0" algn="l">
              <a:buNone/>
            </a:pPr>
            <a:endParaRPr lang="it-IT" sz="1400" b="0" i="0" cap="all" dirty="0">
              <a:effectLst/>
              <a:latin typeface="Raleway"/>
            </a:endParaRPr>
          </a:p>
          <a:p>
            <a:pPr marL="0" indent="0" algn="l">
              <a:buNone/>
            </a:pPr>
            <a:endParaRPr lang="it-IT" sz="1400" cap="all" dirty="0">
              <a:latin typeface="Raleway"/>
            </a:endParaRPr>
          </a:p>
          <a:p>
            <a:pPr marL="0" indent="0">
              <a:buNone/>
            </a:pPr>
            <a:r>
              <a:rPr lang="it-IT" sz="1800" b="0" i="0" cap="all" dirty="0">
                <a:effectLst/>
                <a:latin typeface="Raleway"/>
              </a:rPr>
              <a:t>SE NE PARLA TUTTI I GIORNI COME FOSSE UNA COSA DI VITALE IMPORTANZA, ED EFFETTIVAMENTE LO È. MA NON A CHIUNQUE È CHIARO DI COSA SI TRATTI CONCRETAMENTE</a:t>
            </a:r>
          </a:p>
          <a:p>
            <a:endParaRPr lang="en-US" sz="1700" dirty="0"/>
          </a:p>
        </p:txBody>
      </p:sp>
      <p:sp>
        <p:nvSpPr>
          <p:cNvPr id="12" name="Segnaposto contenuto 3">
            <a:extLst>
              <a:ext uri="{FF2B5EF4-FFF2-40B4-BE49-F238E27FC236}">
                <a16:creationId xmlns:a16="http://schemas.microsoft.com/office/drawing/2014/main" id="{123F9666-B062-47F9-92E8-5508BBC2EFF5}"/>
              </a:ext>
            </a:extLst>
          </p:cNvPr>
          <p:cNvSpPr txBox="1">
            <a:spLocks/>
          </p:cNvSpPr>
          <p:nvPr/>
        </p:nvSpPr>
        <p:spPr>
          <a:xfrm>
            <a:off x="0" y="5962337"/>
            <a:ext cx="12192000" cy="759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lt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lt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lt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00000"/>
              </a:lnSpc>
              <a:buFont typeface="Arial" panose="020B0604020202020204" pitchFamily="34" charset="0"/>
              <a:buNone/>
            </a:pPr>
            <a:r>
              <a:rPr lang="it-IT" sz="1700" dirty="0"/>
              <a:t>Non cadere nella rete: </a:t>
            </a:r>
          </a:p>
          <a:p>
            <a:pPr marL="0" indent="0">
              <a:lnSpc>
                <a:spcPct val="100000"/>
              </a:lnSpc>
              <a:buFont typeface="Arial" panose="020B0604020202020204" pitchFamily="34" charset="0"/>
              <a:buNone/>
            </a:pPr>
            <a:r>
              <a:rPr lang="it-IT" sz="1700" dirty="0"/>
              <a:t>generazioni connesse</a:t>
            </a:r>
          </a:p>
        </p:txBody>
      </p:sp>
      <p:pic>
        <p:nvPicPr>
          <p:cNvPr id="14" name="Immagine 13">
            <a:extLst>
              <a:ext uri="{FF2B5EF4-FFF2-40B4-BE49-F238E27FC236}">
                <a16:creationId xmlns:a16="http://schemas.microsoft.com/office/drawing/2014/main" id="{D0413CF5-0F7F-4DAD-9AD4-C54228ADDEED}"/>
              </a:ext>
            </a:extLst>
          </p:cNvPr>
          <p:cNvPicPr>
            <a:picLocks noChangeAspect="1"/>
          </p:cNvPicPr>
          <p:nvPr/>
        </p:nvPicPr>
        <p:blipFill>
          <a:blip r:embed="rId4"/>
          <a:stretch>
            <a:fillRect/>
          </a:stretch>
        </p:blipFill>
        <p:spPr>
          <a:xfrm>
            <a:off x="10429005" y="5470260"/>
            <a:ext cx="1579001" cy="1743607"/>
          </a:xfrm>
          <a:prstGeom prst="rect">
            <a:avLst/>
          </a:prstGeom>
        </p:spPr>
      </p:pic>
    </p:spTree>
    <p:extLst>
      <p:ext uri="{BB962C8B-B14F-4D97-AF65-F5344CB8AC3E}">
        <p14:creationId xmlns:p14="http://schemas.microsoft.com/office/powerpoint/2010/main" val="2020174176"/>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0E4C519-FBE9-4ABE-A8F9-C2CBE3269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egnaposto contenuto 4">
            <a:extLst>
              <a:ext uri="{FF2B5EF4-FFF2-40B4-BE49-F238E27FC236}">
                <a16:creationId xmlns:a16="http://schemas.microsoft.com/office/drawing/2014/main" id="{6DE61E6E-BF66-452A-B62A-4A1E15EDB125}"/>
              </a:ext>
            </a:extLst>
          </p:cNvPr>
          <p:cNvPicPr>
            <a:picLocks noChangeAspect="1"/>
          </p:cNvPicPr>
          <p:nvPr/>
        </p:nvPicPr>
        <p:blipFill rotWithShape="1">
          <a:blip r:embed="rId2">
            <a:duotone>
              <a:prstClr val="black"/>
              <a:schemeClr val="accent1">
                <a:tint val="45000"/>
                <a:satMod val="400000"/>
              </a:schemeClr>
            </a:duotone>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6621"/>
          <a:stretch/>
        </p:blipFill>
        <p:spPr>
          <a:xfrm>
            <a:off x="3245637" y="-1"/>
            <a:ext cx="8946363" cy="6858000"/>
          </a:xfrm>
          <a:custGeom>
            <a:avLst/>
            <a:gdLst/>
            <a:ahLst/>
            <a:cxnLst/>
            <a:rect l="l" t="t" r="r" b="b"/>
            <a:pathLst>
              <a:path w="8946363" h="6858000">
                <a:moveTo>
                  <a:pt x="0" y="0"/>
                </a:moveTo>
                <a:lnTo>
                  <a:pt x="8946363" y="0"/>
                </a:lnTo>
                <a:lnTo>
                  <a:pt x="8946363" y="6858000"/>
                </a:lnTo>
                <a:lnTo>
                  <a:pt x="1" y="6858000"/>
                </a:lnTo>
                <a:lnTo>
                  <a:pt x="60040" y="6788731"/>
                </a:lnTo>
                <a:cubicBezTo>
                  <a:pt x="770566" y="5928901"/>
                  <a:pt x="1210035" y="4741057"/>
                  <a:pt x="1210035" y="3429001"/>
                </a:cubicBezTo>
                <a:cubicBezTo>
                  <a:pt x="1210035" y="2116945"/>
                  <a:pt x="770566" y="929101"/>
                  <a:pt x="60040" y="69272"/>
                </a:cubicBezTo>
                <a:close/>
              </a:path>
            </a:pathLst>
          </a:custGeom>
        </p:spPr>
      </p:pic>
      <p:sp useBgFill="1">
        <p:nvSpPr>
          <p:cNvPr id="14" name="Freeform: Shape 13">
            <a:extLst>
              <a:ext uri="{FF2B5EF4-FFF2-40B4-BE49-F238E27FC236}">
                <a16:creationId xmlns:a16="http://schemas.microsoft.com/office/drawing/2014/main" id="{80EC29FB-299E-49F3-8C7B-01199632A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455672" cy="6858000"/>
          </a:xfrm>
          <a:custGeom>
            <a:avLst/>
            <a:gdLst>
              <a:gd name="connsiteX0" fmla="*/ 0 w 4455672"/>
              <a:gd name="connsiteY0" fmla="*/ 0 h 6858000"/>
              <a:gd name="connsiteX1" fmla="*/ 3245636 w 4455672"/>
              <a:gd name="connsiteY1" fmla="*/ 0 h 6858000"/>
              <a:gd name="connsiteX2" fmla="*/ 3305677 w 4455672"/>
              <a:gd name="connsiteY2" fmla="*/ 69272 h 6858000"/>
              <a:gd name="connsiteX3" fmla="*/ 4455672 w 4455672"/>
              <a:gd name="connsiteY3" fmla="*/ 3429001 h 6858000"/>
              <a:gd name="connsiteX4" fmla="*/ 3305677 w 4455672"/>
              <a:gd name="connsiteY4" fmla="*/ 6788731 h 6858000"/>
              <a:gd name="connsiteX5" fmla="*/ 3245638 w 4455672"/>
              <a:gd name="connsiteY5" fmla="*/ 6858000 h 6858000"/>
              <a:gd name="connsiteX6" fmla="*/ 0 w 445567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2" h="6858000">
                <a:moveTo>
                  <a:pt x="0" y="0"/>
                </a:moveTo>
                <a:lnTo>
                  <a:pt x="3245636" y="0"/>
                </a:lnTo>
                <a:lnTo>
                  <a:pt x="3305677" y="69272"/>
                </a:lnTo>
                <a:cubicBezTo>
                  <a:pt x="4016203" y="929101"/>
                  <a:pt x="4455672" y="2116945"/>
                  <a:pt x="4455672" y="3429001"/>
                </a:cubicBezTo>
                <a:cubicBezTo>
                  <a:pt x="4455672" y="4741057"/>
                  <a:pt x="4016203" y="5928901"/>
                  <a:pt x="3305677" y="6788731"/>
                </a:cubicBezTo>
                <a:lnTo>
                  <a:pt x="3245638"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Freeform: Shape 15">
            <a:extLst>
              <a:ext uri="{FF2B5EF4-FFF2-40B4-BE49-F238E27FC236}">
                <a16:creationId xmlns:a16="http://schemas.microsoft.com/office/drawing/2014/main" id="{C29A2522-B27A-45C5-897B-79A1407D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8" cy="6858000"/>
          </a:xfrm>
          <a:custGeom>
            <a:avLst/>
            <a:gdLst>
              <a:gd name="connsiteX0" fmla="*/ 0 w 4446528"/>
              <a:gd name="connsiteY0" fmla="*/ 0 h 6858000"/>
              <a:gd name="connsiteX1" fmla="*/ 3236492 w 4446528"/>
              <a:gd name="connsiteY1" fmla="*/ 0 h 6858000"/>
              <a:gd name="connsiteX2" fmla="*/ 3296533 w 4446528"/>
              <a:gd name="connsiteY2" fmla="*/ 69272 h 6858000"/>
              <a:gd name="connsiteX3" fmla="*/ 4446528 w 4446528"/>
              <a:gd name="connsiteY3" fmla="*/ 3429001 h 6858000"/>
              <a:gd name="connsiteX4" fmla="*/ 3296533 w 4446528"/>
              <a:gd name="connsiteY4" fmla="*/ 6788731 h 6858000"/>
              <a:gd name="connsiteX5" fmla="*/ 3236494 w 4446528"/>
              <a:gd name="connsiteY5" fmla="*/ 6858000 h 6858000"/>
              <a:gd name="connsiteX6" fmla="*/ 0 w 444652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8" h="6858000">
                <a:moveTo>
                  <a:pt x="0" y="0"/>
                </a:moveTo>
                <a:lnTo>
                  <a:pt x="3236492" y="0"/>
                </a:lnTo>
                <a:lnTo>
                  <a:pt x="3296533" y="69272"/>
                </a:lnTo>
                <a:cubicBezTo>
                  <a:pt x="4007059" y="929101"/>
                  <a:pt x="4446528" y="2116945"/>
                  <a:pt x="4446528" y="3429001"/>
                </a:cubicBezTo>
                <a:cubicBezTo>
                  <a:pt x="4446528" y="4741057"/>
                  <a:pt x="4007059" y="5928901"/>
                  <a:pt x="3296533" y="6788731"/>
                </a:cubicBezTo>
                <a:lnTo>
                  <a:pt x="323649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6F9447A1-00D4-49BF-9A87-795DE8672EB7}"/>
              </a:ext>
            </a:extLst>
          </p:cNvPr>
          <p:cNvSpPr>
            <a:spLocks noGrp="1"/>
          </p:cNvSpPr>
          <p:nvPr>
            <p:ph type="title"/>
          </p:nvPr>
        </p:nvSpPr>
        <p:spPr>
          <a:xfrm>
            <a:off x="359317" y="709640"/>
            <a:ext cx="3438144" cy="2008414"/>
          </a:xfrm>
        </p:spPr>
        <p:txBody>
          <a:bodyPr anchor="ctr">
            <a:normAutofit/>
          </a:bodyPr>
          <a:lstStyle/>
          <a:p>
            <a:r>
              <a:rPr lang="it-IT" sz="3100" b="1" i="0" dirty="0">
                <a:solidFill>
                  <a:srgbClr val="232323"/>
                </a:solidFill>
                <a:effectLst/>
                <a:latin typeface="Raleway"/>
              </a:rPr>
              <a:t>Cyber security, una definizione possibile</a:t>
            </a:r>
            <a:br>
              <a:rPr lang="it-IT" sz="1200" b="1" i="0" dirty="0">
                <a:solidFill>
                  <a:srgbClr val="232323"/>
                </a:solidFill>
                <a:effectLst/>
                <a:latin typeface="Raleway"/>
              </a:rPr>
            </a:br>
            <a:endParaRPr lang="it-IT" sz="2800" dirty="0"/>
          </a:p>
        </p:txBody>
      </p:sp>
      <p:sp>
        <p:nvSpPr>
          <p:cNvPr id="18" name="Rectangle 17">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0961"/>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181" y="2443480"/>
            <a:ext cx="338328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01B7046D-37EC-46F8-9759-4C206226CF14}"/>
              </a:ext>
            </a:extLst>
          </p:cNvPr>
          <p:cNvSpPr>
            <a:spLocks noGrp="1"/>
          </p:cNvSpPr>
          <p:nvPr>
            <p:ph idx="1"/>
          </p:nvPr>
        </p:nvSpPr>
        <p:spPr>
          <a:xfrm>
            <a:off x="371094" y="2718054"/>
            <a:ext cx="3438906" cy="3207258"/>
          </a:xfrm>
        </p:spPr>
        <p:txBody>
          <a:bodyPr anchor="t">
            <a:normAutofit/>
          </a:bodyPr>
          <a:lstStyle/>
          <a:p>
            <a:pPr marL="0" indent="0" algn="just">
              <a:buNone/>
            </a:pPr>
            <a:r>
              <a:rPr lang="it-IT" sz="1600" dirty="0">
                <a:solidFill>
                  <a:srgbClr val="333333"/>
                </a:solidFill>
                <a:latin typeface="Raleway"/>
              </a:rPr>
              <a:t>S</a:t>
            </a:r>
            <a:r>
              <a:rPr lang="it-IT" sz="1600" b="0" i="0" dirty="0">
                <a:solidFill>
                  <a:srgbClr val="333333"/>
                </a:solidFill>
                <a:effectLst/>
                <a:latin typeface="Raleway"/>
              </a:rPr>
              <a:t>i potrebbe definire la cyber security come quell’insieme di tecnologie, programmi, processi e tecniche concepiti e messi in atto per proteggere computer e reti informatiche. È una </a:t>
            </a:r>
            <a:r>
              <a:rPr lang="it-IT" sz="1600" b="1" i="0" dirty="0">
                <a:solidFill>
                  <a:srgbClr val="333333"/>
                </a:solidFill>
                <a:effectLst/>
                <a:latin typeface="Raleway"/>
              </a:rPr>
              <a:t>protezione che si sviluppa su due livelli</a:t>
            </a:r>
            <a:r>
              <a:rPr lang="it-IT" sz="1600" b="0" i="0" dirty="0">
                <a:solidFill>
                  <a:srgbClr val="333333"/>
                </a:solidFill>
                <a:effectLst/>
                <a:latin typeface="Raleway"/>
              </a:rPr>
              <a:t>, dunque: uno contenutistico, riguardante i dati, l’altro riguardante l’hardware, cioè le macchine.</a:t>
            </a:r>
            <a:endParaRPr lang="en-US" sz="1600" dirty="0"/>
          </a:p>
        </p:txBody>
      </p:sp>
      <p:sp>
        <p:nvSpPr>
          <p:cNvPr id="13" name="Segnaposto contenuto 3">
            <a:extLst>
              <a:ext uri="{FF2B5EF4-FFF2-40B4-BE49-F238E27FC236}">
                <a16:creationId xmlns:a16="http://schemas.microsoft.com/office/drawing/2014/main" id="{C6A657D6-E1C7-4D75-B251-CE759313CAE5}"/>
              </a:ext>
            </a:extLst>
          </p:cNvPr>
          <p:cNvSpPr txBox="1">
            <a:spLocks/>
          </p:cNvSpPr>
          <p:nvPr/>
        </p:nvSpPr>
        <p:spPr>
          <a:xfrm>
            <a:off x="0" y="5962337"/>
            <a:ext cx="12192000" cy="759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lt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lt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lt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00000"/>
              </a:lnSpc>
              <a:buFont typeface="Arial" panose="020B0604020202020204" pitchFamily="34" charset="0"/>
              <a:buNone/>
            </a:pPr>
            <a:r>
              <a:rPr lang="it-IT" sz="1700" dirty="0"/>
              <a:t>Non cadere nella rete: </a:t>
            </a:r>
          </a:p>
          <a:p>
            <a:pPr marL="0" indent="0">
              <a:lnSpc>
                <a:spcPct val="100000"/>
              </a:lnSpc>
              <a:buFont typeface="Arial" panose="020B0604020202020204" pitchFamily="34" charset="0"/>
              <a:buNone/>
            </a:pPr>
            <a:r>
              <a:rPr lang="it-IT" sz="1700" dirty="0"/>
              <a:t>generazioni connesse</a:t>
            </a:r>
          </a:p>
        </p:txBody>
      </p:sp>
      <p:pic>
        <p:nvPicPr>
          <p:cNvPr id="15" name="Immagine 14">
            <a:extLst>
              <a:ext uri="{FF2B5EF4-FFF2-40B4-BE49-F238E27FC236}">
                <a16:creationId xmlns:a16="http://schemas.microsoft.com/office/drawing/2014/main" id="{80213475-FCE5-4EDB-968C-42D951C76F23}"/>
              </a:ext>
            </a:extLst>
          </p:cNvPr>
          <p:cNvPicPr>
            <a:picLocks noChangeAspect="1"/>
          </p:cNvPicPr>
          <p:nvPr/>
        </p:nvPicPr>
        <p:blipFill>
          <a:blip r:embed="rId4"/>
          <a:stretch>
            <a:fillRect/>
          </a:stretch>
        </p:blipFill>
        <p:spPr>
          <a:xfrm>
            <a:off x="10429005" y="5470260"/>
            <a:ext cx="1579001" cy="1743607"/>
          </a:xfrm>
          <a:prstGeom prst="rect">
            <a:avLst/>
          </a:prstGeom>
        </p:spPr>
      </p:pic>
    </p:spTree>
    <p:extLst>
      <p:ext uri="{BB962C8B-B14F-4D97-AF65-F5344CB8AC3E}">
        <p14:creationId xmlns:p14="http://schemas.microsoft.com/office/powerpoint/2010/main" val="12450633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egnaposto contenuto 4">
            <a:extLst>
              <a:ext uri="{FF2B5EF4-FFF2-40B4-BE49-F238E27FC236}">
                <a16:creationId xmlns:a16="http://schemas.microsoft.com/office/drawing/2014/main" id="{92E9FD58-5287-45BF-8B4A-3C546EDA2976}"/>
              </a:ext>
            </a:extLst>
          </p:cNvPr>
          <p:cNvPicPr>
            <a:picLocks noChangeAspect="1"/>
          </p:cNvPicPr>
          <p:nvPr/>
        </p:nvPicPr>
        <p:blipFill rotWithShape="1">
          <a:blip r:embed="rId2">
            <a:duotone>
              <a:prstClr val="black"/>
              <a:schemeClr val="accent1">
                <a:tint val="45000"/>
                <a:satMod val="400000"/>
              </a:schemeClr>
            </a:duotone>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1481" r="10466" b="-1"/>
          <a:stretch/>
        </p:blipFill>
        <p:spPr>
          <a:xfrm>
            <a:off x="20" y="10"/>
            <a:ext cx="8668492" cy="6857990"/>
          </a:xfrm>
          <a:prstGeom prst="rect">
            <a:avLst/>
          </a:prstGeom>
        </p:spPr>
      </p:pic>
      <p:sp>
        <p:nvSpPr>
          <p:cNvPr id="15" name="Rectangle 14">
            <a:extLst>
              <a:ext uri="{FF2B5EF4-FFF2-40B4-BE49-F238E27FC236}">
                <a16:creationId xmlns:a16="http://schemas.microsoft.com/office/drawing/2014/main" id="{EFAEC92A-2230-45B0-A12F-07F9F9EA45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2CBE3B98-B4EF-43EE-9291-C8E55878D34C}"/>
              </a:ext>
            </a:extLst>
          </p:cNvPr>
          <p:cNvSpPr>
            <a:spLocks noGrp="1"/>
          </p:cNvSpPr>
          <p:nvPr>
            <p:ph type="title"/>
          </p:nvPr>
        </p:nvSpPr>
        <p:spPr>
          <a:xfrm>
            <a:off x="8395868" y="932688"/>
            <a:ext cx="3438144" cy="1353312"/>
          </a:xfrm>
        </p:spPr>
        <p:txBody>
          <a:bodyPr anchor="b">
            <a:noAutofit/>
          </a:bodyPr>
          <a:lstStyle/>
          <a:p>
            <a:r>
              <a:rPr lang="it-IT" sz="2000" dirty="0"/>
              <a:t>NORMATIVA EUROPEA IN MATERIA DI SICUREZZA DIGITALE E PROTEZIONE DEI DATI </a:t>
            </a:r>
          </a:p>
        </p:txBody>
      </p:sp>
      <p:sp>
        <p:nvSpPr>
          <p:cNvPr id="17" name="Rectangle 1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1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ontent Placeholder 9">
            <a:extLst>
              <a:ext uri="{FF2B5EF4-FFF2-40B4-BE49-F238E27FC236}">
                <a16:creationId xmlns:a16="http://schemas.microsoft.com/office/drawing/2014/main" id="{5F1DEF22-D7D9-4F88-8285-27EBEA8750B3}"/>
              </a:ext>
            </a:extLst>
          </p:cNvPr>
          <p:cNvSpPr>
            <a:spLocks noGrp="1"/>
          </p:cNvSpPr>
          <p:nvPr>
            <p:ph idx="1"/>
          </p:nvPr>
        </p:nvSpPr>
        <p:spPr>
          <a:xfrm>
            <a:off x="8395868" y="2718054"/>
            <a:ext cx="3438906" cy="3207258"/>
          </a:xfrm>
        </p:spPr>
        <p:txBody>
          <a:bodyPr anchor="t">
            <a:normAutofit lnSpcReduction="10000"/>
          </a:bodyPr>
          <a:lstStyle/>
          <a:p>
            <a:r>
              <a:rPr lang="en-US" sz="1600" dirty="0"/>
              <a:t>RGPD (</a:t>
            </a:r>
            <a:r>
              <a:rPr lang="en-US" sz="1600" dirty="0" err="1"/>
              <a:t>Regolamente</a:t>
            </a:r>
            <a:r>
              <a:rPr lang="en-US" sz="1600" dirty="0"/>
              <a:t> </a:t>
            </a:r>
            <a:r>
              <a:rPr lang="en-US" sz="1600" dirty="0" err="1"/>
              <a:t>Generale</a:t>
            </a:r>
            <a:r>
              <a:rPr lang="en-US" sz="1600" dirty="0"/>
              <a:t> per la </a:t>
            </a:r>
            <a:r>
              <a:rPr lang="en-US" sz="1600" dirty="0" err="1"/>
              <a:t>Protezione</a:t>
            </a:r>
            <a:r>
              <a:rPr lang="en-US" sz="1600" dirty="0"/>
              <a:t> </a:t>
            </a:r>
            <a:r>
              <a:rPr lang="en-US" sz="1600" dirty="0" err="1"/>
              <a:t>dei</a:t>
            </a:r>
            <a:r>
              <a:rPr lang="en-US" sz="1600" dirty="0"/>
              <a:t> </a:t>
            </a:r>
            <a:r>
              <a:rPr lang="en-US" sz="1600" dirty="0" err="1"/>
              <a:t>Dati</a:t>
            </a:r>
            <a:r>
              <a:rPr lang="en-US" sz="1600" dirty="0"/>
              <a:t>)</a:t>
            </a:r>
          </a:p>
          <a:p>
            <a:r>
              <a:rPr lang="it-IT" sz="1600" dirty="0" err="1"/>
              <a:t>D.Lgs.</a:t>
            </a:r>
            <a:r>
              <a:rPr lang="it-IT" sz="1600" dirty="0"/>
              <a:t> n. 65/2018 ha recepito, in ambito nazionale, la Direttiva NIS (Direttiva UE 2016/1148)</a:t>
            </a:r>
          </a:p>
          <a:p>
            <a:r>
              <a:rPr lang="it-IT" sz="1600" dirty="0"/>
              <a:t>Il Parlamento europeo ed il Consiglio hanno adottato il Regolamento (UE) 2019/881, meglio conosciuto come Cybersecurity Act, reso esecutivo dal 27.6.2019</a:t>
            </a:r>
            <a:endParaRPr lang="en-US" sz="1600" dirty="0"/>
          </a:p>
          <a:p>
            <a:endParaRPr lang="en-US" sz="1700" dirty="0"/>
          </a:p>
        </p:txBody>
      </p:sp>
      <p:sp>
        <p:nvSpPr>
          <p:cNvPr id="26" name="Segnaposto contenuto 3">
            <a:extLst>
              <a:ext uri="{FF2B5EF4-FFF2-40B4-BE49-F238E27FC236}">
                <a16:creationId xmlns:a16="http://schemas.microsoft.com/office/drawing/2014/main" id="{13206963-0BC3-49A2-9C2A-C25469EE3722}"/>
              </a:ext>
            </a:extLst>
          </p:cNvPr>
          <p:cNvSpPr txBox="1">
            <a:spLocks/>
          </p:cNvSpPr>
          <p:nvPr/>
        </p:nvSpPr>
        <p:spPr>
          <a:xfrm>
            <a:off x="0" y="5962337"/>
            <a:ext cx="12192000" cy="759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lt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lt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lt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00000"/>
              </a:lnSpc>
              <a:buFont typeface="Arial" panose="020B0604020202020204" pitchFamily="34" charset="0"/>
              <a:buNone/>
            </a:pPr>
            <a:r>
              <a:rPr lang="it-IT" sz="1700" dirty="0"/>
              <a:t>Non cadere nella rete: </a:t>
            </a:r>
          </a:p>
          <a:p>
            <a:pPr marL="0" indent="0">
              <a:lnSpc>
                <a:spcPct val="100000"/>
              </a:lnSpc>
              <a:buFont typeface="Arial" panose="020B0604020202020204" pitchFamily="34" charset="0"/>
              <a:buNone/>
            </a:pPr>
            <a:r>
              <a:rPr lang="it-IT" sz="1700" dirty="0"/>
              <a:t>generazioni connesse</a:t>
            </a:r>
          </a:p>
        </p:txBody>
      </p:sp>
      <p:pic>
        <p:nvPicPr>
          <p:cNvPr id="27" name="Immagine 26">
            <a:extLst>
              <a:ext uri="{FF2B5EF4-FFF2-40B4-BE49-F238E27FC236}">
                <a16:creationId xmlns:a16="http://schemas.microsoft.com/office/drawing/2014/main" id="{FFB0B238-BEDD-49C0-A812-61BB5B94AA12}"/>
              </a:ext>
            </a:extLst>
          </p:cNvPr>
          <p:cNvPicPr>
            <a:picLocks noChangeAspect="1"/>
          </p:cNvPicPr>
          <p:nvPr/>
        </p:nvPicPr>
        <p:blipFill>
          <a:blip r:embed="rId4"/>
          <a:stretch>
            <a:fillRect/>
          </a:stretch>
        </p:blipFill>
        <p:spPr>
          <a:xfrm>
            <a:off x="10429005" y="5470260"/>
            <a:ext cx="1579001" cy="1743607"/>
          </a:xfrm>
          <a:prstGeom prst="rect">
            <a:avLst/>
          </a:prstGeom>
        </p:spPr>
      </p:pic>
      <p:sp>
        <p:nvSpPr>
          <p:cNvPr id="12" name="Rettangolo 11">
            <a:extLst>
              <a:ext uri="{FF2B5EF4-FFF2-40B4-BE49-F238E27FC236}">
                <a16:creationId xmlns:a16="http://schemas.microsoft.com/office/drawing/2014/main" id="{94FF4B0B-E515-4294-9247-D096997BE8C5}"/>
              </a:ext>
            </a:extLst>
          </p:cNvPr>
          <p:cNvSpPr/>
          <p:nvPr/>
        </p:nvSpPr>
        <p:spPr>
          <a:xfrm>
            <a:off x="558335" y="2565918"/>
            <a:ext cx="6755364" cy="11756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Sistema paneuropeo di sicurezza digitale volto a garantire un elevato livello comune di sicurezza della rete e dei sistemi informativi all’interno dell’Unione europea</a:t>
            </a:r>
            <a:endParaRPr lang="it-IT" dirty="0">
              <a:solidFill>
                <a:schemeClr val="bg1"/>
              </a:solidFill>
            </a:endParaRPr>
          </a:p>
        </p:txBody>
      </p:sp>
    </p:spTree>
    <p:extLst>
      <p:ext uri="{BB962C8B-B14F-4D97-AF65-F5344CB8AC3E}">
        <p14:creationId xmlns:p14="http://schemas.microsoft.com/office/powerpoint/2010/main" val="2823866876"/>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380AD67-C5CA-4918-B4BB-C359BB03E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BD36B4CD-A3EB-4431-9ACE-1391AF1B7BCF}"/>
              </a:ext>
            </a:extLst>
          </p:cNvPr>
          <p:cNvSpPr>
            <a:spLocks noGrp="1"/>
          </p:cNvSpPr>
          <p:nvPr>
            <p:ph type="title"/>
          </p:nvPr>
        </p:nvSpPr>
        <p:spPr>
          <a:xfrm>
            <a:off x="5080216" y="1076324"/>
            <a:ext cx="6272784" cy="1535051"/>
          </a:xfrm>
        </p:spPr>
        <p:txBody>
          <a:bodyPr anchor="b">
            <a:normAutofit/>
          </a:bodyPr>
          <a:lstStyle/>
          <a:p>
            <a:r>
              <a:rPr lang="it-IT" sz="5200"/>
              <a:t>I LIMITI DELLA CYBERSECURITY</a:t>
            </a:r>
          </a:p>
        </p:txBody>
      </p:sp>
      <p:sp>
        <p:nvSpPr>
          <p:cNvPr id="12" name="Rectangle 11">
            <a:extLst>
              <a:ext uri="{FF2B5EF4-FFF2-40B4-BE49-F238E27FC236}">
                <a16:creationId xmlns:a16="http://schemas.microsoft.com/office/drawing/2014/main" id="{EABAD4DA-87BA-4F70-9EF0-45C6BCF17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17960"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15128D9-2797-47FA-B6FE-EC24E6B84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926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CB08510B-9163-4509-A6BF-AC47E6017A90}"/>
              </a:ext>
            </a:extLst>
          </p:cNvPr>
          <p:cNvSpPr>
            <a:spLocks noGrp="1"/>
          </p:cNvSpPr>
          <p:nvPr>
            <p:ph idx="1"/>
          </p:nvPr>
        </p:nvSpPr>
        <p:spPr>
          <a:xfrm>
            <a:off x="5080216" y="3351276"/>
            <a:ext cx="6272784" cy="2474852"/>
          </a:xfrm>
        </p:spPr>
        <p:txBody>
          <a:bodyPr>
            <a:normAutofit lnSpcReduction="10000"/>
          </a:bodyPr>
          <a:lstStyle/>
          <a:p>
            <a:pPr marL="0" indent="0" algn="just">
              <a:buNone/>
            </a:pPr>
            <a:r>
              <a:rPr lang="it-IT" sz="1700" b="0" i="0" dirty="0">
                <a:effectLst/>
                <a:latin typeface="Raleway"/>
              </a:rPr>
              <a:t>Si parla di “soglia di tollerabilità”: la sicurezza informatica non può essere e non sarà mai totale. Al lavoro di aggiornamento e perfezionamento delle tecniche anti-hacking, corrisponde il parallelo progresso delle tecniche di hacking, anzi, sono proprio i progressi fatti dagli hacker e dai creatori di virus a determinare la crescita qualitativa dei sistemi di protezione. Non esiste un sistema di difesa, insomma, che una volta montato renda il nostro computer o le nostre reti sicure per sempre.</a:t>
            </a:r>
            <a:endParaRPr lang="it-IT" sz="1700" dirty="0"/>
          </a:p>
        </p:txBody>
      </p:sp>
      <p:sp>
        <p:nvSpPr>
          <p:cNvPr id="4" name="Segnaposto contenuto 3">
            <a:extLst>
              <a:ext uri="{FF2B5EF4-FFF2-40B4-BE49-F238E27FC236}">
                <a16:creationId xmlns:a16="http://schemas.microsoft.com/office/drawing/2014/main" id="{AD183BF3-79D2-4555-94E2-CEB446436FA5}"/>
              </a:ext>
            </a:extLst>
          </p:cNvPr>
          <p:cNvSpPr txBox="1">
            <a:spLocks/>
          </p:cNvSpPr>
          <p:nvPr/>
        </p:nvSpPr>
        <p:spPr>
          <a:xfrm>
            <a:off x="0" y="5962337"/>
            <a:ext cx="12192000" cy="759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lt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lt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lt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00000"/>
              </a:lnSpc>
              <a:buFont typeface="Arial" panose="020B0604020202020204" pitchFamily="34" charset="0"/>
              <a:buNone/>
            </a:pPr>
            <a:r>
              <a:rPr lang="it-IT" sz="1700" dirty="0"/>
              <a:t>Non cadere nella rete: </a:t>
            </a:r>
          </a:p>
          <a:p>
            <a:pPr marL="0" indent="0">
              <a:lnSpc>
                <a:spcPct val="100000"/>
              </a:lnSpc>
              <a:buFont typeface="Arial" panose="020B0604020202020204" pitchFamily="34" charset="0"/>
              <a:buNone/>
            </a:pPr>
            <a:r>
              <a:rPr lang="it-IT" sz="1700" dirty="0"/>
              <a:t>generazioni connesse</a:t>
            </a:r>
          </a:p>
        </p:txBody>
      </p:sp>
      <p:pic>
        <p:nvPicPr>
          <p:cNvPr id="15" name="Immagine 14">
            <a:extLst>
              <a:ext uri="{FF2B5EF4-FFF2-40B4-BE49-F238E27FC236}">
                <a16:creationId xmlns:a16="http://schemas.microsoft.com/office/drawing/2014/main" id="{621A6EBA-AD6C-410F-B9B6-AE8504501E5F}"/>
              </a:ext>
            </a:extLst>
          </p:cNvPr>
          <p:cNvPicPr>
            <a:picLocks noChangeAspect="1"/>
          </p:cNvPicPr>
          <p:nvPr/>
        </p:nvPicPr>
        <p:blipFill>
          <a:blip r:embed="rId2"/>
          <a:stretch>
            <a:fillRect/>
          </a:stretch>
        </p:blipFill>
        <p:spPr>
          <a:xfrm>
            <a:off x="10429005" y="5470260"/>
            <a:ext cx="1579001" cy="1743607"/>
          </a:xfrm>
          <a:prstGeom prst="rect">
            <a:avLst/>
          </a:prstGeom>
        </p:spPr>
      </p:pic>
      <p:pic>
        <p:nvPicPr>
          <p:cNvPr id="16" name="Immagine 15">
            <a:extLst>
              <a:ext uri="{FF2B5EF4-FFF2-40B4-BE49-F238E27FC236}">
                <a16:creationId xmlns:a16="http://schemas.microsoft.com/office/drawing/2014/main" id="{92BB8FCB-34F7-49C5-B592-EF35B5636FF7}"/>
              </a:ext>
            </a:extLst>
          </p:cNvPr>
          <p:cNvPicPr>
            <a:picLocks noChangeAspect="1"/>
          </p:cNvPicPr>
          <p:nvPr/>
        </p:nvPicPr>
        <p:blipFill>
          <a:blip r:embed="rId3">
            <a:duotone>
              <a:prstClr val="black"/>
              <a:schemeClr val="accent3">
                <a:tint val="45000"/>
                <a:satMod val="400000"/>
              </a:schemeClr>
            </a:duotone>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02637" y="1167764"/>
            <a:ext cx="5066522" cy="3917420"/>
          </a:xfrm>
          <a:prstGeom prst="rect">
            <a:avLst/>
          </a:prstGeom>
        </p:spPr>
      </p:pic>
    </p:spTree>
    <p:extLst>
      <p:ext uri="{BB962C8B-B14F-4D97-AF65-F5344CB8AC3E}">
        <p14:creationId xmlns:p14="http://schemas.microsoft.com/office/powerpoint/2010/main" val="28977771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0">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egnaposto contenuto 7" descr="Immagine che contiene testo, clipart&#10;&#10;Descrizione generata automaticamente">
            <a:extLst>
              <a:ext uri="{FF2B5EF4-FFF2-40B4-BE49-F238E27FC236}">
                <a16:creationId xmlns:a16="http://schemas.microsoft.com/office/drawing/2014/main" id="{EBECF7B5-7E25-47DE-825D-1CFDCB8AC26E}"/>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t="18608" b="15981"/>
          <a:stretch/>
        </p:blipFill>
        <p:spPr>
          <a:xfrm>
            <a:off x="20" y="10"/>
            <a:ext cx="12191980" cy="4465973"/>
          </a:xfrm>
          <a:prstGeom prst="rect">
            <a:avLst/>
          </a:prstGeom>
        </p:spPr>
      </p:pic>
      <p:sp>
        <p:nvSpPr>
          <p:cNvPr id="26" name="Rectangle: Rounded Corners 12">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9382538"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DBC70216-1959-41B2-9B0C-28453DE154FF}"/>
              </a:ext>
            </a:extLst>
          </p:cNvPr>
          <p:cNvSpPr>
            <a:spLocks noGrp="1"/>
          </p:cNvSpPr>
          <p:nvPr>
            <p:ph type="title"/>
          </p:nvPr>
        </p:nvSpPr>
        <p:spPr>
          <a:xfrm>
            <a:off x="566928" y="4203278"/>
            <a:ext cx="8557193" cy="536063"/>
          </a:xfrm>
        </p:spPr>
        <p:txBody>
          <a:bodyPr>
            <a:normAutofit/>
          </a:bodyPr>
          <a:lstStyle/>
          <a:p>
            <a:r>
              <a:rPr lang="it-IT" sz="2800" dirty="0">
                <a:solidFill>
                  <a:schemeClr val="bg1"/>
                </a:solidFill>
              </a:rPr>
              <a:t>ATTENZIONE!!</a:t>
            </a:r>
          </a:p>
        </p:txBody>
      </p:sp>
      <p:sp>
        <p:nvSpPr>
          <p:cNvPr id="8" name="Content Placeholder 7">
            <a:extLst>
              <a:ext uri="{FF2B5EF4-FFF2-40B4-BE49-F238E27FC236}">
                <a16:creationId xmlns:a16="http://schemas.microsoft.com/office/drawing/2014/main" id="{299F5C8C-4BC7-47D6-B897-D54DD371F8D6}"/>
              </a:ext>
            </a:extLst>
          </p:cNvPr>
          <p:cNvSpPr>
            <a:spLocks noGrp="1"/>
          </p:cNvSpPr>
          <p:nvPr>
            <p:ph idx="1"/>
          </p:nvPr>
        </p:nvSpPr>
        <p:spPr>
          <a:xfrm>
            <a:off x="566928" y="4956314"/>
            <a:ext cx="11058144" cy="1743607"/>
          </a:xfrm>
        </p:spPr>
        <p:txBody>
          <a:bodyPr>
            <a:normAutofit/>
          </a:bodyPr>
          <a:lstStyle/>
          <a:p>
            <a:pPr marL="0" indent="0">
              <a:buNone/>
            </a:pPr>
            <a:r>
              <a:rPr lang="en-US" b="1" u="sng" dirty="0"/>
              <a:t>BISOGNA, QUINDI, PRESTARE SEMPRE MAGGIORE ATTENZIONE ALLE MINACCE NASCOSTE CHE SI POTREBBERO INCONTRARE IN RETE</a:t>
            </a:r>
          </a:p>
        </p:txBody>
      </p:sp>
      <p:sp>
        <p:nvSpPr>
          <p:cNvPr id="20" name="Segnaposto contenuto 3">
            <a:extLst>
              <a:ext uri="{FF2B5EF4-FFF2-40B4-BE49-F238E27FC236}">
                <a16:creationId xmlns:a16="http://schemas.microsoft.com/office/drawing/2014/main" id="{5E779989-403C-4BF8-AE08-C5E292270592}"/>
              </a:ext>
            </a:extLst>
          </p:cNvPr>
          <p:cNvSpPr txBox="1">
            <a:spLocks/>
          </p:cNvSpPr>
          <p:nvPr/>
        </p:nvSpPr>
        <p:spPr>
          <a:xfrm>
            <a:off x="0" y="5962337"/>
            <a:ext cx="12192000" cy="759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lt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lt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lt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00000"/>
              </a:lnSpc>
              <a:buFont typeface="Arial" panose="020B0604020202020204" pitchFamily="34" charset="0"/>
              <a:buNone/>
            </a:pPr>
            <a:r>
              <a:rPr lang="it-IT" sz="1700" dirty="0"/>
              <a:t>Non cadere nella rete: </a:t>
            </a:r>
          </a:p>
          <a:p>
            <a:pPr marL="0" indent="0">
              <a:lnSpc>
                <a:spcPct val="100000"/>
              </a:lnSpc>
              <a:buFont typeface="Arial" panose="020B0604020202020204" pitchFamily="34" charset="0"/>
              <a:buNone/>
            </a:pPr>
            <a:r>
              <a:rPr lang="it-IT" sz="1700" dirty="0"/>
              <a:t>generazioni connesse</a:t>
            </a:r>
          </a:p>
        </p:txBody>
      </p:sp>
      <p:pic>
        <p:nvPicPr>
          <p:cNvPr id="24" name="Immagine 23">
            <a:extLst>
              <a:ext uri="{FF2B5EF4-FFF2-40B4-BE49-F238E27FC236}">
                <a16:creationId xmlns:a16="http://schemas.microsoft.com/office/drawing/2014/main" id="{AC2E0E80-B96C-4834-A875-529AD33686DF}"/>
              </a:ext>
            </a:extLst>
          </p:cNvPr>
          <p:cNvPicPr>
            <a:picLocks noChangeAspect="1"/>
          </p:cNvPicPr>
          <p:nvPr/>
        </p:nvPicPr>
        <p:blipFill>
          <a:blip r:embed="rId5"/>
          <a:stretch>
            <a:fillRect/>
          </a:stretch>
        </p:blipFill>
        <p:spPr>
          <a:xfrm>
            <a:off x="10429005" y="5470260"/>
            <a:ext cx="1579001" cy="1743607"/>
          </a:xfrm>
          <a:prstGeom prst="rect">
            <a:avLst/>
          </a:prstGeom>
        </p:spPr>
      </p:pic>
    </p:spTree>
    <p:extLst>
      <p:ext uri="{BB962C8B-B14F-4D97-AF65-F5344CB8AC3E}">
        <p14:creationId xmlns:p14="http://schemas.microsoft.com/office/powerpoint/2010/main" val="26601584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descr="Immagine che contiene testo&#10;&#10;Descrizione generata automaticamente">
            <a:extLst>
              <a:ext uri="{FF2B5EF4-FFF2-40B4-BE49-F238E27FC236}">
                <a16:creationId xmlns:a16="http://schemas.microsoft.com/office/drawing/2014/main" id="{A5ADD5E4-F42D-43B5-A61D-5267E93DFCBE}"/>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t="33522" b="1358"/>
          <a:stretch/>
        </p:blipFill>
        <p:spPr>
          <a:xfrm>
            <a:off x="20" y="10"/>
            <a:ext cx="12191980" cy="4465973"/>
          </a:xfrm>
          <a:prstGeom prst="rect">
            <a:avLst/>
          </a:prstGeom>
        </p:spPr>
      </p:pic>
      <p:sp>
        <p:nvSpPr>
          <p:cNvPr id="36" name="Rectangle: Rounded Corners 35">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9382538"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94EBD50A-E77A-45F4-BB9B-EBEFA652C3CB}"/>
              </a:ext>
            </a:extLst>
          </p:cNvPr>
          <p:cNvSpPr>
            <a:spLocks noGrp="1"/>
          </p:cNvSpPr>
          <p:nvPr>
            <p:ph type="title"/>
          </p:nvPr>
        </p:nvSpPr>
        <p:spPr>
          <a:xfrm>
            <a:off x="566928" y="4203278"/>
            <a:ext cx="8557193" cy="536063"/>
          </a:xfrm>
        </p:spPr>
        <p:txBody>
          <a:bodyPr>
            <a:normAutofit/>
          </a:bodyPr>
          <a:lstStyle/>
          <a:p>
            <a:r>
              <a:rPr lang="it-IT" sz="2800">
                <a:solidFill>
                  <a:schemeClr val="bg1"/>
                </a:solidFill>
              </a:rPr>
              <a:t>2020: AUMENTO CYBER MINACCE </a:t>
            </a:r>
          </a:p>
        </p:txBody>
      </p:sp>
      <p:sp>
        <p:nvSpPr>
          <p:cNvPr id="3" name="Segnaposto contenuto 2">
            <a:extLst>
              <a:ext uri="{FF2B5EF4-FFF2-40B4-BE49-F238E27FC236}">
                <a16:creationId xmlns:a16="http://schemas.microsoft.com/office/drawing/2014/main" id="{164D2B39-E2BE-41C2-88E2-85BA30FE6620}"/>
              </a:ext>
            </a:extLst>
          </p:cNvPr>
          <p:cNvSpPr>
            <a:spLocks noGrp="1"/>
          </p:cNvSpPr>
          <p:nvPr>
            <p:ph idx="1"/>
          </p:nvPr>
        </p:nvSpPr>
        <p:spPr>
          <a:xfrm>
            <a:off x="566928" y="4956314"/>
            <a:ext cx="11058144" cy="1306417"/>
          </a:xfrm>
        </p:spPr>
        <p:txBody>
          <a:bodyPr>
            <a:normAutofit/>
          </a:bodyPr>
          <a:lstStyle/>
          <a:p>
            <a:pPr marL="0" indent="0">
              <a:buNone/>
            </a:pPr>
            <a:r>
              <a:rPr lang="it-IT" sz="1700" dirty="0">
                <a:latin typeface="Lato"/>
              </a:rPr>
              <a:t>Secondo il </a:t>
            </a:r>
            <a:r>
              <a:rPr lang="it-IT" sz="1700" b="0" i="0" dirty="0">
                <a:effectLst/>
                <a:latin typeface="Lato"/>
              </a:rPr>
              <a:t>rapporto annuale di </a:t>
            </a:r>
            <a:r>
              <a:rPr lang="it-IT" sz="1700" b="1" i="0" dirty="0">
                <a:effectLst/>
                <a:latin typeface="Lato"/>
              </a:rPr>
              <a:t>Microsoft</a:t>
            </a:r>
            <a:r>
              <a:rPr lang="it-IT" sz="1700" b="0" i="0" dirty="0">
                <a:effectLst/>
                <a:latin typeface="Lato"/>
              </a:rPr>
              <a:t> “Digital Defense Report”, che analizza le principali minacce informatiche a livello globale riscontrate nel corso dell’ultimo anno, </a:t>
            </a:r>
            <a:r>
              <a:rPr lang="it-IT" sz="1700" dirty="0">
                <a:latin typeface="Lato"/>
              </a:rPr>
              <a:t>la prima metà del</a:t>
            </a:r>
            <a:r>
              <a:rPr lang="it-IT" sz="1700" b="0" i="0" dirty="0">
                <a:effectLst/>
                <a:latin typeface="Lato"/>
              </a:rPr>
              <a:t> 2020 ha registrato un rapido aumento di circa il 35% del totale degli attacchi di questo tipo rispetto alla seconda metà del 2019.</a:t>
            </a:r>
          </a:p>
          <a:p>
            <a:endParaRPr lang="it-IT" sz="1700" dirty="0"/>
          </a:p>
        </p:txBody>
      </p:sp>
      <p:sp>
        <p:nvSpPr>
          <p:cNvPr id="20" name="Segnaposto contenuto 3">
            <a:extLst>
              <a:ext uri="{FF2B5EF4-FFF2-40B4-BE49-F238E27FC236}">
                <a16:creationId xmlns:a16="http://schemas.microsoft.com/office/drawing/2014/main" id="{ED765E74-662D-4247-AA4F-A16E62C76765}"/>
              </a:ext>
            </a:extLst>
          </p:cNvPr>
          <p:cNvSpPr txBox="1">
            <a:spLocks/>
          </p:cNvSpPr>
          <p:nvPr/>
        </p:nvSpPr>
        <p:spPr>
          <a:xfrm>
            <a:off x="0" y="5962337"/>
            <a:ext cx="12192000" cy="759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lt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lt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lt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00000"/>
              </a:lnSpc>
              <a:buFont typeface="Arial" panose="020B0604020202020204" pitchFamily="34" charset="0"/>
              <a:buNone/>
            </a:pPr>
            <a:r>
              <a:rPr lang="it-IT" sz="1700" dirty="0"/>
              <a:t>Non cadere nella rete: </a:t>
            </a:r>
          </a:p>
          <a:p>
            <a:pPr marL="0" indent="0">
              <a:lnSpc>
                <a:spcPct val="100000"/>
              </a:lnSpc>
              <a:buFont typeface="Arial" panose="020B0604020202020204" pitchFamily="34" charset="0"/>
              <a:buNone/>
            </a:pPr>
            <a:r>
              <a:rPr lang="it-IT" sz="1700" dirty="0"/>
              <a:t>generazioni connesse</a:t>
            </a:r>
          </a:p>
        </p:txBody>
      </p:sp>
      <p:pic>
        <p:nvPicPr>
          <p:cNvPr id="21" name="Immagine 20">
            <a:extLst>
              <a:ext uri="{FF2B5EF4-FFF2-40B4-BE49-F238E27FC236}">
                <a16:creationId xmlns:a16="http://schemas.microsoft.com/office/drawing/2014/main" id="{20E4EE2B-7D62-4459-B0F3-2E85AD0406B7}"/>
              </a:ext>
            </a:extLst>
          </p:cNvPr>
          <p:cNvPicPr>
            <a:picLocks noChangeAspect="1"/>
          </p:cNvPicPr>
          <p:nvPr/>
        </p:nvPicPr>
        <p:blipFill>
          <a:blip r:embed="rId5"/>
          <a:stretch>
            <a:fillRect/>
          </a:stretch>
        </p:blipFill>
        <p:spPr>
          <a:xfrm>
            <a:off x="10429005" y="5470260"/>
            <a:ext cx="1579001" cy="1743607"/>
          </a:xfrm>
          <a:prstGeom prst="rect">
            <a:avLst/>
          </a:prstGeom>
        </p:spPr>
      </p:pic>
    </p:spTree>
    <p:extLst>
      <p:ext uri="{BB962C8B-B14F-4D97-AF65-F5344CB8AC3E}">
        <p14:creationId xmlns:p14="http://schemas.microsoft.com/office/powerpoint/2010/main" val="34980815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magine 6" descr="Immagine che contiene testo, clipart&#10;&#10;Descrizione generata automaticamente">
            <a:extLst>
              <a:ext uri="{FF2B5EF4-FFF2-40B4-BE49-F238E27FC236}">
                <a16:creationId xmlns:a16="http://schemas.microsoft.com/office/drawing/2014/main" id="{43561E21-DCDC-4959-A449-0FD4116AC47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4031" b="7501"/>
          <a:stretch/>
        </p:blipFill>
        <p:spPr>
          <a:xfrm>
            <a:off x="0" y="11881"/>
            <a:ext cx="12191980" cy="4055188"/>
          </a:xfrm>
          <a:prstGeom prst="rect">
            <a:avLst/>
          </a:prstGeom>
        </p:spPr>
      </p:pic>
      <p:sp>
        <p:nvSpPr>
          <p:cNvPr id="24" name="Rectangle: Rounded Corners 23">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9382538"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8A35ACE-7A55-4531-9CB4-CE4E4AE2BD68}"/>
              </a:ext>
            </a:extLst>
          </p:cNvPr>
          <p:cNvSpPr>
            <a:spLocks noGrp="1"/>
          </p:cNvSpPr>
          <p:nvPr>
            <p:ph type="title"/>
          </p:nvPr>
        </p:nvSpPr>
        <p:spPr>
          <a:xfrm>
            <a:off x="566928" y="4203278"/>
            <a:ext cx="8557193" cy="536063"/>
          </a:xfrm>
        </p:spPr>
        <p:txBody>
          <a:bodyPr>
            <a:normAutofit/>
          </a:bodyPr>
          <a:lstStyle/>
          <a:p>
            <a:endParaRPr lang="it-IT" sz="2800">
              <a:solidFill>
                <a:schemeClr val="bg1"/>
              </a:solidFill>
            </a:endParaRPr>
          </a:p>
        </p:txBody>
      </p:sp>
      <p:sp>
        <p:nvSpPr>
          <p:cNvPr id="3" name="Segnaposto contenuto 2">
            <a:extLst>
              <a:ext uri="{FF2B5EF4-FFF2-40B4-BE49-F238E27FC236}">
                <a16:creationId xmlns:a16="http://schemas.microsoft.com/office/drawing/2014/main" id="{63240C09-D29C-4282-86E9-57E15C446E4A}"/>
              </a:ext>
            </a:extLst>
          </p:cNvPr>
          <p:cNvSpPr>
            <a:spLocks noGrp="1"/>
          </p:cNvSpPr>
          <p:nvPr>
            <p:ph idx="1"/>
          </p:nvPr>
        </p:nvSpPr>
        <p:spPr>
          <a:xfrm>
            <a:off x="566928" y="4956314"/>
            <a:ext cx="11058144" cy="1306417"/>
          </a:xfrm>
        </p:spPr>
        <p:txBody>
          <a:bodyPr>
            <a:normAutofit/>
          </a:bodyPr>
          <a:lstStyle/>
          <a:p>
            <a:pPr marL="0" indent="0">
              <a:buNone/>
            </a:pPr>
            <a:r>
              <a:rPr lang="it-IT" b="0" i="0" dirty="0">
                <a:effectLst/>
                <a:latin typeface="Lato"/>
              </a:rPr>
              <a:t>Secondo il Rapporto </a:t>
            </a:r>
            <a:r>
              <a:rPr lang="it-IT" b="1" i="0" dirty="0" err="1">
                <a:effectLst/>
                <a:latin typeface="Lato"/>
              </a:rPr>
              <a:t>Clusit</a:t>
            </a:r>
            <a:r>
              <a:rPr lang="it-IT" b="0" i="0" dirty="0">
                <a:effectLst/>
                <a:latin typeface="Lato"/>
              </a:rPr>
              <a:t> 2020 nel nostro Paese il Phishing/Social Engineering è cresciuto del +81,9% nell’ultimo anno rispetto al 2018. </a:t>
            </a:r>
            <a:endParaRPr lang="it-IT" dirty="0"/>
          </a:p>
        </p:txBody>
      </p:sp>
      <p:sp>
        <p:nvSpPr>
          <p:cNvPr id="18" name="Segnaposto contenuto 3">
            <a:extLst>
              <a:ext uri="{FF2B5EF4-FFF2-40B4-BE49-F238E27FC236}">
                <a16:creationId xmlns:a16="http://schemas.microsoft.com/office/drawing/2014/main" id="{83DA38B8-92E9-4CBF-B21B-D83A958D22B4}"/>
              </a:ext>
            </a:extLst>
          </p:cNvPr>
          <p:cNvSpPr txBox="1">
            <a:spLocks/>
          </p:cNvSpPr>
          <p:nvPr/>
        </p:nvSpPr>
        <p:spPr>
          <a:xfrm>
            <a:off x="0" y="5962337"/>
            <a:ext cx="12192000" cy="759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lt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lt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lt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00000"/>
              </a:lnSpc>
              <a:buFont typeface="Arial" panose="020B0604020202020204" pitchFamily="34" charset="0"/>
              <a:buNone/>
            </a:pPr>
            <a:r>
              <a:rPr lang="it-IT" sz="1700" dirty="0"/>
              <a:t>Non cadere nella rete: </a:t>
            </a:r>
          </a:p>
          <a:p>
            <a:pPr marL="0" indent="0">
              <a:lnSpc>
                <a:spcPct val="100000"/>
              </a:lnSpc>
              <a:buFont typeface="Arial" panose="020B0604020202020204" pitchFamily="34" charset="0"/>
              <a:buNone/>
            </a:pPr>
            <a:r>
              <a:rPr lang="it-IT" sz="1700" dirty="0"/>
              <a:t>generazioni connesse</a:t>
            </a:r>
          </a:p>
        </p:txBody>
      </p:sp>
      <p:pic>
        <p:nvPicPr>
          <p:cNvPr id="19" name="Immagine 18">
            <a:extLst>
              <a:ext uri="{FF2B5EF4-FFF2-40B4-BE49-F238E27FC236}">
                <a16:creationId xmlns:a16="http://schemas.microsoft.com/office/drawing/2014/main" id="{087B13CD-6329-4C16-A0D7-E8EC524FFAAF}"/>
              </a:ext>
            </a:extLst>
          </p:cNvPr>
          <p:cNvPicPr>
            <a:picLocks noChangeAspect="1"/>
          </p:cNvPicPr>
          <p:nvPr/>
        </p:nvPicPr>
        <p:blipFill>
          <a:blip r:embed="rId4"/>
          <a:stretch>
            <a:fillRect/>
          </a:stretch>
        </p:blipFill>
        <p:spPr>
          <a:xfrm>
            <a:off x="10429005" y="5470260"/>
            <a:ext cx="1579001" cy="1743607"/>
          </a:xfrm>
          <a:prstGeom prst="rect">
            <a:avLst/>
          </a:prstGeom>
        </p:spPr>
      </p:pic>
    </p:spTree>
    <p:extLst>
      <p:ext uri="{BB962C8B-B14F-4D97-AF65-F5344CB8AC3E}">
        <p14:creationId xmlns:p14="http://schemas.microsoft.com/office/powerpoint/2010/main" val="8011522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magine 7" descr="Immagine che contiene testo, elettronico&#10;&#10;Descrizione generata automaticamente">
            <a:extLst>
              <a:ext uri="{FF2B5EF4-FFF2-40B4-BE49-F238E27FC236}">
                <a16:creationId xmlns:a16="http://schemas.microsoft.com/office/drawing/2014/main" id="{1E0E66FA-2FAB-48E3-B770-0426452A424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7026" b="12176"/>
          <a:stretch/>
        </p:blipFill>
        <p:spPr>
          <a:xfrm>
            <a:off x="20" y="10"/>
            <a:ext cx="12191980" cy="4465973"/>
          </a:xfrm>
          <a:prstGeom prst="rect">
            <a:avLst/>
          </a:prstGeom>
        </p:spPr>
      </p:pic>
      <p:sp>
        <p:nvSpPr>
          <p:cNvPr id="16" name="Rectangle: Rounded Corners 15">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9382538"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57C742EA-5EF2-4EFB-8AC2-F195F1652BCD}"/>
              </a:ext>
            </a:extLst>
          </p:cNvPr>
          <p:cNvSpPr>
            <a:spLocks noGrp="1"/>
          </p:cNvSpPr>
          <p:nvPr>
            <p:ph type="title"/>
          </p:nvPr>
        </p:nvSpPr>
        <p:spPr>
          <a:xfrm>
            <a:off x="566928" y="4203278"/>
            <a:ext cx="8557193" cy="536063"/>
          </a:xfrm>
        </p:spPr>
        <p:txBody>
          <a:bodyPr>
            <a:normAutofit/>
          </a:bodyPr>
          <a:lstStyle/>
          <a:p>
            <a:r>
              <a:rPr lang="it-IT" sz="2800" dirty="0">
                <a:solidFill>
                  <a:schemeClr val="bg1"/>
                </a:solidFill>
              </a:rPr>
              <a:t>PANDEMIA: PIU’ CYBER-CRIMINALI</a:t>
            </a:r>
          </a:p>
        </p:txBody>
      </p:sp>
      <p:sp>
        <p:nvSpPr>
          <p:cNvPr id="3" name="Segnaposto contenuto 2">
            <a:extLst>
              <a:ext uri="{FF2B5EF4-FFF2-40B4-BE49-F238E27FC236}">
                <a16:creationId xmlns:a16="http://schemas.microsoft.com/office/drawing/2014/main" id="{25A9F84C-7DA6-4785-9216-62D66A19C958}"/>
              </a:ext>
            </a:extLst>
          </p:cNvPr>
          <p:cNvSpPr>
            <a:spLocks noGrp="1"/>
          </p:cNvSpPr>
          <p:nvPr>
            <p:ph idx="1"/>
          </p:nvPr>
        </p:nvSpPr>
        <p:spPr>
          <a:xfrm>
            <a:off x="566928" y="4956314"/>
            <a:ext cx="11058144" cy="1306417"/>
          </a:xfrm>
        </p:spPr>
        <p:txBody>
          <a:bodyPr>
            <a:normAutofit/>
          </a:bodyPr>
          <a:lstStyle/>
          <a:p>
            <a:pPr marL="0" indent="0" algn="just">
              <a:buNone/>
            </a:pPr>
            <a:r>
              <a:rPr lang="it-IT" sz="1700" dirty="0">
                <a:latin typeface="Lato"/>
              </a:rPr>
              <a:t>L</a:t>
            </a:r>
            <a:r>
              <a:rPr lang="it-IT" sz="1700" b="0" i="0" dirty="0">
                <a:effectLst/>
                <a:latin typeface="Lato"/>
              </a:rPr>
              <a:t>’emergenza coronavirus è stata ampiamente sfruttata dai criminali informatici sia per condurre attacchi di </a:t>
            </a:r>
            <a:r>
              <a:rPr lang="it-IT" sz="1700" b="1" i="0" dirty="0">
                <a:effectLst/>
                <a:latin typeface="Lato"/>
              </a:rPr>
              <a:t>phishing</a:t>
            </a:r>
            <a:r>
              <a:rPr lang="it-IT" sz="1700" b="0" i="0" dirty="0">
                <a:effectLst/>
                <a:latin typeface="Lato"/>
              </a:rPr>
              <a:t> e </a:t>
            </a:r>
            <a:r>
              <a:rPr lang="it-IT" sz="1700" b="1" i="0" dirty="0">
                <a:effectLst/>
                <a:latin typeface="Lato"/>
              </a:rPr>
              <a:t>social engineering</a:t>
            </a:r>
            <a:r>
              <a:rPr lang="it-IT" sz="1700" b="0" i="0" dirty="0">
                <a:effectLst/>
                <a:latin typeface="Lato"/>
              </a:rPr>
              <a:t> sia per colpire importanti organizzazioni sanitarie statali mentre erano impegnate a contrastare la pandemia.</a:t>
            </a:r>
            <a:endParaRPr lang="it-IT" sz="1700" dirty="0"/>
          </a:p>
        </p:txBody>
      </p:sp>
      <p:sp>
        <p:nvSpPr>
          <p:cNvPr id="9" name="CasellaDiTesto 8">
            <a:extLst>
              <a:ext uri="{FF2B5EF4-FFF2-40B4-BE49-F238E27FC236}">
                <a16:creationId xmlns:a16="http://schemas.microsoft.com/office/drawing/2014/main" id="{312897CF-68BF-430E-A95E-AFD331860323}"/>
              </a:ext>
            </a:extLst>
          </p:cNvPr>
          <p:cNvSpPr txBox="1"/>
          <p:nvPr/>
        </p:nvSpPr>
        <p:spPr>
          <a:xfrm>
            <a:off x="9078648" y="4265928"/>
            <a:ext cx="3113352" cy="200055"/>
          </a:xfrm>
          <a:prstGeom prst="rect">
            <a:avLst/>
          </a:prstGeom>
          <a:solidFill>
            <a:srgbClr val="000000"/>
          </a:solidFill>
        </p:spPr>
        <p:txBody>
          <a:bodyPr wrap="none" rtlCol="0">
            <a:spAutoFit/>
          </a:bodyPr>
          <a:lstStyle/>
          <a:p>
            <a:pPr algn="r">
              <a:spcAft>
                <a:spcPts val="600"/>
              </a:spcAft>
            </a:pPr>
            <a:r>
              <a:rPr lang="it-IT" sz="700">
                <a:solidFill>
                  <a:srgbClr val="FFFFFF"/>
                </a:solidFill>
                <a:hlinkClick r:id="rId3" tooltip="https://www.htnovo.net/2020/04/covid-19-phishing-truffe-google.html">
                  <a:extLst>
                    <a:ext uri="{A12FA001-AC4F-418D-AE19-62706E023703}">
                      <ahyp:hlinkClr xmlns:ahyp="http://schemas.microsoft.com/office/drawing/2018/hyperlinkcolor" val="tx"/>
                    </a:ext>
                  </a:extLst>
                </a:hlinkClick>
              </a:rPr>
              <a:t>Questa foto</a:t>
            </a:r>
            <a:r>
              <a:rPr lang="it-IT" sz="700">
                <a:solidFill>
                  <a:srgbClr val="FFFFFF"/>
                </a:solidFill>
              </a:rPr>
              <a:t> di Autore sconosciuto è concesso in licenza da </a:t>
            </a:r>
            <a:r>
              <a:rPr lang="it-IT"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it-IT" sz="700">
              <a:solidFill>
                <a:srgbClr val="FFFFFF"/>
              </a:solidFill>
            </a:endParaRPr>
          </a:p>
        </p:txBody>
      </p:sp>
      <p:sp>
        <p:nvSpPr>
          <p:cNvPr id="12" name="Segnaposto contenuto 3">
            <a:extLst>
              <a:ext uri="{FF2B5EF4-FFF2-40B4-BE49-F238E27FC236}">
                <a16:creationId xmlns:a16="http://schemas.microsoft.com/office/drawing/2014/main" id="{8FF19E19-13CB-410F-B2C2-829FD6F5ACDE}"/>
              </a:ext>
            </a:extLst>
          </p:cNvPr>
          <p:cNvSpPr txBox="1">
            <a:spLocks/>
          </p:cNvSpPr>
          <p:nvPr/>
        </p:nvSpPr>
        <p:spPr>
          <a:xfrm>
            <a:off x="0" y="5962337"/>
            <a:ext cx="12192000" cy="759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lt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lt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lt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00000"/>
              </a:lnSpc>
              <a:buFont typeface="Arial" panose="020B0604020202020204" pitchFamily="34" charset="0"/>
              <a:buNone/>
            </a:pPr>
            <a:r>
              <a:rPr lang="it-IT" sz="1700" dirty="0"/>
              <a:t>Non cadere nella rete: </a:t>
            </a:r>
          </a:p>
          <a:p>
            <a:pPr marL="0" indent="0">
              <a:lnSpc>
                <a:spcPct val="100000"/>
              </a:lnSpc>
              <a:buFont typeface="Arial" panose="020B0604020202020204" pitchFamily="34" charset="0"/>
              <a:buNone/>
            </a:pPr>
            <a:r>
              <a:rPr lang="it-IT" sz="1700" dirty="0"/>
              <a:t>generazioni connesse</a:t>
            </a:r>
          </a:p>
        </p:txBody>
      </p:sp>
      <p:pic>
        <p:nvPicPr>
          <p:cNvPr id="13" name="Immagine 12">
            <a:extLst>
              <a:ext uri="{FF2B5EF4-FFF2-40B4-BE49-F238E27FC236}">
                <a16:creationId xmlns:a16="http://schemas.microsoft.com/office/drawing/2014/main" id="{D3440584-58A8-4477-9030-304F1415BC28}"/>
              </a:ext>
            </a:extLst>
          </p:cNvPr>
          <p:cNvPicPr>
            <a:picLocks noChangeAspect="1"/>
          </p:cNvPicPr>
          <p:nvPr/>
        </p:nvPicPr>
        <p:blipFill>
          <a:blip r:embed="rId5"/>
          <a:stretch>
            <a:fillRect/>
          </a:stretch>
        </p:blipFill>
        <p:spPr>
          <a:xfrm>
            <a:off x="10429005" y="5470260"/>
            <a:ext cx="1579001" cy="1743607"/>
          </a:xfrm>
          <a:prstGeom prst="rect">
            <a:avLst/>
          </a:prstGeom>
        </p:spPr>
      </p:pic>
    </p:spTree>
    <p:extLst>
      <p:ext uri="{BB962C8B-B14F-4D97-AF65-F5344CB8AC3E}">
        <p14:creationId xmlns:p14="http://schemas.microsoft.com/office/powerpoint/2010/main" val="25136177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a:extLst>
              <a:ext uri="{FF2B5EF4-FFF2-40B4-BE49-F238E27FC236}">
                <a16:creationId xmlns:a16="http://schemas.microsoft.com/office/drawing/2014/main" id="{46769976-7240-45F0-B4E2-B34D8250FF9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3024" b="7862"/>
          <a:stretch/>
        </p:blipFill>
        <p:spPr>
          <a:xfrm>
            <a:off x="-464820" y="10"/>
            <a:ext cx="8668512" cy="6857990"/>
          </a:xfrm>
          <a:prstGeom prst="rect">
            <a:avLst/>
          </a:prstGeom>
        </p:spPr>
      </p:pic>
      <p:sp>
        <p:nvSpPr>
          <p:cNvPr id="15" name="Rectangle 14">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gs>
              <a:gs pos="30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Immagine 8">
            <a:extLst>
              <a:ext uri="{FF2B5EF4-FFF2-40B4-BE49-F238E27FC236}">
                <a16:creationId xmlns:a16="http://schemas.microsoft.com/office/drawing/2014/main" id="{85C2259A-E5F7-4AAA-8CCE-5A1B0EBA881A}"/>
              </a:ext>
            </a:extLst>
          </p:cNvPr>
          <p:cNvPicPr>
            <a:picLocks noChangeAspect="1"/>
          </p:cNvPicPr>
          <p:nvPr/>
        </p:nvPicPr>
        <p:blipFill rotWithShape="1">
          <a:blip r:embed="rId4"/>
          <a:srcRect/>
          <a:stretch/>
        </p:blipFill>
        <p:spPr>
          <a:xfrm>
            <a:off x="7934660" y="1079701"/>
            <a:ext cx="3988308" cy="3246797"/>
          </a:xfrm>
          <a:prstGeom prst="rect">
            <a:avLst/>
          </a:prstGeom>
        </p:spPr>
      </p:pic>
      <p:sp>
        <p:nvSpPr>
          <p:cNvPr id="7" name="Titolo 6">
            <a:extLst>
              <a:ext uri="{FF2B5EF4-FFF2-40B4-BE49-F238E27FC236}">
                <a16:creationId xmlns:a16="http://schemas.microsoft.com/office/drawing/2014/main" id="{BB0B5217-15D6-4E75-A701-9007178C4607}"/>
              </a:ext>
            </a:extLst>
          </p:cNvPr>
          <p:cNvSpPr>
            <a:spLocks noGrp="1"/>
          </p:cNvSpPr>
          <p:nvPr>
            <p:ph type="ctrTitle"/>
          </p:nvPr>
        </p:nvSpPr>
        <p:spPr>
          <a:xfrm>
            <a:off x="8203692" y="1122363"/>
            <a:ext cx="3450243" cy="3204134"/>
          </a:xfrm>
        </p:spPr>
        <p:txBody>
          <a:bodyPr anchor="b">
            <a:normAutofit/>
          </a:bodyPr>
          <a:lstStyle/>
          <a:p>
            <a:endParaRPr lang="it-IT" sz="4800" dirty="0"/>
          </a:p>
        </p:txBody>
      </p:sp>
      <p:sp>
        <p:nvSpPr>
          <p:cNvPr id="8" name="Sottotitolo 7">
            <a:extLst>
              <a:ext uri="{FF2B5EF4-FFF2-40B4-BE49-F238E27FC236}">
                <a16:creationId xmlns:a16="http://schemas.microsoft.com/office/drawing/2014/main" id="{9B59E16F-C037-45D2-99A3-F4EC034705EC}"/>
              </a:ext>
            </a:extLst>
          </p:cNvPr>
          <p:cNvSpPr>
            <a:spLocks noGrp="1"/>
          </p:cNvSpPr>
          <p:nvPr>
            <p:ph type="subTitle" idx="1"/>
          </p:nvPr>
        </p:nvSpPr>
        <p:spPr>
          <a:xfrm>
            <a:off x="7848600" y="4872922"/>
            <a:ext cx="4023360" cy="1208141"/>
          </a:xfrm>
        </p:spPr>
        <p:txBody>
          <a:bodyPr>
            <a:normAutofit fontScale="70000" lnSpcReduction="20000"/>
          </a:bodyPr>
          <a:lstStyle/>
          <a:p>
            <a:r>
              <a:rPr lang="it-IT" sz="2000" b="1" dirty="0">
                <a:latin typeface="Georgia" panose="02040502050405020303" pitchFamily="18" charset="0"/>
              </a:rPr>
              <a:t>Q</a:t>
            </a:r>
            <a:r>
              <a:rPr lang="it-IT" sz="2000" b="1" i="0" dirty="0">
                <a:effectLst/>
                <a:latin typeface="Georgia" panose="02040502050405020303" pitchFamily="18" charset="0"/>
              </a:rPr>
              <a:t>uasi 50 milioni le persone online in Italia</a:t>
            </a:r>
            <a:r>
              <a:rPr lang="it-IT" sz="2000" b="0" i="0" dirty="0">
                <a:effectLst/>
                <a:latin typeface="Georgia" panose="02040502050405020303" pitchFamily="18" charset="0"/>
              </a:rPr>
              <a:t> su base regolare, e </a:t>
            </a:r>
            <a:r>
              <a:rPr lang="it-IT" sz="2000" b="1" i="0" dirty="0">
                <a:effectLst/>
                <a:latin typeface="Georgia" panose="02040502050405020303" pitchFamily="18" charset="0"/>
              </a:rPr>
              <a:t>35 milioni quelle presenti ed attive sui canali social</a:t>
            </a:r>
            <a:r>
              <a:rPr lang="it-IT" sz="2000" b="0" i="0" dirty="0">
                <a:effectLst/>
                <a:latin typeface="Georgia" panose="02040502050405020303" pitchFamily="18" charset="0"/>
              </a:rPr>
              <a:t>. In entrambi i casi, registriamo un </a:t>
            </a:r>
            <a:r>
              <a:rPr lang="it-IT" sz="2000" b="1" i="0" dirty="0">
                <a:effectLst/>
                <a:latin typeface="Georgia" panose="02040502050405020303" pitchFamily="18" charset="0"/>
              </a:rPr>
              <a:t>aumento</a:t>
            </a:r>
            <a:r>
              <a:rPr lang="it-IT" sz="2000" b="0" i="0" dirty="0">
                <a:effectLst/>
                <a:latin typeface="Georgia" panose="02040502050405020303" pitchFamily="18" charset="0"/>
              </a:rPr>
              <a:t> rispetto alla rilevazione del 2019.</a:t>
            </a:r>
            <a:endParaRPr lang="it-IT" sz="2000" dirty="0"/>
          </a:p>
          <a:p>
            <a:endParaRPr lang="it-IT" sz="2000" dirty="0"/>
          </a:p>
        </p:txBody>
      </p:sp>
      <p:sp>
        <p:nvSpPr>
          <p:cNvPr id="17" name="Rectangle 1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Segnaposto contenuto 3">
            <a:extLst>
              <a:ext uri="{FF2B5EF4-FFF2-40B4-BE49-F238E27FC236}">
                <a16:creationId xmlns:a16="http://schemas.microsoft.com/office/drawing/2014/main" id="{6456A6CA-923B-4CBB-8C73-25176A3320C8}"/>
              </a:ext>
            </a:extLst>
          </p:cNvPr>
          <p:cNvSpPr txBox="1">
            <a:spLocks/>
          </p:cNvSpPr>
          <p:nvPr/>
        </p:nvSpPr>
        <p:spPr>
          <a:xfrm>
            <a:off x="0" y="5962337"/>
            <a:ext cx="12192000" cy="759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lt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lt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lt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00000"/>
              </a:lnSpc>
              <a:buFont typeface="Arial" panose="020B0604020202020204" pitchFamily="34" charset="0"/>
              <a:buNone/>
            </a:pPr>
            <a:r>
              <a:rPr lang="it-IT" sz="1700" dirty="0"/>
              <a:t>Non cadere nella rete: </a:t>
            </a:r>
          </a:p>
          <a:p>
            <a:pPr marL="0" indent="0">
              <a:lnSpc>
                <a:spcPct val="100000"/>
              </a:lnSpc>
              <a:buFont typeface="Arial" panose="020B0604020202020204" pitchFamily="34" charset="0"/>
              <a:buNone/>
            </a:pPr>
            <a:r>
              <a:rPr lang="it-IT" sz="1700" dirty="0"/>
              <a:t>generazioni connesse</a:t>
            </a:r>
          </a:p>
        </p:txBody>
      </p:sp>
      <p:pic>
        <p:nvPicPr>
          <p:cNvPr id="16" name="Immagine 15">
            <a:extLst>
              <a:ext uri="{FF2B5EF4-FFF2-40B4-BE49-F238E27FC236}">
                <a16:creationId xmlns:a16="http://schemas.microsoft.com/office/drawing/2014/main" id="{5D8D80B3-18AF-4C0F-AE0A-8A3010833B14}"/>
              </a:ext>
            </a:extLst>
          </p:cNvPr>
          <p:cNvPicPr>
            <a:picLocks noChangeAspect="1"/>
          </p:cNvPicPr>
          <p:nvPr/>
        </p:nvPicPr>
        <p:blipFill>
          <a:blip r:embed="rId5"/>
          <a:stretch>
            <a:fillRect/>
          </a:stretch>
        </p:blipFill>
        <p:spPr>
          <a:xfrm>
            <a:off x="10429005" y="5470260"/>
            <a:ext cx="1579001" cy="1743607"/>
          </a:xfrm>
          <a:prstGeom prst="rect">
            <a:avLst/>
          </a:prstGeom>
        </p:spPr>
      </p:pic>
    </p:spTree>
    <p:extLst>
      <p:ext uri="{BB962C8B-B14F-4D97-AF65-F5344CB8AC3E}">
        <p14:creationId xmlns:p14="http://schemas.microsoft.com/office/powerpoint/2010/main" val="1649016045"/>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magine 6" descr="Immagine che contiene acqua, edificio, barca, sedendo&#10;&#10;Descrizione generata automaticamente">
            <a:extLst>
              <a:ext uri="{FF2B5EF4-FFF2-40B4-BE49-F238E27FC236}">
                <a16:creationId xmlns:a16="http://schemas.microsoft.com/office/drawing/2014/main" id="{E89D69D7-74CA-4C26-A8ED-1DB5A734A58D}"/>
              </a:ext>
            </a:extLst>
          </p:cNvPr>
          <p:cNvPicPr>
            <a:picLocks noChangeAspect="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r="12785" b="1"/>
          <a:stretch/>
        </p:blipFill>
        <p:spPr>
          <a:xfrm>
            <a:off x="3523488" y="10"/>
            <a:ext cx="8668512" cy="6857990"/>
          </a:xfrm>
          <a:prstGeom prst="rect">
            <a:avLst/>
          </a:prstGeom>
        </p:spPr>
      </p:pic>
      <p:sp>
        <p:nvSpPr>
          <p:cNvPr id="45" name="Rectangle 44">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8E6BD7D2-B695-4532-A6A8-9BA601D3244C}"/>
              </a:ext>
            </a:extLst>
          </p:cNvPr>
          <p:cNvSpPr>
            <a:spLocks noGrp="1"/>
          </p:cNvSpPr>
          <p:nvPr>
            <p:ph type="ctrTitle"/>
          </p:nvPr>
        </p:nvSpPr>
        <p:spPr>
          <a:xfrm>
            <a:off x="477981" y="1122363"/>
            <a:ext cx="4023360" cy="3204134"/>
          </a:xfrm>
        </p:spPr>
        <p:txBody>
          <a:bodyPr anchor="b">
            <a:normAutofit/>
          </a:bodyPr>
          <a:lstStyle/>
          <a:p>
            <a:r>
              <a:rPr lang="it-IT" sz="4800" dirty="0"/>
              <a:t>INTERNET E L’ERA DIGITALE</a:t>
            </a:r>
            <a:br>
              <a:rPr lang="it-IT" sz="4800" dirty="0"/>
            </a:br>
            <a:endParaRPr lang="it-IT" sz="4800" dirty="0"/>
          </a:p>
        </p:txBody>
      </p:sp>
      <p:sp>
        <p:nvSpPr>
          <p:cNvPr id="3" name="Sottotitolo 2">
            <a:extLst>
              <a:ext uri="{FF2B5EF4-FFF2-40B4-BE49-F238E27FC236}">
                <a16:creationId xmlns:a16="http://schemas.microsoft.com/office/drawing/2014/main" id="{194DBDBB-70E6-4F12-9137-CE98D9446E32}"/>
              </a:ext>
            </a:extLst>
          </p:cNvPr>
          <p:cNvSpPr>
            <a:spLocks noGrp="1"/>
          </p:cNvSpPr>
          <p:nvPr>
            <p:ph type="subTitle" idx="1"/>
          </p:nvPr>
        </p:nvSpPr>
        <p:spPr>
          <a:xfrm>
            <a:off x="477980" y="4872922"/>
            <a:ext cx="4023359" cy="1208141"/>
          </a:xfrm>
        </p:spPr>
        <p:txBody>
          <a:bodyPr>
            <a:normAutofit/>
          </a:bodyPr>
          <a:lstStyle/>
          <a:p>
            <a:r>
              <a:rPr lang="it-IT" sz="2000" b="1" dirty="0"/>
              <a:t>Generazioni a confronto</a:t>
            </a:r>
            <a:endParaRPr lang="it-IT" sz="2000" dirty="0"/>
          </a:p>
        </p:txBody>
      </p:sp>
      <p:sp>
        <p:nvSpPr>
          <p:cNvPr id="47" name="Rectangle 4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ttangolo 17">
            <a:extLst>
              <a:ext uri="{FF2B5EF4-FFF2-40B4-BE49-F238E27FC236}">
                <a16:creationId xmlns:a16="http://schemas.microsoft.com/office/drawing/2014/main" id="{741581B9-0ADD-4E7F-B2FF-171699BC1941}"/>
              </a:ext>
            </a:extLst>
          </p:cNvPr>
          <p:cNvSpPr/>
          <p:nvPr/>
        </p:nvSpPr>
        <p:spPr>
          <a:xfrm>
            <a:off x="0" y="5859263"/>
            <a:ext cx="12191999" cy="719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a:t>Non cadere nella rete: </a:t>
            </a:r>
          </a:p>
          <a:p>
            <a:r>
              <a:rPr lang="it-IT" dirty="0"/>
              <a:t>generazioni connesse</a:t>
            </a:r>
          </a:p>
        </p:txBody>
      </p:sp>
      <p:pic>
        <p:nvPicPr>
          <p:cNvPr id="19" name="Immagine 18">
            <a:extLst>
              <a:ext uri="{FF2B5EF4-FFF2-40B4-BE49-F238E27FC236}">
                <a16:creationId xmlns:a16="http://schemas.microsoft.com/office/drawing/2014/main" id="{60F4846A-F693-452C-84D1-ACA9E1A23240}"/>
              </a:ext>
            </a:extLst>
          </p:cNvPr>
          <p:cNvPicPr>
            <a:picLocks noChangeAspect="1"/>
          </p:cNvPicPr>
          <p:nvPr/>
        </p:nvPicPr>
        <p:blipFill>
          <a:blip r:embed="rId5"/>
          <a:stretch>
            <a:fillRect/>
          </a:stretch>
        </p:blipFill>
        <p:spPr>
          <a:xfrm>
            <a:off x="10432869" y="5390606"/>
            <a:ext cx="1576252" cy="1741713"/>
          </a:xfrm>
          <a:prstGeom prst="rect">
            <a:avLst/>
          </a:prstGeom>
        </p:spPr>
      </p:pic>
    </p:spTree>
    <p:extLst>
      <p:ext uri="{BB962C8B-B14F-4D97-AF65-F5344CB8AC3E}">
        <p14:creationId xmlns:p14="http://schemas.microsoft.com/office/powerpoint/2010/main" val="2138008160"/>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9">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08769E5C-6CCF-44E0-A17C-5075B7A8A13A}"/>
              </a:ext>
            </a:extLst>
          </p:cNvPr>
          <p:cNvSpPr>
            <a:spLocks noGrp="1"/>
          </p:cNvSpPr>
          <p:nvPr>
            <p:ph type="title"/>
          </p:nvPr>
        </p:nvSpPr>
        <p:spPr>
          <a:xfrm>
            <a:off x="411480" y="987552"/>
            <a:ext cx="4485861" cy="1088136"/>
          </a:xfrm>
        </p:spPr>
        <p:txBody>
          <a:bodyPr anchor="b">
            <a:normAutofit/>
          </a:bodyPr>
          <a:lstStyle/>
          <a:p>
            <a:r>
              <a:rPr lang="it-IT" sz="3400" dirty="0"/>
              <a:t>SOCIAL E PANDEMIA</a:t>
            </a:r>
          </a:p>
        </p:txBody>
      </p:sp>
      <p:sp>
        <p:nvSpPr>
          <p:cNvPr id="23" name="Rectangle 11">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431CDF9A-7F34-4E84-A70C-AB9A08A0CF09}"/>
              </a:ext>
            </a:extLst>
          </p:cNvPr>
          <p:cNvSpPr>
            <a:spLocks noGrp="1"/>
          </p:cNvSpPr>
          <p:nvPr>
            <p:ph idx="1"/>
          </p:nvPr>
        </p:nvSpPr>
        <p:spPr>
          <a:xfrm>
            <a:off x="411479" y="2688336"/>
            <a:ext cx="4498848" cy="3584448"/>
          </a:xfrm>
        </p:spPr>
        <p:txBody>
          <a:bodyPr anchor="t">
            <a:normAutofit/>
          </a:bodyPr>
          <a:lstStyle/>
          <a:p>
            <a:r>
              <a:rPr lang="it-IT" sz="2000" dirty="0"/>
              <a:t>Il </a:t>
            </a:r>
            <a:r>
              <a:rPr lang="it-IT" sz="2000" dirty="0" err="1"/>
              <a:t>lockdown</a:t>
            </a:r>
            <a:r>
              <a:rPr lang="it-IT" sz="2000" dirty="0"/>
              <a:t> ha avuto l’effetto di amplificare la fruizione delle piattaforme social con un considerevole incremento del 30% in Italia. Il Cybercrime di conseguenza è aumentato, approfittandosi della situazione </a:t>
            </a:r>
          </a:p>
        </p:txBody>
      </p:sp>
      <p:pic>
        <p:nvPicPr>
          <p:cNvPr id="4" name="Segnaposto contenuto 9" descr="Immagine che contiene testo, interni, tavolo, ingombro&#10;&#10;Descrizione generata automaticamente">
            <a:extLst>
              <a:ext uri="{FF2B5EF4-FFF2-40B4-BE49-F238E27FC236}">
                <a16:creationId xmlns:a16="http://schemas.microsoft.com/office/drawing/2014/main" id="{6DDDC0BA-1C7E-4539-89A9-523B1AFF1A0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9838" r="20688" b="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
        <p:nvSpPr>
          <p:cNvPr id="19" name="Segnaposto contenuto 3">
            <a:extLst>
              <a:ext uri="{FF2B5EF4-FFF2-40B4-BE49-F238E27FC236}">
                <a16:creationId xmlns:a16="http://schemas.microsoft.com/office/drawing/2014/main" id="{4EB805E8-9248-4633-8916-2F616CDD74BE}"/>
              </a:ext>
            </a:extLst>
          </p:cNvPr>
          <p:cNvSpPr txBox="1">
            <a:spLocks/>
          </p:cNvSpPr>
          <p:nvPr/>
        </p:nvSpPr>
        <p:spPr>
          <a:xfrm>
            <a:off x="0" y="5962337"/>
            <a:ext cx="12192000" cy="759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lt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lt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lt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00000"/>
              </a:lnSpc>
              <a:buFont typeface="Arial" panose="020B0604020202020204" pitchFamily="34" charset="0"/>
              <a:buNone/>
            </a:pPr>
            <a:r>
              <a:rPr lang="it-IT" sz="1700" dirty="0"/>
              <a:t>Non cadere nella rete: </a:t>
            </a:r>
          </a:p>
          <a:p>
            <a:pPr marL="0" indent="0">
              <a:lnSpc>
                <a:spcPct val="100000"/>
              </a:lnSpc>
              <a:buFont typeface="Arial" panose="020B0604020202020204" pitchFamily="34" charset="0"/>
              <a:buNone/>
            </a:pPr>
            <a:r>
              <a:rPr lang="it-IT" sz="1700" dirty="0"/>
              <a:t>generazioni connesse</a:t>
            </a:r>
          </a:p>
        </p:txBody>
      </p:sp>
      <p:pic>
        <p:nvPicPr>
          <p:cNvPr id="21" name="Immagine 20">
            <a:extLst>
              <a:ext uri="{FF2B5EF4-FFF2-40B4-BE49-F238E27FC236}">
                <a16:creationId xmlns:a16="http://schemas.microsoft.com/office/drawing/2014/main" id="{16C51E16-29C7-4963-978D-958D2AF03DDC}"/>
              </a:ext>
            </a:extLst>
          </p:cNvPr>
          <p:cNvPicPr>
            <a:picLocks noChangeAspect="1"/>
          </p:cNvPicPr>
          <p:nvPr/>
        </p:nvPicPr>
        <p:blipFill>
          <a:blip r:embed="rId4"/>
          <a:stretch>
            <a:fillRect/>
          </a:stretch>
        </p:blipFill>
        <p:spPr>
          <a:xfrm>
            <a:off x="10429005" y="5470260"/>
            <a:ext cx="1579001" cy="1743607"/>
          </a:xfrm>
          <a:prstGeom prst="rect">
            <a:avLst/>
          </a:prstGeom>
        </p:spPr>
      </p:pic>
    </p:spTree>
    <p:extLst>
      <p:ext uri="{BB962C8B-B14F-4D97-AF65-F5344CB8AC3E}">
        <p14:creationId xmlns:p14="http://schemas.microsoft.com/office/powerpoint/2010/main" val="18281778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magine 9" descr="Immagine che contiene pianta&#10;&#10;Descrizione generata automaticamente">
            <a:extLst>
              <a:ext uri="{FF2B5EF4-FFF2-40B4-BE49-F238E27FC236}">
                <a16:creationId xmlns:a16="http://schemas.microsoft.com/office/drawing/2014/main" id="{640C0FEE-DA73-4D81-9BD5-C9DADF35967D}"/>
              </a:ext>
            </a:extLst>
          </p:cNvPr>
          <p:cNvPicPr>
            <a:picLocks noChangeAspect="1"/>
          </p:cNvPicPr>
          <p:nvPr/>
        </p:nvPicPr>
        <p:blipFill rotWithShape="1">
          <a:blip r:embed="rId3">
            <a:alphaModFix amt="40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20" y="10"/>
            <a:ext cx="12191979" cy="6857990"/>
          </a:xfrm>
          <a:prstGeom prst="rect">
            <a:avLst/>
          </a:prstGeom>
        </p:spPr>
      </p:pic>
      <p:sp>
        <p:nvSpPr>
          <p:cNvPr id="2" name="Titolo 1">
            <a:extLst>
              <a:ext uri="{FF2B5EF4-FFF2-40B4-BE49-F238E27FC236}">
                <a16:creationId xmlns:a16="http://schemas.microsoft.com/office/drawing/2014/main" id="{C4A96238-720E-44C0-A0A5-1A1C5E4311B4}"/>
              </a:ext>
            </a:extLst>
          </p:cNvPr>
          <p:cNvSpPr>
            <a:spLocks noGrp="1"/>
          </p:cNvSpPr>
          <p:nvPr>
            <p:ph type="title"/>
          </p:nvPr>
        </p:nvSpPr>
        <p:spPr>
          <a:xfrm>
            <a:off x="841249" y="941832"/>
            <a:ext cx="10506456" cy="1688743"/>
          </a:xfrm>
        </p:spPr>
        <p:txBody>
          <a:bodyPr anchor="b">
            <a:normAutofit/>
          </a:bodyPr>
          <a:lstStyle/>
          <a:p>
            <a:r>
              <a:rPr lang="it-IT" sz="5000" dirty="0"/>
              <a:t>ATTACCHI INFORMATICI DURANTE LA PANDEMIA </a:t>
            </a:r>
          </a:p>
        </p:txBody>
      </p:sp>
      <p:sp>
        <p:nvSpPr>
          <p:cNvPr id="18" name="Rectangle 1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7DE776B6-683D-4C60-A5B7-CE65647AA60C}"/>
              </a:ext>
            </a:extLst>
          </p:cNvPr>
          <p:cNvSpPr>
            <a:spLocks noGrp="1"/>
          </p:cNvSpPr>
          <p:nvPr>
            <p:ph idx="1"/>
          </p:nvPr>
        </p:nvSpPr>
        <p:spPr>
          <a:xfrm>
            <a:off x="841248" y="3502152"/>
            <a:ext cx="10506456" cy="2670048"/>
          </a:xfrm>
        </p:spPr>
        <p:txBody>
          <a:bodyPr>
            <a:normAutofit/>
          </a:bodyPr>
          <a:lstStyle/>
          <a:p>
            <a:pPr marL="0" indent="0" algn="just">
              <a:lnSpc>
                <a:spcPct val="100000"/>
              </a:lnSpc>
              <a:buNone/>
            </a:pPr>
            <a:r>
              <a:rPr lang="it-IT" sz="1700" dirty="0"/>
              <a:t>La </a:t>
            </a:r>
            <a:r>
              <a:rPr lang="it-IT" sz="1700" b="1" dirty="0"/>
              <a:t>crisi dovuta al coronavirus</a:t>
            </a:r>
            <a:r>
              <a:rPr lang="it-IT" sz="1700" dirty="0"/>
              <a:t> ha portato ulteriormente alla ribalta i cybercriminali: i tentativi di phishing con le e-mail che fungono da esca per il virus sono specificamente mirati a sfruttare l'attuale situazione di insicurezza. Ad esempio, in qualità di presunto cliente, si chiede di fornire i dati personali per poter comunicare con l'azienda indicata nella e-mail nonostante la chiusura di uffici o filiali o servizi di supporto limitati. Quindi, in questi tempi molto incerti, vi consigliamo di prestare </a:t>
            </a:r>
            <a:r>
              <a:rPr lang="it-IT" sz="1700" b="1" dirty="0"/>
              <a:t>doppiamente attenzione</a:t>
            </a:r>
            <a:r>
              <a:rPr lang="it-IT" sz="1700" dirty="0"/>
              <a:t> quando ricevete messaggi che sono legati al coronavirus e contengono uno o più link! Nel caso già non ne siate in possesso, vi consigliamo vivamente un aggiornato programma antivirus e una protezione ottimale della password per i vostri dati sensibili!</a:t>
            </a:r>
          </a:p>
          <a:p>
            <a:pPr>
              <a:lnSpc>
                <a:spcPct val="100000"/>
              </a:lnSpc>
            </a:pPr>
            <a:endParaRPr lang="it-IT" sz="1700" dirty="0"/>
          </a:p>
        </p:txBody>
      </p:sp>
      <p:sp>
        <p:nvSpPr>
          <p:cNvPr id="15" name="Segnaposto contenuto 3">
            <a:extLst>
              <a:ext uri="{FF2B5EF4-FFF2-40B4-BE49-F238E27FC236}">
                <a16:creationId xmlns:a16="http://schemas.microsoft.com/office/drawing/2014/main" id="{C6219C91-8629-4D99-B095-89A45B339692}"/>
              </a:ext>
            </a:extLst>
          </p:cNvPr>
          <p:cNvSpPr txBox="1">
            <a:spLocks/>
          </p:cNvSpPr>
          <p:nvPr/>
        </p:nvSpPr>
        <p:spPr>
          <a:xfrm>
            <a:off x="0" y="5962337"/>
            <a:ext cx="12192000" cy="759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lt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lt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lt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00000"/>
              </a:lnSpc>
              <a:buFont typeface="Arial" panose="020B0604020202020204" pitchFamily="34" charset="0"/>
              <a:buNone/>
            </a:pPr>
            <a:r>
              <a:rPr lang="it-IT" sz="1700" dirty="0"/>
              <a:t>Non cadere nella rete: </a:t>
            </a:r>
          </a:p>
          <a:p>
            <a:pPr marL="0" indent="0">
              <a:lnSpc>
                <a:spcPct val="100000"/>
              </a:lnSpc>
              <a:buFont typeface="Arial" panose="020B0604020202020204" pitchFamily="34" charset="0"/>
              <a:buNone/>
            </a:pPr>
            <a:r>
              <a:rPr lang="it-IT" sz="1700" dirty="0"/>
              <a:t>generazioni connesse</a:t>
            </a:r>
          </a:p>
        </p:txBody>
      </p:sp>
      <p:pic>
        <p:nvPicPr>
          <p:cNvPr id="17" name="Immagine 16">
            <a:extLst>
              <a:ext uri="{FF2B5EF4-FFF2-40B4-BE49-F238E27FC236}">
                <a16:creationId xmlns:a16="http://schemas.microsoft.com/office/drawing/2014/main" id="{CC79F006-756A-488C-B785-DA0C41404F3A}"/>
              </a:ext>
            </a:extLst>
          </p:cNvPr>
          <p:cNvPicPr>
            <a:picLocks noChangeAspect="1"/>
          </p:cNvPicPr>
          <p:nvPr/>
        </p:nvPicPr>
        <p:blipFill>
          <a:blip r:embed="rId5"/>
          <a:stretch>
            <a:fillRect/>
          </a:stretch>
        </p:blipFill>
        <p:spPr>
          <a:xfrm>
            <a:off x="10558203" y="5470260"/>
            <a:ext cx="1579001" cy="1743607"/>
          </a:xfrm>
          <a:prstGeom prst="rect">
            <a:avLst/>
          </a:prstGeom>
        </p:spPr>
      </p:pic>
    </p:spTree>
    <p:extLst>
      <p:ext uri="{BB962C8B-B14F-4D97-AF65-F5344CB8AC3E}">
        <p14:creationId xmlns:p14="http://schemas.microsoft.com/office/powerpoint/2010/main" val="2172695253"/>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2">
            <a:extLst>
              <a:ext uri="{FF2B5EF4-FFF2-40B4-BE49-F238E27FC236}">
                <a16:creationId xmlns:a16="http://schemas.microsoft.com/office/drawing/2014/main" id="{94E4D846-3AFC-4F86-8C35-24B0542A2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egnaposto contenuto 4">
            <a:extLst>
              <a:ext uri="{FF2B5EF4-FFF2-40B4-BE49-F238E27FC236}">
                <a16:creationId xmlns:a16="http://schemas.microsoft.com/office/drawing/2014/main" id="{BC05F360-FFFD-47CE-A476-3C565FFFCA6F}"/>
              </a:ext>
            </a:extLst>
          </p:cNvPr>
          <p:cNvPicPr>
            <a:picLocks noChangeAspect="1"/>
          </p:cNvPicPr>
          <p:nvPr/>
        </p:nvPicPr>
        <p:blipFill rotWithShape="1">
          <a:blip r:embed="rId2">
            <a:duotone>
              <a:prstClr val="black"/>
              <a:schemeClr val="accent1">
                <a:tint val="45000"/>
                <a:satMod val="400000"/>
              </a:schemeClr>
            </a:duotone>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5314" b="2"/>
          <a:stretch/>
        </p:blipFill>
        <p:spPr>
          <a:xfrm>
            <a:off x="20" y="10"/>
            <a:ext cx="8668492" cy="6857990"/>
          </a:xfrm>
          <a:prstGeom prst="rect">
            <a:avLst/>
          </a:prstGeom>
        </p:spPr>
      </p:pic>
      <p:sp>
        <p:nvSpPr>
          <p:cNvPr id="24" name="Rectangle 14">
            <a:extLst>
              <a:ext uri="{FF2B5EF4-FFF2-40B4-BE49-F238E27FC236}">
                <a16:creationId xmlns:a16="http://schemas.microsoft.com/office/drawing/2014/main" id="{4F981527-1C7E-4847-B180-945BFB1A8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94B98042-5AC7-4F8E-BDC7-FF7D3959E0F6}"/>
              </a:ext>
            </a:extLst>
          </p:cNvPr>
          <p:cNvSpPr>
            <a:spLocks noGrp="1"/>
          </p:cNvSpPr>
          <p:nvPr>
            <p:ph type="title"/>
          </p:nvPr>
        </p:nvSpPr>
        <p:spPr>
          <a:xfrm>
            <a:off x="8371232" y="1080125"/>
            <a:ext cx="3438144" cy="1360170"/>
          </a:xfrm>
        </p:spPr>
        <p:txBody>
          <a:bodyPr anchor="b">
            <a:noAutofit/>
          </a:bodyPr>
          <a:lstStyle/>
          <a:p>
            <a:pPr algn="l"/>
            <a:r>
              <a:rPr lang="it-IT" sz="1800" i="0" dirty="0">
                <a:solidFill>
                  <a:srgbClr val="2D2D2D"/>
                </a:solidFill>
                <a:effectLst/>
                <a:latin typeface="roboto"/>
              </a:rPr>
              <a:t>NAVIGARE SICURI</a:t>
            </a:r>
            <a:br>
              <a:rPr lang="it-IT" sz="1800" i="0" dirty="0">
                <a:solidFill>
                  <a:srgbClr val="2D2D2D"/>
                </a:solidFill>
                <a:effectLst/>
                <a:latin typeface="roboto"/>
              </a:rPr>
            </a:br>
            <a:br>
              <a:rPr lang="it-IT" sz="1800" i="0" dirty="0">
                <a:solidFill>
                  <a:srgbClr val="2D2D2D"/>
                </a:solidFill>
                <a:effectLst/>
                <a:latin typeface="roboto"/>
              </a:rPr>
            </a:br>
            <a:r>
              <a:rPr lang="it-IT" sz="1800" i="0" dirty="0">
                <a:solidFill>
                  <a:srgbClr val="2D2D2D"/>
                </a:solidFill>
                <a:effectLst/>
                <a:latin typeface="roboto"/>
              </a:rPr>
              <a:t>Come proteggersi: 6 passi per navigare sicuri su internet</a:t>
            </a:r>
          </a:p>
        </p:txBody>
      </p:sp>
      <p:sp>
        <p:nvSpPr>
          <p:cNvPr id="25" name="Rectangle 1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1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9144"/>
          </a:xfrm>
          <a:prstGeom prst="rect">
            <a:avLst/>
          </a:prstGeom>
          <a:solidFill>
            <a:schemeClr val="tx2">
              <a:lumMod val="25000"/>
              <a:lumOff val="75000"/>
            </a:schemeClr>
          </a:solidFill>
          <a:ln w="3175">
            <a:solidFill>
              <a:schemeClr val="tx2">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399D945E-3AE4-447B-B98D-6BB01E1B0BC3}"/>
              </a:ext>
            </a:extLst>
          </p:cNvPr>
          <p:cNvSpPr>
            <a:spLocks noGrp="1"/>
          </p:cNvSpPr>
          <p:nvPr>
            <p:ph idx="1"/>
          </p:nvPr>
        </p:nvSpPr>
        <p:spPr>
          <a:xfrm>
            <a:off x="8370470" y="2718053"/>
            <a:ext cx="3438906" cy="3041534"/>
          </a:xfrm>
        </p:spPr>
        <p:txBody>
          <a:bodyPr anchor="t">
            <a:normAutofit fontScale="85000" lnSpcReduction="10000"/>
          </a:bodyPr>
          <a:lstStyle/>
          <a:p>
            <a:pPr algn="just"/>
            <a:r>
              <a:rPr lang="it-IT" sz="1700" b="1" dirty="0">
                <a:solidFill>
                  <a:srgbClr val="2D2D2D"/>
                </a:solidFill>
                <a:effectLst/>
                <a:latin typeface="Arial" panose="020B0604020202020204" pitchFamily="34" charset="0"/>
                <a:ea typeface="Times New Roman" panose="02020603050405020304" pitchFamily="18" charset="0"/>
              </a:rPr>
              <a:t>Usa sempre software antivirus</a:t>
            </a:r>
          </a:p>
          <a:p>
            <a:pPr algn="just"/>
            <a:r>
              <a:rPr lang="it-IT" sz="1700" b="1" i="0" dirty="0">
                <a:solidFill>
                  <a:srgbClr val="2D2D2D"/>
                </a:solidFill>
                <a:effectLst/>
                <a:latin typeface="roboto"/>
              </a:rPr>
              <a:t>Proteggi i tuoi browser</a:t>
            </a:r>
            <a:endParaRPr lang="it-IT" sz="1700" b="1" i="0" dirty="0">
              <a:solidFill>
                <a:srgbClr val="2D2D2D"/>
              </a:solidFill>
              <a:latin typeface="Arial" panose="020B0604020202020204" pitchFamily="34" charset="0"/>
            </a:endParaRPr>
          </a:p>
          <a:p>
            <a:pPr algn="just"/>
            <a:r>
              <a:rPr lang="it-IT" sz="1700" b="1" dirty="0">
                <a:solidFill>
                  <a:srgbClr val="2D2D2D"/>
                </a:solidFill>
                <a:effectLst/>
                <a:latin typeface="Arial" panose="020B0604020202020204" pitchFamily="34" charset="0"/>
                <a:ea typeface="Times New Roman" panose="02020603050405020304" pitchFamily="18" charset="0"/>
              </a:rPr>
              <a:t>Aggiorna regolarmente i tuoi software</a:t>
            </a:r>
          </a:p>
          <a:p>
            <a:pPr algn="just"/>
            <a:r>
              <a:rPr lang="it-IT" sz="1700" b="1" dirty="0">
                <a:solidFill>
                  <a:srgbClr val="2D2D2D"/>
                </a:solidFill>
                <a:effectLst/>
                <a:latin typeface="Arial" panose="020B0604020202020204" pitchFamily="34" charset="0"/>
                <a:ea typeface="Times New Roman" panose="02020603050405020304" pitchFamily="18" charset="0"/>
              </a:rPr>
              <a:t>Non fidarti di indirizzi e-mail o link non familiari</a:t>
            </a:r>
            <a:endParaRPr lang="it-IT" sz="1700" b="1" dirty="0">
              <a:solidFill>
                <a:srgbClr val="2D2D2D"/>
              </a:solidFill>
              <a:latin typeface="Arial" panose="020B0604020202020204" pitchFamily="34" charset="0"/>
              <a:ea typeface="Times New Roman" panose="02020603050405020304" pitchFamily="18" charset="0"/>
            </a:endParaRPr>
          </a:p>
          <a:p>
            <a:pPr algn="just"/>
            <a:r>
              <a:rPr lang="it-IT" sz="1700" b="1" dirty="0">
                <a:solidFill>
                  <a:srgbClr val="2D2D2D"/>
                </a:solidFill>
                <a:effectLst/>
                <a:latin typeface="Arial" panose="020B0604020202020204" pitchFamily="34" charset="0"/>
                <a:ea typeface="Times New Roman" panose="02020603050405020304" pitchFamily="18" charset="0"/>
              </a:rPr>
              <a:t>Cambia regolarmente le tue password</a:t>
            </a:r>
          </a:p>
          <a:p>
            <a:pPr algn="just"/>
            <a:r>
              <a:rPr lang="it-IT" sz="1700" b="1" dirty="0">
                <a:solidFill>
                  <a:srgbClr val="2D2D2D"/>
                </a:solidFill>
                <a:effectLst/>
                <a:latin typeface="Arial" panose="020B0604020202020204" pitchFamily="34" charset="0"/>
                <a:ea typeface="Times New Roman" panose="02020603050405020304" pitchFamily="18" charset="0"/>
              </a:rPr>
              <a:t>Controlla sempre i livelli di sicurezza del sito prima di fidarti</a:t>
            </a:r>
          </a:p>
          <a:p>
            <a:endParaRPr lang="it-IT" sz="1800" b="1" dirty="0">
              <a:solidFill>
                <a:srgbClr val="2D2D2D"/>
              </a:solidFill>
              <a:effectLst/>
              <a:latin typeface="Arial" panose="020B0604020202020204" pitchFamily="34" charset="0"/>
              <a:ea typeface="Times New Roman" panose="02020603050405020304" pitchFamily="18" charset="0"/>
            </a:endParaRPr>
          </a:p>
          <a:p>
            <a:endParaRPr lang="en-US" sz="1700" dirty="0"/>
          </a:p>
        </p:txBody>
      </p:sp>
      <p:sp>
        <p:nvSpPr>
          <p:cNvPr id="18" name="Segnaposto contenuto 3">
            <a:extLst>
              <a:ext uri="{FF2B5EF4-FFF2-40B4-BE49-F238E27FC236}">
                <a16:creationId xmlns:a16="http://schemas.microsoft.com/office/drawing/2014/main" id="{B1F9166D-134A-4B3D-99B6-C8831122FBCD}"/>
              </a:ext>
            </a:extLst>
          </p:cNvPr>
          <p:cNvSpPr txBox="1">
            <a:spLocks/>
          </p:cNvSpPr>
          <p:nvPr/>
        </p:nvSpPr>
        <p:spPr>
          <a:xfrm>
            <a:off x="0" y="5962337"/>
            <a:ext cx="12192000" cy="759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lt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lt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lt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00000"/>
              </a:lnSpc>
              <a:buFont typeface="Arial" panose="020B0604020202020204" pitchFamily="34" charset="0"/>
              <a:buNone/>
            </a:pPr>
            <a:r>
              <a:rPr lang="it-IT" sz="1700" dirty="0"/>
              <a:t>Non cadere nella rete: </a:t>
            </a:r>
          </a:p>
          <a:p>
            <a:pPr marL="0" indent="0">
              <a:lnSpc>
                <a:spcPct val="100000"/>
              </a:lnSpc>
              <a:buFont typeface="Arial" panose="020B0604020202020204" pitchFamily="34" charset="0"/>
              <a:buNone/>
            </a:pPr>
            <a:r>
              <a:rPr lang="it-IT" sz="1700" dirty="0"/>
              <a:t>generazioni connesse</a:t>
            </a:r>
          </a:p>
        </p:txBody>
      </p:sp>
      <p:pic>
        <p:nvPicPr>
          <p:cNvPr id="20" name="Immagine 19">
            <a:extLst>
              <a:ext uri="{FF2B5EF4-FFF2-40B4-BE49-F238E27FC236}">
                <a16:creationId xmlns:a16="http://schemas.microsoft.com/office/drawing/2014/main" id="{B9CB5AEF-A2F3-4A32-9797-D5E91B52816F}"/>
              </a:ext>
            </a:extLst>
          </p:cNvPr>
          <p:cNvPicPr>
            <a:picLocks noChangeAspect="1"/>
          </p:cNvPicPr>
          <p:nvPr/>
        </p:nvPicPr>
        <p:blipFill>
          <a:blip r:embed="rId4"/>
          <a:stretch>
            <a:fillRect/>
          </a:stretch>
        </p:blipFill>
        <p:spPr>
          <a:xfrm>
            <a:off x="10429005" y="5470260"/>
            <a:ext cx="1579001" cy="1743607"/>
          </a:xfrm>
          <a:prstGeom prst="rect">
            <a:avLst/>
          </a:prstGeom>
        </p:spPr>
      </p:pic>
    </p:spTree>
    <p:extLst>
      <p:ext uri="{BB962C8B-B14F-4D97-AF65-F5344CB8AC3E}">
        <p14:creationId xmlns:p14="http://schemas.microsoft.com/office/powerpoint/2010/main" val="14480646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Immagine 23" descr="Immagine che contiene testo, tastiera, computer, elettronico&#10;&#10;Descrizione generata automaticamente">
            <a:extLst>
              <a:ext uri="{FF2B5EF4-FFF2-40B4-BE49-F238E27FC236}">
                <a16:creationId xmlns:a16="http://schemas.microsoft.com/office/drawing/2014/main" id="{17F3BAE5-1BF1-460C-B00A-14D0263862AE}"/>
              </a:ext>
            </a:extLst>
          </p:cNvPr>
          <p:cNvPicPr>
            <a:picLocks noChangeAspect="1"/>
          </p:cNvPicPr>
          <p:nvPr/>
        </p:nvPicPr>
        <p:blipFill rotWithShape="1">
          <a:blip r:embed="rId2">
            <a:duotone>
              <a:prstClr val="black"/>
              <a:schemeClr val="accent1">
                <a:tint val="45000"/>
                <a:satMod val="400000"/>
              </a:schemeClr>
            </a:duotone>
          </a:blip>
          <a:srcRect r="146" b="2"/>
          <a:stretch/>
        </p:blipFill>
        <p:spPr>
          <a:xfrm>
            <a:off x="-112776" y="10"/>
            <a:ext cx="8668512" cy="6857990"/>
          </a:xfrm>
          <a:prstGeom prst="rect">
            <a:avLst/>
          </a:prstGeom>
        </p:spPr>
      </p:pic>
      <p:sp>
        <p:nvSpPr>
          <p:cNvPr id="55" name="Rectangle 54">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gs>
              <a:gs pos="30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olo 3">
            <a:extLst>
              <a:ext uri="{FF2B5EF4-FFF2-40B4-BE49-F238E27FC236}">
                <a16:creationId xmlns:a16="http://schemas.microsoft.com/office/drawing/2014/main" id="{09553968-AAF0-44B5-BB88-A8EC7B5F7D33}"/>
              </a:ext>
            </a:extLst>
          </p:cNvPr>
          <p:cNvSpPr>
            <a:spLocks noGrp="1"/>
          </p:cNvSpPr>
          <p:nvPr>
            <p:ph type="ctrTitle"/>
          </p:nvPr>
        </p:nvSpPr>
        <p:spPr>
          <a:xfrm>
            <a:off x="7848600" y="1122363"/>
            <a:ext cx="4023360" cy="3204134"/>
          </a:xfrm>
        </p:spPr>
        <p:txBody>
          <a:bodyPr anchor="b">
            <a:normAutofit/>
          </a:bodyPr>
          <a:lstStyle/>
          <a:p>
            <a:r>
              <a:rPr lang="it-IT" sz="3700" dirty="0"/>
              <a:t>TRUFFE PIU’ FREQUENTI IN RETE: </a:t>
            </a:r>
            <a:br>
              <a:rPr lang="it-IT" sz="3700" dirty="0"/>
            </a:br>
            <a:r>
              <a:rPr lang="it-IT" sz="3700" u="sng" dirty="0"/>
              <a:t>- PHISHING</a:t>
            </a:r>
            <a:br>
              <a:rPr lang="it-IT" sz="3700" u="sng" dirty="0"/>
            </a:br>
            <a:endParaRPr lang="it-IT" sz="3700" u="sng" dirty="0"/>
          </a:p>
        </p:txBody>
      </p:sp>
      <p:sp>
        <p:nvSpPr>
          <p:cNvPr id="57" name="Rectangle 5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egnaposto contenuto 3">
            <a:extLst>
              <a:ext uri="{FF2B5EF4-FFF2-40B4-BE49-F238E27FC236}">
                <a16:creationId xmlns:a16="http://schemas.microsoft.com/office/drawing/2014/main" id="{070B3F76-F651-47D5-B81F-E45C74F4638D}"/>
              </a:ext>
            </a:extLst>
          </p:cNvPr>
          <p:cNvSpPr txBox="1">
            <a:spLocks/>
          </p:cNvSpPr>
          <p:nvPr/>
        </p:nvSpPr>
        <p:spPr>
          <a:xfrm>
            <a:off x="0" y="5962337"/>
            <a:ext cx="12192000" cy="759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lt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lt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lt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00000"/>
              </a:lnSpc>
              <a:buFont typeface="Arial" panose="020B0604020202020204" pitchFamily="34" charset="0"/>
              <a:buNone/>
            </a:pPr>
            <a:r>
              <a:rPr lang="it-IT" sz="1700" dirty="0"/>
              <a:t>Non cadere nella rete: </a:t>
            </a:r>
          </a:p>
          <a:p>
            <a:pPr marL="0" indent="0">
              <a:lnSpc>
                <a:spcPct val="100000"/>
              </a:lnSpc>
              <a:buFont typeface="Arial" panose="020B0604020202020204" pitchFamily="34" charset="0"/>
              <a:buNone/>
            </a:pPr>
            <a:r>
              <a:rPr lang="it-IT" sz="1700" dirty="0"/>
              <a:t>generazioni connesse</a:t>
            </a:r>
          </a:p>
        </p:txBody>
      </p:sp>
      <p:pic>
        <p:nvPicPr>
          <p:cNvPr id="9" name="Immagine 8">
            <a:extLst>
              <a:ext uri="{FF2B5EF4-FFF2-40B4-BE49-F238E27FC236}">
                <a16:creationId xmlns:a16="http://schemas.microsoft.com/office/drawing/2014/main" id="{679F56BF-92AB-47BB-A6D4-A4E3B5B20E1F}"/>
              </a:ext>
            </a:extLst>
          </p:cNvPr>
          <p:cNvPicPr>
            <a:picLocks noChangeAspect="1"/>
          </p:cNvPicPr>
          <p:nvPr/>
        </p:nvPicPr>
        <p:blipFill>
          <a:blip r:embed="rId3"/>
          <a:stretch>
            <a:fillRect/>
          </a:stretch>
        </p:blipFill>
        <p:spPr>
          <a:xfrm>
            <a:off x="10429005" y="5470260"/>
            <a:ext cx="1579001" cy="1743607"/>
          </a:xfrm>
          <a:prstGeom prst="rect">
            <a:avLst/>
          </a:prstGeom>
        </p:spPr>
      </p:pic>
    </p:spTree>
    <p:extLst>
      <p:ext uri="{BB962C8B-B14F-4D97-AF65-F5344CB8AC3E}">
        <p14:creationId xmlns:p14="http://schemas.microsoft.com/office/powerpoint/2010/main" val="872124260"/>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4691BE6E-1730-4F98-827D-8E74F86EA821}"/>
              </a:ext>
            </a:extLst>
          </p:cNvPr>
          <p:cNvSpPr>
            <a:spLocks noGrp="1"/>
          </p:cNvSpPr>
          <p:nvPr>
            <p:ph type="ctrTitle"/>
          </p:nvPr>
        </p:nvSpPr>
        <p:spPr>
          <a:xfrm>
            <a:off x="577596" y="975360"/>
            <a:ext cx="11036808" cy="3522617"/>
          </a:xfrm>
        </p:spPr>
        <p:txBody>
          <a:bodyPr>
            <a:noAutofit/>
          </a:bodyPr>
          <a:lstStyle/>
          <a:p>
            <a:pPr algn="just"/>
            <a:r>
              <a:rPr lang="it-IT" sz="3600" dirty="0"/>
              <a:t>L’</a:t>
            </a:r>
            <a:r>
              <a:rPr lang="it-IT" sz="3600" b="1" dirty="0"/>
              <a:t>obiettivo del phishing è quello di</a:t>
            </a:r>
            <a:r>
              <a:rPr lang="it-IT" sz="3600" dirty="0"/>
              <a:t> </a:t>
            </a:r>
            <a:r>
              <a:rPr lang="it-IT" sz="3600" b="1" dirty="0"/>
              <a:t>rubare </a:t>
            </a:r>
            <a:r>
              <a:rPr lang="it-IT" sz="3600" dirty="0"/>
              <a:t>dati personali come quelli </a:t>
            </a:r>
            <a:r>
              <a:rPr lang="it-IT" sz="3600" b="1" dirty="0"/>
              <a:t>bancari</a:t>
            </a:r>
            <a:r>
              <a:rPr lang="it-IT" sz="3600" dirty="0"/>
              <a:t>, </a:t>
            </a:r>
            <a:r>
              <a:rPr lang="it-IT" sz="3600" b="1" dirty="0"/>
              <a:t>numeri di carte di credito</a:t>
            </a:r>
            <a:r>
              <a:rPr lang="it-IT" sz="3600" dirty="0"/>
              <a:t> o </a:t>
            </a:r>
            <a:r>
              <a:rPr lang="it-IT" sz="3600" b="1" dirty="0"/>
              <a:t>credenziali di accesso</a:t>
            </a:r>
            <a:r>
              <a:rPr lang="it-IT" sz="3600" dirty="0"/>
              <a:t>, per arricchirsi finanziariamente.</a:t>
            </a:r>
          </a:p>
        </p:txBody>
      </p:sp>
      <p:pic>
        <p:nvPicPr>
          <p:cNvPr id="5" name="Immagine 4">
            <a:extLst>
              <a:ext uri="{FF2B5EF4-FFF2-40B4-BE49-F238E27FC236}">
                <a16:creationId xmlns:a16="http://schemas.microsoft.com/office/drawing/2014/main" id="{454F40CF-BEA5-486B-AEE4-EC47008A4E20}"/>
              </a:ext>
            </a:extLst>
          </p:cNvPr>
          <p:cNvPicPr>
            <a:picLocks noChangeAspect="1"/>
          </p:cNvPicPr>
          <p:nvPr/>
        </p:nvPicPr>
        <p:blipFill>
          <a:blip r:embed="rId2"/>
          <a:stretch>
            <a:fillRect/>
          </a:stretch>
        </p:blipFill>
        <p:spPr>
          <a:xfrm>
            <a:off x="0" y="5735636"/>
            <a:ext cx="12192000" cy="835152"/>
          </a:xfrm>
          <a:prstGeom prst="rect">
            <a:avLst/>
          </a:prstGeom>
        </p:spPr>
      </p:pic>
      <p:pic>
        <p:nvPicPr>
          <p:cNvPr id="6" name="Immagine 5">
            <a:extLst>
              <a:ext uri="{FF2B5EF4-FFF2-40B4-BE49-F238E27FC236}">
                <a16:creationId xmlns:a16="http://schemas.microsoft.com/office/drawing/2014/main" id="{874E854D-1CC9-475A-930B-DB5C73283B07}"/>
              </a:ext>
            </a:extLst>
          </p:cNvPr>
          <p:cNvPicPr>
            <a:picLocks noChangeAspect="1"/>
          </p:cNvPicPr>
          <p:nvPr/>
        </p:nvPicPr>
        <p:blipFill>
          <a:blip r:embed="rId3"/>
          <a:stretch>
            <a:fillRect/>
          </a:stretch>
        </p:blipFill>
        <p:spPr>
          <a:xfrm>
            <a:off x="10438336" y="5281409"/>
            <a:ext cx="1579001" cy="1743607"/>
          </a:xfrm>
          <a:prstGeom prst="rect">
            <a:avLst/>
          </a:prstGeom>
        </p:spPr>
      </p:pic>
    </p:spTree>
    <p:extLst>
      <p:ext uri="{BB962C8B-B14F-4D97-AF65-F5344CB8AC3E}">
        <p14:creationId xmlns:p14="http://schemas.microsoft.com/office/powerpoint/2010/main" val="3245957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0">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egnaposto contenuto 3">
            <a:extLst>
              <a:ext uri="{FF2B5EF4-FFF2-40B4-BE49-F238E27FC236}">
                <a16:creationId xmlns:a16="http://schemas.microsoft.com/office/drawing/2014/main" id="{23336C13-E40D-4536-86CD-7B34FE0F5653}"/>
              </a:ext>
            </a:extLst>
          </p:cNvPr>
          <p:cNvPicPr>
            <a:picLocks noChangeAspect="1"/>
          </p:cNvPicPr>
          <p:nvPr/>
        </p:nvPicPr>
        <p:blipFill rotWithShape="1">
          <a:blip r:embed="rId2"/>
          <a:srcRect l="144" r="2" b="2"/>
          <a:stretch/>
        </p:blipFill>
        <p:spPr>
          <a:xfrm>
            <a:off x="20" y="10"/>
            <a:ext cx="8668492" cy="6857990"/>
          </a:xfrm>
          <a:prstGeom prst="rect">
            <a:avLst/>
          </a:prstGeom>
        </p:spPr>
      </p:pic>
      <p:sp>
        <p:nvSpPr>
          <p:cNvPr id="20" name="Rectangle 12">
            <a:extLst>
              <a:ext uri="{FF2B5EF4-FFF2-40B4-BE49-F238E27FC236}">
                <a16:creationId xmlns:a16="http://schemas.microsoft.com/office/drawing/2014/main" id="{EFAEC92A-2230-45B0-A12F-07F9F9EA45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3E8228F7-336A-4BAC-9B93-801A09CA980F}"/>
              </a:ext>
            </a:extLst>
          </p:cNvPr>
          <p:cNvSpPr>
            <a:spLocks noGrp="1"/>
          </p:cNvSpPr>
          <p:nvPr>
            <p:ph type="title"/>
          </p:nvPr>
        </p:nvSpPr>
        <p:spPr>
          <a:xfrm>
            <a:off x="8395868" y="1161288"/>
            <a:ext cx="3438144" cy="1124712"/>
          </a:xfrm>
        </p:spPr>
        <p:txBody>
          <a:bodyPr anchor="b">
            <a:normAutofit/>
          </a:bodyPr>
          <a:lstStyle/>
          <a:p>
            <a:r>
              <a:rPr lang="it-IT" sz="2800" dirty="0"/>
              <a:t>PHISHING</a:t>
            </a:r>
          </a:p>
        </p:txBody>
      </p:sp>
      <p:sp>
        <p:nvSpPr>
          <p:cNvPr id="21"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Content Placeholder 7">
            <a:extLst>
              <a:ext uri="{FF2B5EF4-FFF2-40B4-BE49-F238E27FC236}">
                <a16:creationId xmlns:a16="http://schemas.microsoft.com/office/drawing/2014/main" id="{08813264-EA39-4879-9E19-52A4D39DED20}"/>
              </a:ext>
            </a:extLst>
          </p:cNvPr>
          <p:cNvSpPr>
            <a:spLocks noGrp="1"/>
          </p:cNvSpPr>
          <p:nvPr>
            <p:ph idx="1"/>
          </p:nvPr>
        </p:nvSpPr>
        <p:spPr>
          <a:xfrm>
            <a:off x="8395868" y="2718054"/>
            <a:ext cx="3438906" cy="2850566"/>
          </a:xfrm>
        </p:spPr>
        <p:txBody>
          <a:bodyPr anchor="t">
            <a:normAutofit fontScale="70000" lnSpcReduction="20000"/>
          </a:bodyPr>
          <a:lstStyle/>
          <a:p>
            <a:pPr marL="0" indent="0" algn="just">
              <a:buNone/>
            </a:pPr>
            <a:r>
              <a:rPr lang="it-IT" sz="1800" dirty="0"/>
              <a:t>Il phishing rientra tra le minacce più comuni a cui siamo esposti in quanto utenti di Internet. Sempre più persone effettuano acquisti o svolgono operazioni bancarie su Internet. Del resto, l’e-mail continua ad essere lo strumento di comunicazione online più importante che molti truffatori sfruttano per mettere in circolazione </a:t>
            </a:r>
            <a:r>
              <a:rPr lang="it-IT" sz="1800" b="1" dirty="0"/>
              <a:t>messaggi fraudolenti</a:t>
            </a:r>
            <a:r>
              <a:rPr lang="it-IT" sz="1800" dirty="0"/>
              <a:t> contenenti link ambigui (che rimandano a siti web falsi) e indirizzi e-mail che prendono di mira le informazioni degli utenti più ingenui. In questo articolo vi sveliamo come riconoscere le e-mail di phishing e tutelarvi dal </a:t>
            </a:r>
            <a:r>
              <a:rPr lang="it-IT" sz="1800" b="1" dirty="0"/>
              <a:t>furto di dati</a:t>
            </a:r>
            <a:r>
              <a:rPr lang="it-IT" sz="1800" dirty="0"/>
              <a:t>.</a:t>
            </a:r>
          </a:p>
          <a:p>
            <a:pPr marL="0" indent="0">
              <a:buNone/>
            </a:pPr>
            <a:endParaRPr lang="en-US" sz="1700" dirty="0"/>
          </a:p>
        </p:txBody>
      </p:sp>
      <p:pic>
        <p:nvPicPr>
          <p:cNvPr id="16" name="Immagine 15">
            <a:extLst>
              <a:ext uri="{FF2B5EF4-FFF2-40B4-BE49-F238E27FC236}">
                <a16:creationId xmlns:a16="http://schemas.microsoft.com/office/drawing/2014/main" id="{EDC6886A-6014-4513-9D58-7072D296D22B}"/>
              </a:ext>
            </a:extLst>
          </p:cNvPr>
          <p:cNvPicPr>
            <a:picLocks noChangeAspect="1"/>
          </p:cNvPicPr>
          <p:nvPr/>
        </p:nvPicPr>
        <p:blipFill>
          <a:blip r:embed="rId3"/>
          <a:stretch>
            <a:fillRect/>
          </a:stretch>
        </p:blipFill>
        <p:spPr>
          <a:xfrm>
            <a:off x="0" y="5735636"/>
            <a:ext cx="12192000" cy="835152"/>
          </a:xfrm>
          <a:prstGeom prst="rect">
            <a:avLst/>
          </a:prstGeom>
        </p:spPr>
      </p:pic>
      <p:pic>
        <p:nvPicPr>
          <p:cNvPr id="18" name="Immagine 17">
            <a:extLst>
              <a:ext uri="{FF2B5EF4-FFF2-40B4-BE49-F238E27FC236}">
                <a16:creationId xmlns:a16="http://schemas.microsoft.com/office/drawing/2014/main" id="{1DB1CB4B-3751-434F-9237-5A16B01E5043}"/>
              </a:ext>
            </a:extLst>
          </p:cNvPr>
          <p:cNvPicPr>
            <a:picLocks noChangeAspect="1"/>
          </p:cNvPicPr>
          <p:nvPr/>
        </p:nvPicPr>
        <p:blipFill>
          <a:blip r:embed="rId4"/>
          <a:stretch>
            <a:fillRect/>
          </a:stretch>
        </p:blipFill>
        <p:spPr>
          <a:xfrm>
            <a:off x="10438336" y="5281409"/>
            <a:ext cx="1579001" cy="1743607"/>
          </a:xfrm>
          <a:prstGeom prst="rect">
            <a:avLst/>
          </a:prstGeom>
        </p:spPr>
      </p:pic>
    </p:spTree>
    <p:extLst>
      <p:ext uri="{BB962C8B-B14F-4D97-AF65-F5344CB8AC3E}">
        <p14:creationId xmlns:p14="http://schemas.microsoft.com/office/powerpoint/2010/main" val="500379264"/>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2">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Segnaposto contenuto 6" descr="Immagine che contiene tastiera, computer, elettronico, sedendo&#10;&#10;Descrizione generata automaticamente">
            <a:extLst>
              <a:ext uri="{FF2B5EF4-FFF2-40B4-BE49-F238E27FC236}">
                <a16:creationId xmlns:a16="http://schemas.microsoft.com/office/drawing/2014/main" id="{1DA3835E-5CEF-4F72-BC9C-5C107E30AFB1}"/>
              </a:ext>
            </a:extLst>
          </p:cNvPr>
          <p:cNvPicPr>
            <a:picLocks noGrp="1" noChangeAspect="1"/>
          </p:cNvPicPr>
          <p:nvPr>
            <p:ph sz="half" idx="4294967295"/>
          </p:nvPr>
        </p:nvPicPr>
        <p:blipFill rotWithShape="1">
          <a:blip r:embed="rId2">
            <a:duotone>
              <a:prstClr val="black"/>
              <a:schemeClr val="accent1">
                <a:tint val="45000"/>
                <a:satMod val="400000"/>
              </a:schemeClr>
            </a:duotone>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6765" r="12135"/>
          <a:stretch/>
        </p:blipFill>
        <p:spPr>
          <a:xfrm>
            <a:off x="3523488" y="10"/>
            <a:ext cx="8668512" cy="6857990"/>
          </a:xfrm>
          <a:prstGeom prst="rect">
            <a:avLst/>
          </a:prstGeom>
        </p:spPr>
      </p:pic>
      <p:sp>
        <p:nvSpPr>
          <p:cNvPr id="30" name="Rectangle 24">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5B0846B0-142D-448A-BBC5-8F114019BC76}"/>
              </a:ext>
            </a:extLst>
          </p:cNvPr>
          <p:cNvSpPr>
            <a:spLocks noGrp="1"/>
          </p:cNvSpPr>
          <p:nvPr>
            <p:ph type="ctrTitle"/>
          </p:nvPr>
        </p:nvSpPr>
        <p:spPr>
          <a:xfrm>
            <a:off x="545254" y="926944"/>
            <a:ext cx="4023360" cy="3373938"/>
          </a:xfrm>
        </p:spPr>
        <p:txBody>
          <a:bodyPr anchor="b">
            <a:noAutofit/>
          </a:bodyPr>
          <a:lstStyle/>
          <a:p>
            <a:pPr algn="just"/>
            <a:r>
              <a:rPr lang="it-IT" sz="1800" dirty="0"/>
              <a:t>Il phishing è un tentativo di frode in cui un mittente si spaccia per un altro per ottenere le informazioni sensibili di una vittima ignara o infiltrare malware dannosi nel suo sistema. Il termine deriva dall’inglese </a:t>
            </a:r>
            <a:r>
              <a:rPr lang="it-IT" sz="1800" i="1" dirty="0"/>
              <a:t>to </a:t>
            </a:r>
            <a:r>
              <a:rPr lang="it-IT" sz="1800" i="1" dirty="0" err="1"/>
              <a:t>fish</a:t>
            </a:r>
            <a:r>
              <a:rPr lang="it-IT" sz="1800" dirty="0"/>
              <a:t>, e richiama un concetto molto simile: nel phishing i truffatori utilizzano </a:t>
            </a:r>
            <a:r>
              <a:rPr lang="it-IT" sz="1800" b="1" dirty="0"/>
              <a:t>e-mail fraudolente come esca</a:t>
            </a:r>
            <a:r>
              <a:rPr lang="it-IT" sz="1800" dirty="0"/>
              <a:t> per “pescare” le password. La grafia con il “</a:t>
            </a:r>
            <a:r>
              <a:rPr lang="it-IT" sz="1800" dirty="0" err="1"/>
              <a:t>ph</a:t>
            </a:r>
            <a:r>
              <a:rPr lang="it-IT" sz="1800" dirty="0"/>
              <a:t>” rimanda al vocabolario degli hacker.</a:t>
            </a:r>
          </a:p>
        </p:txBody>
      </p:sp>
      <p:sp>
        <p:nvSpPr>
          <p:cNvPr id="3" name="Segnaposto contenuto 2">
            <a:extLst>
              <a:ext uri="{FF2B5EF4-FFF2-40B4-BE49-F238E27FC236}">
                <a16:creationId xmlns:a16="http://schemas.microsoft.com/office/drawing/2014/main" id="{A4284070-A69F-447B-BD71-BE7E7AAE0EB4}"/>
              </a:ext>
            </a:extLst>
          </p:cNvPr>
          <p:cNvSpPr>
            <a:spLocks noGrp="1"/>
          </p:cNvSpPr>
          <p:nvPr>
            <p:ph type="subTitle" idx="1"/>
          </p:nvPr>
        </p:nvSpPr>
        <p:spPr>
          <a:xfrm>
            <a:off x="477980" y="4872922"/>
            <a:ext cx="4023359" cy="1208141"/>
          </a:xfrm>
        </p:spPr>
        <p:txBody>
          <a:bodyPr>
            <a:normAutofit/>
          </a:bodyPr>
          <a:lstStyle/>
          <a:p>
            <a:pPr marL="0" indent="0">
              <a:buNone/>
            </a:pPr>
            <a:r>
              <a:rPr lang="it-IT" sz="2000" b="1"/>
              <a:t>COSA SI INTENDE PER PHISHING?</a:t>
            </a:r>
          </a:p>
        </p:txBody>
      </p:sp>
      <p:sp>
        <p:nvSpPr>
          <p:cNvPr id="27" name="Rectangle 2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2">
              <a:lumMod val="25000"/>
              <a:lumOff val="75000"/>
            </a:schemeClr>
          </a:solidFill>
          <a:ln w="3175">
            <a:solidFill>
              <a:schemeClr val="tx2">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Segnaposto contenuto 3">
            <a:extLst>
              <a:ext uri="{FF2B5EF4-FFF2-40B4-BE49-F238E27FC236}">
                <a16:creationId xmlns:a16="http://schemas.microsoft.com/office/drawing/2014/main" id="{525843AA-5A53-489F-BB66-9BA54D0255AB}"/>
              </a:ext>
            </a:extLst>
          </p:cNvPr>
          <p:cNvSpPr txBox="1">
            <a:spLocks/>
          </p:cNvSpPr>
          <p:nvPr/>
        </p:nvSpPr>
        <p:spPr>
          <a:xfrm>
            <a:off x="0" y="5962337"/>
            <a:ext cx="12192000" cy="759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lt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lt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lt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00000"/>
              </a:lnSpc>
              <a:buFont typeface="Arial" panose="020B0604020202020204" pitchFamily="34" charset="0"/>
              <a:buNone/>
            </a:pPr>
            <a:r>
              <a:rPr lang="it-IT" sz="1700" dirty="0"/>
              <a:t>Non cadere nella rete: </a:t>
            </a:r>
          </a:p>
          <a:p>
            <a:pPr marL="0" indent="0">
              <a:lnSpc>
                <a:spcPct val="100000"/>
              </a:lnSpc>
              <a:buFont typeface="Arial" panose="020B0604020202020204" pitchFamily="34" charset="0"/>
              <a:buNone/>
            </a:pPr>
            <a:r>
              <a:rPr lang="it-IT" sz="1700" dirty="0"/>
              <a:t>generazioni connesse</a:t>
            </a:r>
          </a:p>
        </p:txBody>
      </p:sp>
      <p:pic>
        <p:nvPicPr>
          <p:cNvPr id="10" name="Immagine 9">
            <a:extLst>
              <a:ext uri="{FF2B5EF4-FFF2-40B4-BE49-F238E27FC236}">
                <a16:creationId xmlns:a16="http://schemas.microsoft.com/office/drawing/2014/main" id="{DE8290DB-D71F-410E-8D8B-5131DACC446E}"/>
              </a:ext>
            </a:extLst>
          </p:cNvPr>
          <p:cNvPicPr>
            <a:picLocks noChangeAspect="1"/>
          </p:cNvPicPr>
          <p:nvPr/>
        </p:nvPicPr>
        <p:blipFill>
          <a:blip r:embed="rId4"/>
          <a:stretch>
            <a:fillRect/>
          </a:stretch>
        </p:blipFill>
        <p:spPr>
          <a:xfrm>
            <a:off x="10429005" y="5470260"/>
            <a:ext cx="1579001" cy="1743607"/>
          </a:xfrm>
          <a:prstGeom prst="rect">
            <a:avLst/>
          </a:prstGeom>
        </p:spPr>
      </p:pic>
    </p:spTree>
    <p:extLst>
      <p:ext uri="{BB962C8B-B14F-4D97-AF65-F5344CB8AC3E}">
        <p14:creationId xmlns:p14="http://schemas.microsoft.com/office/powerpoint/2010/main" val="37412709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egnaposto contenuto 4" descr="Immagine che contiene testo, elettronico, computer&#10;&#10;Descrizione generata automaticamente">
            <a:extLst>
              <a:ext uri="{FF2B5EF4-FFF2-40B4-BE49-F238E27FC236}">
                <a16:creationId xmlns:a16="http://schemas.microsoft.com/office/drawing/2014/main" id="{93D0D4DD-92BA-4489-907D-CC105F81FBC1}"/>
              </a:ext>
            </a:extLst>
          </p:cNvPr>
          <p:cNvPicPr>
            <a:picLocks noChangeAspect="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3">
                    <a14:imgEffect>
                      <a14:artisticFilmGrain/>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l="2662" r="2538"/>
          <a:stretch/>
        </p:blipFill>
        <p:spPr>
          <a:xfrm>
            <a:off x="3542865" y="0"/>
            <a:ext cx="8668512" cy="6857990"/>
          </a:xfrm>
          <a:prstGeom prst="rect">
            <a:avLst/>
          </a:prstGeom>
        </p:spPr>
      </p:pic>
      <p:sp>
        <p:nvSpPr>
          <p:cNvPr id="15" name="Rectangle 14">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DC3D87C3-A11A-4AAA-AC6A-71625D4F493C}"/>
              </a:ext>
            </a:extLst>
          </p:cNvPr>
          <p:cNvSpPr>
            <a:spLocks noGrp="1"/>
          </p:cNvSpPr>
          <p:nvPr>
            <p:ph type="title"/>
          </p:nvPr>
        </p:nvSpPr>
        <p:spPr>
          <a:xfrm>
            <a:off x="371856" y="553456"/>
            <a:ext cx="3438144" cy="1877386"/>
          </a:xfrm>
        </p:spPr>
        <p:txBody>
          <a:bodyPr anchor="b">
            <a:normAutofit/>
          </a:bodyPr>
          <a:lstStyle/>
          <a:p>
            <a:r>
              <a:rPr lang="it-IT" sz="2800" b="1" dirty="0"/>
              <a:t>E-mail di phishing: come avvengono le frodi</a:t>
            </a:r>
            <a:endParaRPr lang="it-IT" sz="2800" dirty="0"/>
          </a:p>
        </p:txBody>
      </p:sp>
      <p:sp>
        <p:nvSpPr>
          <p:cNvPr id="17" name="Rectangle 1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2">
              <a:lumMod val="25000"/>
              <a:lumOff val="75000"/>
            </a:schemeClr>
          </a:solidFill>
          <a:ln w="3175">
            <a:solidFill>
              <a:schemeClr val="tx2">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A5AB80E7-CF36-4E50-AD0C-ECCC89304D1A}"/>
              </a:ext>
            </a:extLst>
          </p:cNvPr>
          <p:cNvSpPr>
            <a:spLocks noGrp="1"/>
          </p:cNvSpPr>
          <p:nvPr>
            <p:ph idx="1"/>
          </p:nvPr>
        </p:nvSpPr>
        <p:spPr>
          <a:xfrm>
            <a:off x="371094" y="2867225"/>
            <a:ext cx="3438906" cy="3168504"/>
          </a:xfrm>
        </p:spPr>
        <p:txBody>
          <a:bodyPr anchor="t">
            <a:normAutofit fontScale="47500" lnSpcReduction="20000"/>
          </a:bodyPr>
          <a:lstStyle/>
          <a:p>
            <a:pPr marL="0" indent="0" algn="just">
              <a:buNone/>
            </a:pPr>
            <a:r>
              <a:rPr lang="it-IT" sz="2500" dirty="0"/>
              <a:t>Il meccanismo del phishing è piuttosto semplice: criminali cibernetici inviano e-mail apparentemente ufficiali di banche, servizi di pagamento, negozi online o e-commerce, in cui si richiede di inserire dati, o semplicemente cliccare su link che rimandano a pagine di login che appaiono ufficiali. Chi in questo modo rivela </a:t>
            </a:r>
            <a:r>
              <a:rPr lang="it-IT" sz="2500" b="1" dirty="0"/>
              <a:t>informazioni sensibili</a:t>
            </a:r>
            <a:r>
              <a:rPr lang="it-IT" sz="2500" dirty="0"/>
              <a:t>, corre un alto rischio: l’obiettivo di questi attacchi di phishing è quello di riuscire ad accedere a </a:t>
            </a:r>
            <a:r>
              <a:rPr lang="it-IT" sz="2500" b="1" dirty="0"/>
              <a:t>nomi utente</a:t>
            </a:r>
            <a:r>
              <a:rPr lang="it-IT" sz="2500" dirty="0"/>
              <a:t>, </a:t>
            </a:r>
            <a:r>
              <a:rPr lang="it-IT" sz="2500" b="1" dirty="0"/>
              <a:t>password</a:t>
            </a:r>
            <a:r>
              <a:rPr lang="it-IT" sz="2500" dirty="0"/>
              <a:t> nonché PIN e TAN, per effettuare prenotazioni o acquisti a nome dell’utente. Purtroppo, gli utenti si accorgono di questi attacchi soltanto quando vedono i loro estratti conto.</a:t>
            </a:r>
          </a:p>
          <a:p>
            <a:pPr marL="0" indent="0">
              <a:buNone/>
            </a:pPr>
            <a:endParaRPr lang="en-US" sz="1700" dirty="0"/>
          </a:p>
        </p:txBody>
      </p:sp>
      <p:pic>
        <p:nvPicPr>
          <p:cNvPr id="12" name="Immagine 11">
            <a:extLst>
              <a:ext uri="{FF2B5EF4-FFF2-40B4-BE49-F238E27FC236}">
                <a16:creationId xmlns:a16="http://schemas.microsoft.com/office/drawing/2014/main" id="{BDD7C6A3-90B6-455D-8E8B-2043B535B90B}"/>
              </a:ext>
            </a:extLst>
          </p:cNvPr>
          <p:cNvPicPr>
            <a:picLocks noChangeAspect="1"/>
          </p:cNvPicPr>
          <p:nvPr/>
        </p:nvPicPr>
        <p:blipFill>
          <a:blip r:embed="rId5"/>
          <a:stretch>
            <a:fillRect/>
          </a:stretch>
        </p:blipFill>
        <p:spPr>
          <a:xfrm>
            <a:off x="0" y="5735636"/>
            <a:ext cx="12192000" cy="835152"/>
          </a:xfrm>
          <a:prstGeom prst="rect">
            <a:avLst/>
          </a:prstGeom>
        </p:spPr>
      </p:pic>
      <p:pic>
        <p:nvPicPr>
          <p:cNvPr id="14" name="Immagine 13">
            <a:extLst>
              <a:ext uri="{FF2B5EF4-FFF2-40B4-BE49-F238E27FC236}">
                <a16:creationId xmlns:a16="http://schemas.microsoft.com/office/drawing/2014/main" id="{9C152027-0683-4AE8-9EDC-A03F8C981450}"/>
              </a:ext>
            </a:extLst>
          </p:cNvPr>
          <p:cNvPicPr>
            <a:picLocks noChangeAspect="1"/>
          </p:cNvPicPr>
          <p:nvPr/>
        </p:nvPicPr>
        <p:blipFill>
          <a:blip r:embed="rId6"/>
          <a:stretch>
            <a:fillRect/>
          </a:stretch>
        </p:blipFill>
        <p:spPr>
          <a:xfrm>
            <a:off x="10438336" y="5281409"/>
            <a:ext cx="1579001" cy="1743607"/>
          </a:xfrm>
          <a:prstGeom prst="rect">
            <a:avLst/>
          </a:prstGeom>
        </p:spPr>
      </p:pic>
    </p:spTree>
    <p:extLst>
      <p:ext uri="{BB962C8B-B14F-4D97-AF65-F5344CB8AC3E}">
        <p14:creationId xmlns:p14="http://schemas.microsoft.com/office/powerpoint/2010/main" val="33396418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25CF1C-AEA1-4D32-B5D2-25FA1D6208C9}"/>
              </a:ext>
            </a:extLst>
          </p:cNvPr>
          <p:cNvSpPr>
            <a:spLocks noGrp="1"/>
          </p:cNvSpPr>
          <p:nvPr>
            <p:ph type="title"/>
          </p:nvPr>
        </p:nvSpPr>
        <p:spPr/>
        <p:txBody>
          <a:bodyPr>
            <a:normAutofit fontScale="90000"/>
          </a:bodyPr>
          <a:lstStyle/>
          <a:p>
            <a:br>
              <a:rPr lang="it-IT" sz="3100" dirty="0">
                <a:solidFill>
                  <a:srgbClr val="333333"/>
                </a:solidFill>
                <a:latin typeface="Montserrat"/>
              </a:rPr>
            </a:br>
            <a:r>
              <a:rPr lang="it-IT" sz="3100" dirty="0">
                <a:solidFill>
                  <a:srgbClr val="333333"/>
                </a:solidFill>
                <a:latin typeface="Montserrat"/>
              </a:rPr>
              <a:t>Di fronte ad un </a:t>
            </a:r>
            <a:r>
              <a:rPr lang="it-IT" sz="3100" i="0" dirty="0">
                <a:solidFill>
                  <a:srgbClr val="333333"/>
                </a:solidFill>
                <a:effectLst/>
                <a:latin typeface="Montserrat"/>
              </a:rPr>
              <a:t>danno da phishing, paga la banca? È possibile chiedere un risarcimento all’istituto di credito o dobbiamo accontentarci di presentare una denuncia alla Polizia postale contro ignoti?</a:t>
            </a:r>
            <a:br>
              <a:rPr lang="it-IT" i="0" dirty="0">
                <a:solidFill>
                  <a:srgbClr val="333333"/>
                </a:solidFill>
                <a:effectLst/>
                <a:latin typeface="Montserrat"/>
              </a:rPr>
            </a:br>
            <a:endParaRPr lang="it-IT" dirty="0"/>
          </a:p>
        </p:txBody>
      </p:sp>
      <p:sp>
        <p:nvSpPr>
          <p:cNvPr id="3" name="Segnaposto contenuto 2">
            <a:extLst>
              <a:ext uri="{FF2B5EF4-FFF2-40B4-BE49-F238E27FC236}">
                <a16:creationId xmlns:a16="http://schemas.microsoft.com/office/drawing/2014/main" id="{772F6A3E-A633-4E1C-B21A-9C7FCB0BAD36}"/>
              </a:ext>
            </a:extLst>
          </p:cNvPr>
          <p:cNvSpPr>
            <a:spLocks noGrp="1"/>
          </p:cNvSpPr>
          <p:nvPr>
            <p:ph sz="half" idx="1"/>
          </p:nvPr>
        </p:nvSpPr>
        <p:spPr>
          <a:xfrm>
            <a:off x="466531" y="2478024"/>
            <a:ext cx="5586797" cy="2859086"/>
          </a:xfrm>
        </p:spPr>
        <p:txBody>
          <a:bodyPr>
            <a:noAutofit/>
          </a:bodyPr>
          <a:lstStyle/>
          <a:p>
            <a:pPr marL="0" indent="0">
              <a:buNone/>
            </a:pPr>
            <a:r>
              <a:rPr lang="it-IT" sz="5400" b="1" u="sng" dirty="0">
                <a:solidFill>
                  <a:schemeClr val="accent1"/>
                </a:solidFill>
              </a:rPr>
              <a:t>ANALIZZIAMO ORA UN CASO PRATICO </a:t>
            </a:r>
          </a:p>
        </p:txBody>
      </p:sp>
      <p:sp>
        <p:nvSpPr>
          <p:cNvPr id="6" name="Segnaposto contenuto 5">
            <a:extLst>
              <a:ext uri="{FF2B5EF4-FFF2-40B4-BE49-F238E27FC236}">
                <a16:creationId xmlns:a16="http://schemas.microsoft.com/office/drawing/2014/main" id="{0671A1C0-165D-49C1-AC4A-3AB882E14E7E}"/>
              </a:ext>
            </a:extLst>
          </p:cNvPr>
          <p:cNvSpPr>
            <a:spLocks noGrp="1"/>
          </p:cNvSpPr>
          <p:nvPr>
            <p:ph sz="half" idx="2"/>
          </p:nvPr>
        </p:nvSpPr>
        <p:spPr>
          <a:xfrm>
            <a:off x="6345936" y="2207887"/>
            <a:ext cx="4937760" cy="3964313"/>
          </a:xfrm>
        </p:spPr>
        <p:txBody>
          <a:bodyPr>
            <a:normAutofit fontScale="55000" lnSpcReduction="20000"/>
          </a:bodyPr>
          <a:lstStyle/>
          <a:p>
            <a:pPr algn="just"/>
            <a:r>
              <a:rPr lang="it-IT" sz="2500" dirty="0">
                <a:solidFill>
                  <a:srgbClr val="333333"/>
                </a:solidFill>
                <a:latin typeface="Montserrat"/>
              </a:rPr>
              <a:t>L</a:t>
            </a:r>
            <a:r>
              <a:rPr lang="it-IT" sz="2500" b="0" i="0" dirty="0">
                <a:solidFill>
                  <a:srgbClr val="333333"/>
                </a:solidFill>
                <a:effectLst/>
                <a:latin typeface="Montserrat"/>
              </a:rPr>
              <a:t>a Cassazione ha esaminato il caso di due cittadini vittime di una situazione come questa. Entrambi titolari di un </a:t>
            </a:r>
            <a:r>
              <a:rPr lang="it-IT" sz="2500" b="1" i="0" dirty="0">
                <a:solidFill>
                  <a:srgbClr val="333333"/>
                </a:solidFill>
                <a:effectLst/>
                <a:latin typeface="Montserrat"/>
              </a:rPr>
              <a:t>conto corrente</a:t>
            </a:r>
            <a:r>
              <a:rPr lang="it-IT" sz="2500" b="0" i="0" dirty="0">
                <a:solidFill>
                  <a:srgbClr val="333333"/>
                </a:solidFill>
                <a:effectLst/>
                <a:latin typeface="Montserrat"/>
              </a:rPr>
              <a:t>, si erano trovati ad effettuare un </a:t>
            </a:r>
            <a:r>
              <a:rPr lang="it-IT" sz="2500" b="1" i="0" dirty="0">
                <a:solidFill>
                  <a:srgbClr val="333333"/>
                </a:solidFill>
                <a:effectLst/>
                <a:latin typeface="Montserrat"/>
              </a:rPr>
              <a:t>pagamento online</a:t>
            </a:r>
            <a:r>
              <a:rPr lang="it-IT" sz="2500" b="0" i="0" dirty="0">
                <a:solidFill>
                  <a:srgbClr val="333333"/>
                </a:solidFill>
                <a:effectLst/>
                <a:latin typeface="Montserrat"/>
              </a:rPr>
              <a:t> ad uno sconosciuto senza avere dato alcuna disposizione in merito. La Suprema Corte era stata interpellata dopo che in Appello i correntisti si erano sentiti dare degli ingenui e degli irresponsabili: per i giudici, infatti, non avevano diritto al risarcimento in quando avevano fornito i propri dati rispondendo ad un’e-mail fraudolenta, rimanendo così vittime del </a:t>
            </a:r>
            <a:r>
              <a:rPr lang="it-IT" sz="2500" b="1" i="0" dirty="0">
                <a:solidFill>
                  <a:srgbClr val="333333"/>
                </a:solidFill>
                <a:effectLst/>
                <a:latin typeface="Montserrat"/>
              </a:rPr>
              <a:t>phishing</a:t>
            </a:r>
            <a:r>
              <a:rPr lang="it-IT" sz="2500" b="0" i="0" dirty="0">
                <a:solidFill>
                  <a:srgbClr val="333333"/>
                </a:solidFill>
                <a:effectLst/>
                <a:latin typeface="Montserrat"/>
              </a:rPr>
              <a:t>.</a:t>
            </a:r>
          </a:p>
          <a:p>
            <a:pPr algn="just"/>
            <a:r>
              <a:rPr lang="it-IT" sz="2500" b="0" i="0" dirty="0">
                <a:solidFill>
                  <a:srgbClr val="333333"/>
                </a:solidFill>
                <a:effectLst/>
                <a:latin typeface="Montserrat"/>
              </a:rPr>
              <a:t>Di tutt’altro avviso la Cassazione, secondo cui, in tema di </a:t>
            </a:r>
            <a:r>
              <a:rPr lang="it-IT" sz="2500" b="1" i="0" dirty="0">
                <a:solidFill>
                  <a:srgbClr val="333333"/>
                </a:solidFill>
                <a:effectLst/>
                <a:latin typeface="Montserrat"/>
              </a:rPr>
              <a:t>responsabilità della banca</a:t>
            </a:r>
            <a:r>
              <a:rPr lang="it-IT" sz="2500" b="0" i="0" dirty="0">
                <a:solidFill>
                  <a:srgbClr val="333333"/>
                </a:solidFill>
                <a:effectLst/>
                <a:latin typeface="Montserrat"/>
              </a:rPr>
              <a:t> di fronte ad operazioni telematiche, al fine di garantire la fiducia dei clienti nella </a:t>
            </a:r>
            <a:r>
              <a:rPr lang="it-IT" sz="2500" b="1" i="0" dirty="0">
                <a:solidFill>
                  <a:srgbClr val="333333"/>
                </a:solidFill>
                <a:effectLst/>
                <a:latin typeface="Montserrat"/>
              </a:rPr>
              <a:t>sicurezza del sistema</a:t>
            </a:r>
            <a:r>
              <a:rPr lang="it-IT" sz="2500" b="0" i="0" dirty="0">
                <a:solidFill>
                  <a:srgbClr val="333333"/>
                </a:solidFill>
                <a:effectLst/>
                <a:latin typeface="Montserrat"/>
              </a:rPr>
              <a:t>, l’istituto è tenuto a </a:t>
            </a:r>
            <a:r>
              <a:rPr lang="it-IT" sz="2500" b="1" i="0" dirty="0">
                <a:solidFill>
                  <a:srgbClr val="333333"/>
                </a:solidFill>
                <a:effectLst/>
                <a:latin typeface="Montserrat"/>
              </a:rPr>
              <a:t>prevedere e</a:t>
            </a:r>
            <a:r>
              <a:rPr lang="it-IT" sz="2500" b="0" i="0" dirty="0">
                <a:solidFill>
                  <a:srgbClr val="333333"/>
                </a:solidFill>
                <a:effectLst/>
                <a:latin typeface="Montserrat"/>
              </a:rPr>
              <a:t> ad </a:t>
            </a:r>
            <a:r>
              <a:rPr lang="it-IT" sz="2500" b="1" i="0" dirty="0">
                <a:solidFill>
                  <a:srgbClr val="333333"/>
                </a:solidFill>
                <a:effectLst/>
                <a:latin typeface="Montserrat"/>
              </a:rPr>
              <a:t>evitare questi rischi</a:t>
            </a:r>
            <a:r>
              <a:rPr lang="it-IT" sz="2500" b="0" i="0" dirty="0">
                <a:solidFill>
                  <a:srgbClr val="333333"/>
                </a:solidFill>
                <a:effectLst/>
                <a:latin typeface="Montserrat"/>
              </a:rPr>
              <a:t> «con delle misure destinate a verificare la riconducibilità delle operazioni alla volontà del cliente»</a:t>
            </a:r>
          </a:p>
          <a:p>
            <a:pPr marL="0" indent="0">
              <a:buNone/>
            </a:pPr>
            <a:endParaRPr lang="it-IT" dirty="0"/>
          </a:p>
        </p:txBody>
      </p:sp>
      <p:sp>
        <p:nvSpPr>
          <p:cNvPr id="4" name="Segnaposto contenuto 3">
            <a:extLst>
              <a:ext uri="{FF2B5EF4-FFF2-40B4-BE49-F238E27FC236}">
                <a16:creationId xmlns:a16="http://schemas.microsoft.com/office/drawing/2014/main" id="{37BB5DF1-DB4A-4913-96DE-B8C3977E625F}"/>
              </a:ext>
            </a:extLst>
          </p:cNvPr>
          <p:cNvSpPr txBox="1">
            <a:spLocks/>
          </p:cNvSpPr>
          <p:nvPr/>
        </p:nvSpPr>
        <p:spPr>
          <a:xfrm>
            <a:off x="0" y="5917227"/>
            <a:ext cx="12192000" cy="759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lt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lt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lt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00000"/>
              </a:lnSpc>
              <a:buFont typeface="Arial" panose="020B0604020202020204" pitchFamily="34" charset="0"/>
              <a:buNone/>
            </a:pPr>
            <a:r>
              <a:rPr lang="it-IT" sz="1700" dirty="0"/>
              <a:t>Non cadere nella rete: </a:t>
            </a:r>
          </a:p>
          <a:p>
            <a:pPr marL="0" indent="0">
              <a:lnSpc>
                <a:spcPct val="100000"/>
              </a:lnSpc>
              <a:buFont typeface="Arial" panose="020B0604020202020204" pitchFamily="34" charset="0"/>
              <a:buNone/>
            </a:pPr>
            <a:r>
              <a:rPr lang="it-IT" sz="1700" dirty="0"/>
              <a:t>generazioni connesse</a:t>
            </a:r>
          </a:p>
        </p:txBody>
      </p:sp>
      <p:pic>
        <p:nvPicPr>
          <p:cNvPr id="5" name="Immagine 4">
            <a:extLst>
              <a:ext uri="{FF2B5EF4-FFF2-40B4-BE49-F238E27FC236}">
                <a16:creationId xmlns:a16="http://schemas.microsoft.com/office/drawing/2014/main" id="{EBAB12A1-835D-4DBD-95EA-CFB0AE03DAD7}"/>
              </a:ext>
            </a:extLst>
          </p:cNvPr>
          <p:cNvPicPr>
            <a:picLocks noChangeAspect="1"/>
          </p:cNvPicPr>
          <p:nvPr/>
        </p:nvPicPr>
        <p:blipFill>
          <a:blip r:embed="rId2"/>
          <a:stretch>
            <a:fillRect/>
          </a:stretch>
        </p:blipFill>
        <p:spPr>
          <a:xfrm>
            <a:off x="10494195" y="5437556"/>
            <a:ext cx="1579001" cy="1743607"/>
          </a:xfrm>
          <a:prstGeom prst="rect">
            <a:avLst/>
          </a:prstGeom>
        </p:spPr>
      </p:pic>
    </p:spTree>
    <p:extLst>
      <p:ext uri="{BB962C8B-B14F-4D97-AF65-F5344CB8AC3E}">
        <p14:creationId xmlns:p14="http://schemas.microsoft.com/office/powerpoint/2010/main" val="34713248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06228505-193F-4B2B-8BB0-FD410037FCD1}"/>
              </a:ext>
            </a:extLst>
          </p:cNvPr>
          <p:cNvSpPr>
            <a:spLocks noGrp="1"/>
          </p:cNvSpPr>
          <p:nvPr>
            <p:ph type="title"/>
          </p:nvPr>
        </p:nvSpPr>
        <p:spPr>
          <a:xfrm>
            <a:off x="1007364" y="1735495"/>
            <a:ext cx="10177272" cy="4303464"/>
          </a:xfrm>
        </p:spPr>
        <p:txBody>
          <a:bodyPr>
            <a:normAutofit fontScale="90000"/>
          </a:bodyPr>
          <a:lstStyle/>
          <a:p>
            <a:pPr algn="just" fontAlgn="base"/>
            <a:r>
              <a:rPr lang="it-IT" sz="3100" b="0" i="0" dirty="0">
                <a:solidFill>
                  <a:srgbClr val="333333"/>
                </a:solidFill>
                <a:effectLst/>
                <a:latin typeface="Garamond" panose="02020404030301010803" pitchFamily="18" charset="0"/>
              </a:rPr>
              <a:t>Ogni violazione deve essere valutata singolarmente sulla base del concreto comportamento posto in essere dal cliente e sulla verifica degli strumenti di sicurezza apprestati dalla banca, soprattutto in un contesto normativo teso a garantire principalmente il cliente e ad attribuire il rischio professionale in capo all’istituto di credito.</a:t>
            </a:r>
            <a:br>
              <a:rPr lang="it-IT" sz="3100" b="0" i="0" dirty="0">
                <a:solidFill>
                  <a:srgbClr val="666666"/>
                </a:solidFill>
                <a:effectLst/>
                <a:latin typeface="Open Sans"/>
              </a:rPr>
            </a:br>
            <a:r>
              <a:rPr lang="it-IT" sz="3100" b="0" i="0" dirty="0">
                <a:solidFill>
                  <a:srgbClr val="232323"/>
                </a:solidFill>
                <a:effectLst/>
                <a:latin typeface="Garamond" panose="02020404030301010803" pitchFamily="18" charset="0"/>
              </a:rPr>
              <a:t>È però doveroso precisare che alla banca è richiesta nell’approntare la sua condotta la diligenza massima, talché è più frequente che la vera causa dei furti operati con modalità telematica sia proprio imputabile all’istituto di credito.</a:t>
            </a:r>
            <a:br>
              <a:rPr lang="it-IT" b="0" i="0" dirty="0">
                <a:solidFill>
                  <a:srgbClr val="666666"/>
                </a:solidFill>
                <a:effectLst/>
                <a:latin typeface="Open Sans"/>
              </a:rPr>
            </a:br>
            <a:endParaRPr lang="it-IT" dirty="0"/>
          </a:p>
        </p:txBody>
      </p:sp>
      <p:sp>
        <p:nvSpPr>
          <p:cNvPr id="6" name="Segnaposto contenuto 3">
            <a:extLst>
              <a:ext uri="{FF2B5EF4-FFF2-40B4-BE49-F238E27FC236}">
                <a16:creationId xmlns:a16="http://schemas.microsoft.com/office/drawing/2014/main" id="{62A38337-2BC4-4AB7-A16E-D7E1092A33B3}"/>
              </a:ext>
            </a:extLst>
          </p:cNvPr>
          <p:cNvSpPr txBox="1">
            <a:spLocks/>
          </p:cNvSpPr>
          <p:nvPr/>
        </p:nvSpPr>
        <p:spPr>
          <a:xfrm>
            <a:off x="0" y="5917227"/>
            <a:ext cx="12192000" cy="759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lt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lt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lt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00000"/>
              </a:lnSpc>
              <a:buFont typeface="Arial" panose="020B0604020202020204" pitchFamily="34" charset="0"/>
              <a:buNone/>
            </a:pPr>
            <a:r>
              <a:rPr lang="it-IT" sz="1700" dirty="0"/>
              <a:t>Non cadere nella rete: </a:t>
            </a:r>
          </a:p>
          <a:p>
            <a:pPr marL="0" indent="0">
              <a:lnSpc>
                <a:spcPct val="100000"/>
              </a:lnSpc>
              <a:buFont typeface="Arial" panose="020B0604020202020204" pitchFamily="34" charset="0"/>
              <a:buNone/>
            </a:pPr>
            <a:r>
              <a:rPr lang="it-IT" sz="1700" dirty="0"/>
              <a:t>generazioni connesse</a:t>
            </a:r>
          </a:p>
        </p:txBody>
      </p:sp>
      <p:pic>
        <p:nvPicPr>
          <p:cNvPr id="7" name="Immagine 6">
            <a:extLst>
              <a:ext uri="{FF2B5EF4-FFF2-40B4-BE49-F238E27FC236}">
                <a16:creationId xmlns:a16="http://schemas.microsoft.com/office/drawing/2014/main" id="{59EDC90C-A2C7-4A61-9DA3-AC589A7FE627}"/>
              </a:ext>
            </a:extLst>
          </p:cNvPr>
          <p:cNvPicPr>
            <a:picLocks noChangeAspect="1"/>
          </p:cNvPicPr>
          <p:nvPr/>
        </p:nvPicPr>
        <p:blipFill>
          <a:blip r:embed="rId2"/>
          <a:stretch>
            <a:fillRect/>
          </a:stretch>
        </p:blipFill>
        <p:spPr>
          <a:xfrm>
            <a:off x="10494195" y="5437556"/>
            <a:ext cx="1579001" cy="1743607"/>
          </a:xfrm>
          <a:prstGeom prst="rect">
            <a:avLst/>
          </a:prstGeom>
        </p:spPr>
      </p:pic>
    </p:spTree>
    <p:extLst>
      <p:ext uri="{BB962C8B-B14F-4D97-AF65-F5344CB8AC3E}">
        <p14:creationId xmlns:p14="http://schemas.microsoft.com/office/powerpoint/2010/main" val="2793174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2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3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2" name="Rectangle 32">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7F004C9-D7CC-4156-873D-C14151703C60}"/>
              </a:ext>
            </a:extLst>
          </p:cNvPr>
          <p:cNvPicPr>
            <a:picLocks noChangeAspect="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artisticPhotocopy/>
                    </a14:imgEffect>
                    <a14:imgEffect>
                      <a14:colorTemperature colorTemp="11200"/>
                    </a14:imgEffect>
                  </a14:imgLayer>
                </a14:imgProps>
              </a:ext>
            </a:extLst>
          </a:blip>
          <a:srcRect l="4751" r="10243" b="-2"/>
          <a:stretch/>
        </p:blipFill>
        <p:spPr>
          <a:xfrm>
            <a:off x="3558243" y="10"/>
            <a:ext cx="8668512" cy="6857990"/>
          </a:xfrm>
          <a:prstGeom prst="rect">
            <a:avLst/>
          </a:prstGeom>
        </p:spPr>
      </p:pic>
      <p:sp>
        <p:nvSpPr>
          <p:cNvPr id="53" name="Rectangle 34">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olo 6">
            <a:extLst>
              <a:ext uri="{FF2B5EF4-FFF2-40B4-BE49-F238E27FC236}">
                <a16:creationId xmlns:a16="http://schemas.microsoft.com/office/drawing/2014/main" id="{0BC1C5A1-1D65-46D6-B447-0F4AB82D32DA}"/>
              </a:ext>
            </a:extLst>
          </p:cNvPr>
          <p:cNvSpPr>
            <a:spLocks noGrp="1"/>
          </p:cNvSpPr>
          <p:nvPr>
            <p:ph type="title"/>
          </p:nvPr>
        </p:nvSpPr>
        <p:spPr>
          <a:xfrm>
            <a:off x="408812" y="1021997"/>
            <a:ext cx="4023360" cy="3353633"/>
          </a:xfrm>
        </p:spPr>
        <p:txBody>
          <a:bodyPr vert="horz" lIns="91440" tIns="45720" rIns="91440" bIns="45720" rtlCol="0" anchor="b">
            <a:normAutofit fontScale="90000"/>
          </a:bodyPr>
          <a:lstStyle/>
          <a:p>
            <a:pPr algn="just"/>
            <a:r>
              <a:rPr lang="it-IT" sz="2700" dirty="0">
                <a:solidFill>
                  <a:srgbClr val="303030"/>
                </a:solidFill>
                <a:latin typeface="Open Sans"/>
              </a:rPr>
              <a:t>N</a:t>
            </a:r>
            <a:r>
              <a:rPr lang="it-IT" sz="2700" i="0" dirty="0">
                <a:solidFill>
                  <a:srgbClr val="303030"/>
                </a:solidFill>
                <a:effectLst/>
                <a:latin typeface="Open Sans"/>
              </a:rPr>
              <a:t>asce il primo sito web grazie a Tim </a:t>
            </a:r>
            <a:r>
              <a:rPr lang="it-IT" sz="2700" i="0" dirty="0" err="1">
                <a:solidFill>
                  <a:srgbClr val="303030"/>
                </a:solidFill>
                <a:effectLst/>
                <a:latin typeface="Open Sans"/>
              </a:rPr>
              <a:t>Berners</a:t>
            </a:r>
            <a:r>
              <a:rPr lang="it-IT" sz="2700" i="0" dirty="0">
                <a:solidFill>
                  <a:srgbClr val="303030"/>
                </a:solidFill>
                <a:effectLst/>
                <a:latin typeface="Open Sans"/>
              </a:rPr>
              <a:t>-Lee. </a:t>
            </a:r>
            <a:br>
              <a:rPr lang="it-IT" sz="2700" i="0" dirty="0">
                <a:solidFill>
                  <a:srgbClr val="303030"/>
                </a:solidFill>
                <a:effectLst/>
                <a:latin typeface="Open Sans"/>
              </a:rPr>
            </a:br>
            <a:br>
              <a:rPr lang="it-IT" sz="2700" i="0" dirty="0">
                <a:solidFill>
                  <a:srgbClr val="303030"/>
                </a:solidFill>
                <a:effectLst/>
                <a:latin typeface="Open Sans"/>
              </a:rPr>
            </a:br>
            <a:r>
              <a:rPr lang="it-IT" sz="2700" b="0" i="0" dirty="0">
                <a:solidFill>
                  <a:srgbClr val="303030"/>
                </a:solidFill>
                <a:effectLst/>
                <a:latin typeface="Open Sans"/>
              </a:rPr>
              <a:t>Accendere il computer e navigare tra siti web è quanto di più comune ci sia nella nostra vita quotidiana. Ma se oggi possiamo farlo dobbiamo ringraziare un informatico inglese</a:t>
            </a:r>
            <a:endParaRPr lang="en-US" sz="2700" dirty="0"/>
          </a:p>
        </p:txBody>
      </p:sp>
      <p:sp>
        <p:nvSpPr>
          <p:cNvPr id="8" name="Segnaposto testo 7">
            <a:extLst>
              <a:ext uri="{FF2B5EF4-FFF2-40B4-BE49-F238E27FC236}">
                <a16:creationId xmlns:a16="http://schemas.microsoft.com/office/drawing/2014/main" id="{CAAE2FEB-8DB8-48A0-B344-DD854935D6DA}"/>
              </a:ext>
            </a:extLst>
          </p:cNvPr>
          <p:cNvSpPr>
            <a:spLocks noGrp="1"/>
          </p:cNvSpPr>
          <p:nvPr>
            <p:ph type="body" idx="1"/>
          </p:nvPr>
        </p:nvSpPr>
        <p:spPr>
          <a:xfrm>
            <a:off x="477980" y="4690780"/>
            <a:ext cx="4023359" cy="870550"/>
          </a:xfrm>
        </p:spPr>
        <p:txBody>
          <a:bodyPr vert="horz" lIns="91440" tIns="45720" rIns="91440" bIns="45720" rtlCol="0">
            <a:normAutofit/>
          </a:bodyPr>
          <a:lstStyle/>
          <a:p>
            <a:r>
              <a:rPr lang="en-US" b="1" dirty="0"/>
              <a:t>6 AGOSTO 1991</a:t>
            </a:r>
          </a:p>
        </p:txBody>
      </p:sp>
      <p:sp>
        <p:nvSpPr>
          <p:cNvPr id="54" name="Rectangle 3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3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2">
              <a:lumMod val="25000"/>
              <a:lumOff val="75000"/>
            </a:schemeClr>
          </a:solidFill>
          <a:ln w="3175">
            <a:solidFill>
              <a:schemeClr val="tx2">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ttangolo 35">
            <a:extLst>
              <a:ext uri="{FF2B5EF4-FFF2-40B4-BE49-F238E27FC236}">
                <a16:creationId xmlns:a16="http://schemas.microsoft.com/office/drawing/2014/main" id="{68F51B43-A24D-42F6-8803-89E20FD97C54}"/>
              </a:ext>
            </a:extLst>
          </p:cNvPr>
          <p:cNvSpPr/>
          <p:nvPr/>
        </p:nvSpPr>
        <p:spPr>
          <a:xfrm>
            <a:off x="0" y="5859263"/>
            <a:ext cx="12191999" cy="719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it-IT" dirty="0"/>
              <a:t>Non cadere nella rete: </a:t>
            </a:r>
            <a:endParaRPr lang="it-IT"/>
          </a:p>
          <a:p>
            <a:pPr>
              <a:spcAft>
                <a:spcPts val="600"/>
              </a:spcAft>
            </a:pPr>
            <a:r>
              <a:rPr lang="it-IT" dirty="0"/>
              <a:t>generazioni connesse</a:t>
            </a:r>
            <a:endParaRPr lang="it-IT"/>
          </a:p>
        </p:txBody>
      </p:sp>
      <p:sp>
        <p:nvSpPr>
          <p:cNvPr id="13" name="Preparazione 12">
            <a:extLst>
              <a:ext uri="{FF2B5EF4-FFF2-40B4-BE49-F238E27FC236}">
                <a16:creationId xmlns:a16="http://schemas.microsoft.com/office/drawing/2014/main" id="{77D81381-3158-4599-93B9-6F99B64B561D}"/>
              </a:ext>
            </a:extLst>
          </p:cNvPr>
          <p:cNvSpPr/>
          <p:nvPr/>
        </p:nvSpPr>
        <p:spPr>
          <a:xfrm>
            <a:off x="8005322" y="2141648"/>
            <a:ext cx="3248714" cy="1364499"/>
          </a:xfrm>
          <a:prstGeom prst="flowChartPreparation">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 Pillole di Storia: evoluzione digitale </a:t>
            </a:r>
          </a:p>
        </p:txBody>
      </p:sp>
      <p:pic>
        <p:nvPicPr>
          <p:cNvPr id="14" name="Immagine 13">
            <a:extLst>
              <a:ext uri="{FF2B5EF4-FFF2-40B4-BE49-F238E27FC236}">
                <a16:creationId xmlns:a16="http://schemas.microsoft.com/office/drawing/2014/main" id="{B32E063D-7E34-4CE1-82F6-6C63E9AEBBE8}"/>
              </a:ext>
            </a:extLst>
          </p:cNvPr>
          <p:cNvPicPr>
            <a:picLocks noChangeAspect="1"/>
          </p:cNvPicPr>
          <p:nvPr/>
        </p:nvPicPr>
        <p:blipFill>
          <a:blip r:embed="rId4"/>
          <a:stretch>
            <a:fillRect/>
          </a:stretch>
        </p:blipFill>
        <p:spPr>
          <a:xfrm>
            <a:off x="10432869" y="5390606"/>
            <a:ext cx="1576252" cy="1741713"/>
          </a:xfrm>
          <a:prstGeom prst="rect">
            <a:avLst/>
          </a:prstGeom>
        </p:spPr>
      </p:pic>
    </p:spTree>
    <p:extLst>
      <p:ext uri="{BB962C8B-B14F-4D97-AF65-F5344CB8AC3E}">
        <p14:creationId xmlns:p14="http://schemas.microsoft.com/office/powerpoint/2010/main" val="2598218201"/>
      </p:ext>
    </p:extLst>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01B3EC0-C865-4E52-A0F6-CB02B29A4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olo 4">
            <a:extLst>
              <a:ext uri="{FF2B5EF4-FFF2-40B4-BE49-F238E27FC236}">
                <a16:creationId xmlns:a16="http://schemas.microsoft.com/office/drawing/2014/main" id="{F554A788-2110-4662-9139-29ADD61A02AB}"/>
              </a:ext>
            </a:extLst>
          </p:cNvPr>
          <p:cNvSpPr>
            <a:spLocks noGrp="1"/>
          </p:cNvSpPr>
          <p:nvPr>
            <p:ph type="title"/>
          </p:nvPr>
        </p:nvSpPr>
        <p:spPr>
          <a:xfrm>
            <a:off x="841248" y="941832"/>
            <a:ext cx="10506456" cy="1901952"/>
          </a:xfrm>
        </p:spPr>
        <p:txBody>
          <a:bodyPr anchor="b">
            <a:normAutofit/>
          </a:bodyPr>
          <a:lstStyle/>
          <a:p>
            <a:r>
              <a:rPr lang="it-IT" sz="5400" dirty="0"/>
              <a:t>PREVENIRE E’ MEGLIO CHE CURARE</a:t>
            </a:r>
          </a:p>
        </p:txBody>
      </p:sp>
      <p:sp>
        <p:nvSpPr>
          <p:cNvPr id="13" name="Rectangle 12">
            <a:extLst>
              <a:ext uri="{FF2B5EF4-FFF2-40B4-BE49-F238E27FC236}">
                <a16:creationId xmlns:a16="http://schemas.microsoft.com/office/drawing/2014/main" id="{066346BE-FDB4-4772-A696-0719490AB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146509"/>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egnaposto contenuto 5">
            <a:extLst>
              <a:ext uri="{FF2B5EF4-FFF2-40B4-BE49-F238E27FC236}">
                <a16:creationId xmlns:a16="http://schemas.microsoft.com/office/drawing/2014/main" id="{008D9E47-84B0-4868-A8DD-C755D65196ED}"/>
              </a:ext>
            </a:extLst>
          </p:cNvPr>
          <p:cNvSpPr>
            <a:spLocks noGrp="1"/>
          </p:cNvSpPr>
          <p:nvPr>
            <p:ph idx="1"/>
          </p:nvPr>
        </p:nvSpPr>
        <p:spPr>
          <a:xfrm>
            <a:off x="841248" y="3668690"/>
            <a:ext cx="10509504" cy="2503510"/>
          </a:xfrm>
        </p:spPr>
        <p:txBody>
          <a:bodyPr>
            <a:normAutofit/>
          </a:bodyPr>
          <a:lstStyle/>
          <a:p>
            <a:pPr marL="0" indent="0" algn="just">
              <a:buNone/>
            </a:pPr>
            <a:r>
              <a:rPr lang="it-IT" sz="2000" dirty="0">
                <a:latin typeface="Montserrat"/>
              </a:rPr>
              <a:t>Considerata la complessità della problematica in materia giuridica, s</a:t>
            </a:r>
            <a:r>
              <a:rPr lang="it-IT" sz="2000" b="0" i="0" dirty="0">
                <a:effectLst/>
                <a:latin typeface="Montserrat"/>
              </a:rPr>
              <a:t>arà pure un luogo comune o una frase fatta, ma «prevenire è meglio che curare» si addice bene a questo argomento: </a:t>
            </a:r>
            <a:r>
              <a:rPr lang="it-IT" sz="2000" b="1" i="0" dirty="0">
                <a:effectLst/>
                <a:latin typeface="Montserrat"/>
              </a:rPr>
              <a:t>evitare un danno da phishing</a:t>
            </a:r>
            <a:r>
              <a:rPr lang="it-IT" sz="2000" b="0" i="0" dirty="0">
                <a:effectLst/>
                <a:latin typeface="Montserrat"/>
              </a:rPr>
              <a:t> prima che questo si verifichi rimane la scelta migliore. Ma come fare? Bastano alcuni comportamenti dettati sia dal buon senso sia da una punta di furbizia. E, in ogni caso, dalla diffidenza. </a:t>
            </a:r>
            <a:endParaRPr lang="it-IT" sz="2000" dirty="0"/>
          </a:p>
        </p:txBody>
      </p:sp>
      <p:sp>
        <p:nvSpPr>
          <p:cNvPr id="7" name="Segnaposto contenuto 3">
            <a:extLst>
              <a:ext uri="{FF2B5EF4-FFF2-40B4-BE49-F238E27FC236}">
                <a16:creationId xmlns:a16="http://schemas.microsoft.com/office/drawing/2014/main" id="{44FE8E95-873B-44A8-BF13-BEEB5D26668D}"/>
              </a:ext>
            </a:extLst>
          </p:cNvPr>
          <p:cNvSpPr txBox="1">
            <a:spLocks/>
          </p:cNvSpPr>
          <p:nvPr/>
        </p:nvSpPr>
        <p:spPr>
          <a:xfrm>
            <a:off x="0" y="5917227"/>
            <a:ext cx="12192000" cy="759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lt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lt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lt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00000"/>
              </a:lnSpc>
              <a:buFont typeface="Arial" panose="020B0604020202020204" pitchFamily="34" charset="0"/>
              <a:buNone/>
            </a:pPr>
            <a:r>
              <a:rPr lang="it-IT" sz="1700" dirty="0"/>
              <a:t>Non cadere nella rete: </a:t>
            </a:r>
          </a:p>
          <a:p>
            <a:pPr marL="0" indent="0">
              <a:lnSpc>
                <a:spcPct val="100000"/>
              </a:lnSpc>
              <a:buFont typeface="Arial" panose="020B0604020202020204" pitchFamily="34" charset="0"/>
              <a:buNone/>
            </a:pPr>
            <a:r>
              <a:rPr lang="it-IT" sz="1700" dirty="0"/>
              <a:t>generazioni connesse</a:t>
            </a:r>
          </a:p>
        </p:txBody>
      </p:sp>
      <p:pic>
        <p:nvPicPr>
          <p:cNvPr id="8" name="Immagine 7">
            <a:extLst>
              <a:ext uri="{FF2B5EF4-FFF2-40B4-BE49-F238E27FC236}">
                <a16:creationId xmlns:a16="http://schemas.microsoft.com/office/drawing/2014/main" id="{A7555F33-33DB-47D8-9D34-D20C3F853238}"/>
              </a:ext>
            </a:extLst>
          </p:cNvPr>
          <p:cNvPicPr>
            <a:picLocks noChangeAspect="1"/>
          </p:cNvPicPr>
          <p:nvPr/>
        </p:nvPicPr>
        <p:blipFill>
          <a:blip r:embed="rId2"/>
          <a:stretch>
            <a:fillRect/>
          </a:stretch>
        </p:blipFill>
        <p:spPr>
          <a:xfrm>
            <a:off x="10494195" y="5437556"/>
            <a:ext cx="1579001" cy="1743607"/>
          </a:xfrm>
          <a:prstGeom prst="rect">
            <a:avLst/>
          </a:prstGeom>
        </p:spPr>
      </p:pic>
    </p:spTree>
    <p:extLst>
      <p:ext uri="{BB962C8B-B14F-4D97-AF65-F5344CB8AC3E}">
        <p14:creationId xmlns:p14="http://schemas.microsoft.com/office/powerpoint/2010/main" val="26998353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9DD08E-CF56-4A5F-88C1-9B9E0D932781}"/>
              </a:ext>
            </a:extLst>
          </p:cNvPr>
          <p:cNvSpPr>
            <a:spLocks noGrp="1"/>
          </p:cNvSpPr>
          <p:nvPr>
            <p:ph type="title"/>
          </p:nvPr>
        </p:nvSpPr>
        <p:spPr/>
        <p:txBody>
          <a:bodyPr>
            <a:normAutofit fontScale="90000"/>
          </a:bodyPr>
          <a:lstStyle/>
          <a:p>
            <a:r>
              <a:rPr lang="it-IT" dirty="0"/>
              <a:t>C</a:t>
            </a:r>
            <a:r>
              <a:rPr lang="it-IT" b="1" dirty="0"/>
              <a:t>onsigli della Polizia Postale per riconoscere le e-mail di phishing</a:t>
            </a:r>
          </a:p>
        </p:txBody>
      </p:sp>
      <p:sp>
        <p:nvSpPr>
          <p:cNvPr id="3" name="Segnaposto contenuto 2">
            <a:extLst>
              <a:ext uri="{FF2B5EF4-FFF2-40B4-BE49-F238E27FC236}">
                <a16:creationId xmlns:a16="http://schemas.microsoft.com/office/drawing/2014/main" id="{88E94704-AE2A-40AC-B392-C95F4B1E2F39}"/>
              </a:ext>
            </a:extLst>
          </p:cNvPr>
          <p:cNvSpPr>
            <a:spLocks noGrp="1"/>
          </p:cNvSpPr>
          <p:nvPr>
            <p:ph idx="1"/>
          </p:nvPr>
        </p:nvSpPr>
        <p:spPr/>
        <p:txBody>
          <a:bodyPr>
            <a:normAutofit/>
          </a:bodyPr>
          <a:lstStyle/>
          <a:p>
            <a:pPr marL="0" indent="0" algn="just">
              <a:buNone/>
            </a:pPr>
            <a:r>
              <a:rPr lang="it-IT" sz="2800" dirty="0"/>
              <a:t>Un primo modo per proteggersi da truffe online può semplicemente consistere nel dare un’attenta occhiata alla propria casella di posta elettronica. I tentativi di phishing sono riconoscibili grazie ad </a:t>
            </a:r>
            <a:r>
              <a:rPr lang="it-IT" sz="2800" b="1" dirty="0"/>
              <a:t>elementi piuttosto chiari</a:t>
            </a:r>
            <a:r>
              <a:rPr lang="it-IT" sz="2800" dirty="0"/>
              <a:t> come per esempio mittenti sconosciuti, testi scritti male e con errori di ortografia, nonché link ambigui e moduli online. </a:t>
            </a:r>
          </a:p>
        </p:txBody>
      </p:sp>
      <p:sp>
        <p:nvSpPr>
          <p:cNvPr id="4" name="Segnaposto contenuto 3">
            <a:extLst>
              <a:ext uri="{FF2B5EF4-FFF2-40B4-BE49-F238E27FC236}">
                <a16:creationId xmlns:a16="http://schemas.microsoft.com/office/drawing/2014/main" id="{18EA9A15-B4BC-4D32-BB85-13BC021A8645}"/>
              </a:ext>
            </a:extLst>
          </p:cNvPr>
          <p:cNvSpPr txBox="1">
            <a:spLocks/>
          </p:cNvSpPr>
          <p:nvPr/>
        </p:nvSpPr>
        <p:spPr>
          <a:xfrm>
            <a:off x="0" y="5917227"/>
            <a:ext cx="12192000" cy="759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lt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lt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lt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00000"/>
              </a:lnSpc>
              <a:buFont typeface="Arial" panose="020B0604020202020204" pitchFamily="34" charset="0"/>
              <a:buNone/>
            </a:pPr>
            <a:r>
              <a:rPr lang="it-IT" sz="1700" dirty="0"/>
              <a:t>Non cadere nella rete: </a:t>
            </a:r>
          </a:p>
          <a:p>
            <a:pPr marL="0" indent="0">
              <a:lnSpc>
                <a:spcPct val="100000"/>
              </a:lnSpc>
              <a:buFont typeface="Arial" panose="020B0604020202020204" pitchFamily="34" charset="0"/>
              <a:buNone/>
            </a:pPr>
            <a:r>
              <a:rPr lang="it-IT" sz="1700" dirty="0"/>
              <a:t>generazioni connesse</a:t>
            </a:r>
          </a:p>
        </p:txBody>
      </p:sp>
      <p:pic>
        <p:nvPicPr>
          <p:cNvPr id="5" name="Immagine 4">
            <a:extLst>
              <a:ext uri="{FF2B5EF4-FFF2-40B4-BE49-F238E27FC236}">
                <a16:creationId xmlns:a16="http://schemas.microsoft.com/office/drawing/2014/main" id="{DBC27535-1541-44FB-BA63-C26E29ABAC4A}"/>
              </a:ext>
            </a:extLst>
          </p:cNvPr>
          <p:cNvPicPr>
            <a:picLocks noChangeAspect="1"/>
          </p:cNvPicPr>
          <p:nvPr/>
        </p:nvPicPr>
        <p:blipFill>
          <a:blip r:embed="rId2"/>
          <a:stretch>
            <a:fillRect/>
          </a:stretch>
        </p:blipFill>
        <p:spPr>
          <a:xfrm>
            <a:off x="10494195" y="5437556"/>
            <a:ext cx="1579001" cy="1743607"/>
          </a:xfrm>
          <a:prstGeom prst="rect">
            <a:avLst/>
          </a:prstGeom>
        </p:spPr>
      </p:pic>
    </p:spTree>
    <p:extLst>
      <p:ext uri="{BB962C8B-B14F-4D97-AF65-F5344CB8AC3E}">
        <p14:creationId xmlns:p14="http://schemas.microsoft.com/office/powerpoint/2010/main" val="9712793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BF1A60-BA6E-478A-95EE-552B2BF37DBC}"/>
              </a:ext>
            </a:extLst>
          </p:cNvPr>
          <p:cNvSpPr>
            <a:spLocks noGrp="1"/>
          </p:cNvSpPr>
          <p:nvPr>
            <p:ph type="title"/>
          </p:nvPr>
        </p:nvSpPr>
        <p:spPr>
          <a:xfrm>
            <a:off x="1115568" y="685800"/>
            <a:ext cx="10168128" cy="1414707"/>
          </a:xfrm>
        </p:spPr>
        <p:txBody>
          <a:bodyPr>
            <a:normAutofit fontScale="90000"/>
          </a:bodyPr>
          <a:lstStyle/>
          <a:p>
            <a:r>
              <a:rPr lang="it-IT" b="1" dirty="0"/>
              <a:t>Consiglio 1: controllare attentamente nome e indirizzo del mittente</a:t>
            </a:r>
            <a:br>
              <a:rPr lang="it-IT" dirty="0"/>
            </a:br>
            <a:endParaRPr lang="it-IT" dirty="0"/>
          </a:p>
        </p:txBody>
      </p:sp>
      <p:sp>
        <p:nvSpPr>
          <p:cNvPr id="3" name="Segnaposto contenuto 2">
            <a:extLst>
              <a:ext uri="{FF2B5EF4-FFF2-40B4-BE49-F238E27FC236}">
                <a16:creationId xmlns:a16="http://schemas.microsoft.com/office/drawing/2014/main" id="{9F8E583D-2309-4164-9D76-F2595DA39051}"/>
              </a:ext>
            </a:extLst>
          </p:cNvPr>
          <p:cNvSpPr>
            <a:spLocks noGrp="1"/>
          </p:cNvSpPr>
          <p:nvPr>
            <p:ph sz="half" idx="1"/>
          </p:nvPr>
        </p:nvSpPr>
        <p:spPr/>
        <p:txBody>
          <a:bodyPr>
            <a:normAutofit fontScale="85000" lnSpcReduction="20000"/>
          </a:bodyPr>
          <a:lstStyle/>
          <a:p>
            <a:pPr marL="0" indent="0" algn="just">
              <a:buNone/>
            </a:pPr>
            <a:r>
              <a:rPr lang="it-IT" dirty="0"/>
              <a:t>In ogni ipotetica e-mail della vostra banca o di un’azienda che offre servizi online la prima cosa che dovreste guardare è il mittente. Chiedetevi quindi se </a:t>
            </a:r>
            <a:r>
              <a:rPr lang="it-IT" b="1" dirty="0"/>
              <a:t>siete mai entrati in contatto</a:t>
            </a:r>
            <a:r>
              <a:rPr lang="it-IT" dirty="0"/>
              <a:t> con quella persona o con quella banca e se gli avete mai fornito il vostro indirizzo e-mail. </a:t>
            </a:r>
            <a:r>
              <a:rPr lang="it-IT" b="1" dirty="0"/>
              <a:t>Visualizzate l’indirizzo intero</a:t>
            </a:r>
            <a:r>
              <a:rPr lang="it-IT" dirty="0"/>
              <a:t> e confrontatelo con i messaggi che avete già ricevuto. Se non dovessero coincidere, allora è probabile che si tratti di una frode.</a:t>
            </a:r>
          </a:p>
          <a:p>
            <a:endParaRPr lang="it-IT" dirty="0"/>
          </a:p>
        </p:txBody>
      </p:sp>
      <p:pic>
        <p:nvPicPr>
          <p:cNvPr id="6" name="Segnaposto contenuto 5" descr="Immagine che contiene testo&#10;&#10;Descrizione generata automaticamente">
            <a:extLst>
              <a:ext uri="{FF2B5EF4-FFF2-40B4-BE49-F238E27FC236}">
                <a16:creationId xmlns:a16="http://schemas.microsoft.com/office/drawing/2014/main" id="{C0F2D7F9-99E7-42EF-9D83-CC25FC11A122}"/>
              </a:ext>
            </a:extLst>
          </p:cNvPr>
          <p:cNvPicPr>
            <a:picLocks noGrp="1" noChangeAspect="1"/>
          </p:cNvPicPr>
          <p:nvPr>
            <p:ph sz="half" idx="2"/>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344983" y="2478024"/>
            <a:ext cx="5318281" cy="3362939"/>
          </a:xfrm>
        </p:spPr>
      </p:pic>
      <p:sp>
        <p:nvSpPr>
          <p:cNvPr id="10" name="Segnaposto contenuto 3">
            <a:extLst>
              <a:ext uri="{FF2B5EF4-FFF2-40B4-BE49-F238E27FC236}">
                <a16:creationId xmlns:a16="http://schemas.microsoft.com/office/drawing/2014/main" id="{CD350DC5-A056-4B44-8681-AA1FEDE80066}"/>
              </a:ext>
            </a:extLst>
          </p:cNvPr>
          <p:cNvSpPr txBox="1">
            <a:spLocks/>
          </p:cNvSpPr>
          <p:nvPr/>
        </p:nvSpPr>
        <p:spPr>
          <a:xfrm>
            <a:off x="0" y="5917227"/>
            <a:ext cx="12192000" cy="759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lt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lt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lt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00000"/>
              </a:lnSpc>
              <a:buFont typeface="Arial" panose="020B0604020202020204" pitchFamily="34" charset="0"/>
              <a:buNone/>
            </a:pPr>
            <a:r>
              <a:rPr lang="it-IT" sz="1700" dirty="0"/>
              <a:t>Non cadere nella rete: </a:t>
            </a:r>
          </a:p>
          <a:p>
            <a:pPr marL="0" indent="0">
              <a:lnSpc>
                <a:spcPct val="100000"/>
              </a:lnSpc>
              <a:buFont typeface="Arial" panose="020B0604020202020204" pitchFamily="34" charset="0"/>
              <a:buNone/>
            </a:pPr>
            <a:r>
              <a:rPr lang="it-IT" sz="1700" dirty="0"/>
              <a:t>generazioni connesse</a:t>
            </a:r>
          </a:p>
        </p:txBody>
      </p:sp>
      <p:pic>
        <p:nvPicPr>
          <p:cNvPr id="11" name="Immagine 10">
            <a:extLst>
              <a:ext uri="{FF2B5EF4-FFF2-40B4-BE49-F238E27FC236}">
                <a16:creationId xmlns:a16="http://schemas.microsoft.com/office/drawing/2014/main" id="{9DF2EF1E-D752-42C6-A7AC-BFDE8DCD7867}"/>
              </a:ext>
            </a:extLst>
          </p:cNvPr>
          <p:cNvPicPr>
            <a:picLocks noChangeAspect="1"/>
          </p:cNvPicPr>
          <p:nvPr/>
        </p:nvPicPr>
        <p:blipFill>
          <a:blip r:embed="rId4"/>
          <a:stretch>
            <a:fillRect/>
          </a:stretch>
        </p:blipFill>
        <p:spPr>
          <a:xfrm>
            <a:off x="10494195" y="5437556"/>
            <a:ext cx="1579001" cy="1743607"/>
          </a:xfrm>
          <a:prstGeom prst="rect">
            <a:avLst/>
          </a:prstGeom>
        </p:spPr>
      </p:pic>
      <p:sp>
        <p:nvSpPr>
          <p:cNvPr id="13" name="Freccia in su 12">
            <a:extLst>
              <a:ext uri="{FF2B5EF4-FFF2-40B4-BE49-F238E27FC236}">
                <a16:creationId xmlns:a16="http://schemas.microsoft.com/office/drawing/2014/main" id="{356C22BF-5238-4446-95A6-54E68720DAC6}"/>
              </a:ext>
            </a:extLst>
          </p:cNvPr>
          <p:cNvSpPr/>
          <p:nvPr/>
        </p:nvSpPr>
        <p:spPr>
          <a:xfrm>
            <a:off x="6905896" y="2786743"/>
            <a:ext cx="400595" cy="33963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0946379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E5B2BEF-4423-409B-B8AE-FD1CB7189DE1}"/>
              </a:ext>
            </a:extLst>
          </p:cNvPr>
          <p:cNvSpPr>
            <a:spLocks noGrp="1"/>
          </p:cNvSpPr>
          <p:nvPr>
            <p:ph type="title"/>
          </p:nvPr>
        </p:nvSpPr>
        <p:spPr/>
        <p:txBody>
          <a:bodyPr>
            <a:normAutofit fontScale="90000"/>
          </a:bodyPr>
          <a:lstStyle/>
          <a:p>
            <a:r>
              <a:rPr lang="it-IT" b="1" dirty="0"/>
              <a:t>Consiglio 2: formule di apertura dell’e-mail </a:t>
            </a:r>
            <a:br>
              <a:rPr lang="it-IT" dirty="0"/>
            </a:br>
            <a:endParaRPr lang="it-IT" dirty="0"/>
          </a:p>
        </p:txBody>
      </p:sp>
      <p:sp>
        <p:nvSpPr>
          <p:cNvPr id="3" name="Segnaposto contenuto 2">
            <a:extLst>
              <a:ext uri="{FF2B5EF4-FFF2-40B4-BE49-F238E27FC236}">
                <a16:creationId xmlns:a16="http://schemas.microsoft.com/office/drawing/2014/main" id="{C20C01D1-B69E-4471-BB0A-B3C4F1C55492}"/>
              </a:ext>
            </a:extLst>
          </p:cNvPr>
          <p:cNvSpPr>
            <a:spLocks noGrp="1"/>
          </p:cNvSpPr>
          <p:nvPr>
            <p:ph sz="half" idx="1"/>
          </p:nvPr>
        </p:nvSpPr>
        <p:spPr/>
        <p:txBody>
          <a:bodyPr>
            <a:normAutofit fontScale="85000" lnSpcReduction="20000"/>
          </a:bodyPr>
          <a:lstStyle/>
          <a:p>
            <a:pPr marL="0" indent="0" algn="just">
              <a:buNone/>
            </a:pPr>
            <a:r>
              <a:rPr lang="it-IT" dirty="0"/>
              <a:t>Anche le forme stilistiche utilizzate nell’e-mail aiutano a identificare possibili e-mail di phishing. Solitamente le aziende si rivolgono ai loro clienti chiamandoli per nome, cosa che i truffatori non sempre sanno. Se un messaggio comincia con “Gentili Signori e Signore” o altre </a:t>
            </a:r>
            <a:r>
              <a:rPr lang="it-IT" b="1" dirty="0"/>
              <a:t>forme standard</a:t>
            </a:r>
            <a:r>
              <a:rPr lang="it-IT" dirty="0"/>
              <a:t>, dovreste chiedervi perché il vostro istituto di credito o un eventuale negozio online non sappia il vostro nome.</a:t>
            </a:r>
          </a:p>
          <a:p>
            <a:endParaRPr lang="it-IT" dirty="0"/>
          </a:p>
        </p:txBody>
      </p:sp>
      <p:sp>
        <p:nvSpPr>
          <p:cNvPr id="5" name="Segnaposto contenuto 3">
            <a:extLst>
              <a:ext uri="{FF2B5EF4-FFF2-40B4-BE49-F238E27FC236}">
                <a16:creationId xmlns:a16="http://schemas.microsoft.com/office/drawing/2014/main" id="{E3215356-F426-4AF0-89A0-2AA2639709C0}"/>
              </a:ext>
            </a:extLst>
          </p:cNvPr>
          <p:cNvSpPr txBox="1">
            <a:spLocks/>
          </p:cNvSpPr>
          <p:nvPr/>
        </p:nvSpPr>
        <p:spPr>
          <a:xfrm>
            <a:off x="0" y="5917227"/>
            <a:ext cx="12192000" cy="759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lt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lt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lt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00000"/>
              </a:lnSpc>
              <a:buFont typeface="Arial" panose="020B0604020202020204" pitchFamily="34" charset="0"/>
              <a:buNone/>
            </a:pPr>
            <a:r>
              <a:rPr lang="it-IT" sz="1700" dirty="0"/>
              <a:t>Non cadere nella rete: </a:t>
            </a:r>
          </a:p>
          <a:p>
            <a:pPr marL="0" indent="0">
              <a:lnSpc>
                <a:spcPct val="100000"/>
              </a:lnSpc>
              <a:buFont typeface="Arial" panose="020B0604020202020204" pitchFamily="34" charset="0"/>
              <a:buNone/>
            </a:pPr>
            <a:r>
              <a:rPr lang="it-IT" sz="1700" dirty="0"/>
              <a:t>generazioni connesse</a:t>
            </a:r>
          </a:p>
        </p:txBody>
      </p:sp>
      <p:pic>
        <p:nvPicPr>
          <p:cNvPr id="6" name="Immagine 5">
            <a:extLst>
              <a:ext uri="{FF2B5EF4-FFF2-40B4-BE49-F238E27FC236}">
                <a16:creationId xmlns:a16="http://schemas.microsoft.com/office/drawing/2014/main" id="{6404C3FE-BDC9-455B-8ABE-DE187E69996D}"/>
              </a:ext>
            </a:extLst>
          </p:cNvPr>
          <p:cNvPicPr>
            <a:picLocks noChangeAspect="1"/>
          </p:cNvPicPr>
          <p:nvPr/>
        </p:nvPicPr>
        <p:blipFill>
          <a:blip r:embed="rId2"/>
          <a:stretch>
            <a:fillRect/>
          </a:stretch>
        </p:blipFill>
        <p:spPr>
          <a:xfrm>
            <a:off x="10494195" y="5437556"/>
            <a:ext cx="1579001" cy="1743607"/>
          </a:xfrm>
          <a:prstGeom prst="rect">
            <a:avLst/>
          </a:prstGeom>
        </p:spPr>
      </p:pic>
      <p:pic>
        <p:nvPicPr>
          <p:cNvPr id="11" name="Segnaposto contenuto 10" descr="Immagine che contiene testo&#10;&#10;Descrizione generata automaticamente">
            <a:extLst>
              <a:ext uri="{FF2B5EF4-FFF2-40B4-BE49-F238E27FC236}">
                <a16:creationId xmlns:a16="http://schemas.microsoft.com/office/drawing/2014/main" id="{95AB7A2F-9B36-43FD-A639-EC64B29738E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76194" y="2478024"/>
            <a:ext cx="4876800" cy="3250973"/>
          </a:xfrm>
        </p:spPr>
      </p:pic>
      <p:pic>
        <p:nvPicPr>
          <p:cNvPr id="13" name="Elemento grafico 12" descr="Freccia GIÙ con riempimento a tinta unita">
            <a:extLst>
              <a:ext uri="{FF2B5EF4-FFF2-40B4-BE49-F238E27FC236}">
                <a16:creationId xmlns:a16="http://schemas.microsoft.com/office/drawing/2014/main" id="{044A4026-4455-4D81-8CB2-F47BF918DCC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76194" y="3172407"/>
            <a:ext cx="503853" cy="244859"/>
          </a:xfrm>
          <a:prstGeom prst="rect">
            <a:avLst/>
          </a:prstGeom>
        </p:spPr>
      </p:pic>
    </p:spTree>
    <p:extLst>
      <p:ext uri="{BB962C8B-B14F-4D97-AF65-F5344CB8AC3E}">
        <p14:creationId xmlns:p14="http://schemas.microsoft.com/office/powerpoint/2010/main" val="23533038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B7C986A-6E54-4445-B2CB-3E7A85085782}"/>
              </a:ext>
            </a:extLst>
          </p:cNvPr>
          <p:cNvSpPr>
            <a:spLocks noGrp="1"/>
          </p:cNvSpPr>
          <p:nvPr>
            <p:ph type="title"/>
          </p:nvPr>
        </p:nvSpPr>
        <p:spPr/>
        <p:txBody>
          <a:bodyPr>
            <a:normAutofit fontScale="90000"/>
          </a:bodyPr>
          <a:lstStyle/>
          <a:p>
            <a:r>
              <a:rPr lang="it-IT" b="1" dirty="0"/>
              <a:t>Consiglio 3: controllate grammatica e ortografia</a:t>
            </a:r>
            <a:br>
              <a:rPr lang="it-IT" dirty="0"/>
            </a:br>
            <a:endParaRPr lang="it-IT" dirty="0"/>
          </a:p>
        </p:txBody>
      </p:sp>
      <p:sp>
        <p:nvSpPr>
          <p:cNvPr id="3" name="Segnaposto contenuto 2">
            <a:extLst>
              <a:ext uri="{FF2B5EF4-FFF2-40B4-BE49-F238E27FC236}">
                <a16:creationId xmlns:a16="http://schemas.microsoft.com/office/drawing/2014/main" id="{DDBDA598-905F-436C-8CA7-A5264C338051}"/>
              </a:ext>
            </a:extLst>
          </p:cNvPr>
          <p:cNvSpPr>
            <a:spLocks noGrp="1"/>
          </p:cNvSpPr>
          <p:nvPr>
            <p:ph sz="half" idx="1"/>
          </p:nvPr>
        </p:nvSpPr>
        <p:spPr/>
        <p:txBody>
          <a:bodyPr>
            <a:normAutofit fontScale="85000" lnSpcReduction="20000"/>
          </a:bodyPr>
          <a:lstStyle/>
          <a:p>
            <a:pPr marL="0" indent="0" algn="just">
              <a:buNone/>
            </a:pPr>
            <a:r>
              <a:rPr lang="it-IT" dirty="0"/>
              <a:t>Se un messaggio nella vostra casella di posta elettronica è pieno di errori grammaticali, potete stare certi che si tratti di una truffa. </a:t>
            </a:r>
            <a:r>
              <a:rPr lang="it-IT" b="1" dirty="0"/>
              <a:t>Errori di ortografia</a:t>
            </a:r>
            <a:r>
              <a:rPr lang="it-IT" dirty="0"/>
              <a:t> e </a:t>
            </a:r>
            <a:r>
              <a:rPr lang="it-IT" b="1" dirty="0"/>
              <a:t>formulazioni contorte</a:t>
            </a:r>
            <a:r>
              <a:rPr lang="it-IT" dirty="0"/>
              <a:t> sono un chiaro indizio delle intenzioni fraudolente di quella e-mail, che probabilmente è stata scritta in un’altra lingua e poi tradotta utilizzando traduttori automatici. Lo stesso vale spesso per testi contenenti parole non accentate o caratteri di altri alfabeti.</a:t>
            </a:r>
          </a:p>
        </p:txBody>
      </p:sp>
      <p:sp>
        <p:nvSpPr>
          <p:cNvPr id="5" name="Segnaposto contenuto 3">
            <a:extLst>
              <a:ext uri="{FF2B5EF4-FFF2-40B4-BE49-F238E27FC236}">
                <a16:creationId xmlns:a16="http://schemas.microsoft.com/office/drawing/2014/main" id="{DBD9DF3C-728C-490F-95F9-ADF349628614}"/>
              </a:ext>
            </a:extLst>
          </p:cNvPr>
          <p:cNvSpPr txBox="1">
            <a:spLocks/>
          </p:cNvSpPr>
          <p:nvPr/>
        </p:nvSpPr>
        <p:spPr>
          <a:xfrm>
            <a:off x="0" y="5917227"/>
            <a:ext cx="12192000" cy="759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lt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lt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lt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00000"/>
              </a:lnSpc>
              <a:buFont typeface="Arial" panose="020B0604020202020204" pitchFamily="34" charset="0"/>
              <a:buNone/>
            </a:pPr>
            <a:r>
              <a:rPr lang="it-IT" sz="1700" dirty="0"/>
              <a:t>Non cadere nella rete: </a:t>
            </a:r>
          </a:p>
          <a:p>
            <a:pPr marL="0" indent="0">
              <a:lnSpc>
                <a:spcPct val="100000"/>
              </a:lnSpc>
              <a:buFont typeface="Arial" panose="020B0604020202020204" pitchFamily="34" charset="0"/>
              <a:buNone/>
            </a:pPr>
            <a:r>
              <a:rPr lang="it-IT" sz="1700" dirty="0"/>
              <a:t>generazioni connesse</a:t>
            </a:r>
          </a:p>
        </p:txBody>
      </p:sp>
      <p:pic>
        <p:nvPicPr>
          <p:cNvPr id="6" name="Immagine 5">
            <a:extLst>
              <a:ext uri="{FF2B5EF4-FFF2-40B4-BE49-F238E27FC236}">
                <a16:creationId xmlns:a16="http://schemas.microsoft.com/office/drawing/2014/main" id="{AA8E5D19-F6E8-49D6-B813-6D6E030301ED}"/>
              </a:ext>
            </a:extLst>
          </p:cNvPr>
          <p:cNvPicPr>
            <a:picLocks noChangeAspect="1"/>
          </p:cNvPicPr>
          <p:nvPr/>
        </p:nvPicPr>
        <p:blipFill>
          <a:blip r:embed="rId2"/>
          <a:stretch>
            <a:fillRect/>
          </a:stretch>
        </p:blipFill>
        <p:spPr>
          <a:xfrm>
            <a:off x="10494195" y="5437556"/>
            <a:ext cx="1579001" cy="1743607"/>
          </a:xfrm>
          <a:prstGeom prst="rect">
            <a:avLst/>
          </a:prstGeom>
        </p:spPr>
      </p:pic>
      <p:pic>
        <p:nvPicPr>
          <p:cNvPr id="9" name="Segnaposto contenuto 8">
            <a:extLst>
              <a:ext uri="{FF2B5EF4-FFF2-40B4-BE49-F238E27FC236}">
                <a16:creationId xmlns:a16="http://schemas.microsoft.com/office/drawing/2014/main" id="{64C0B2AC-C78F-4344-BECC-7BDE389F0801}"/>
              </a:ext>
            </a:extLst>
          </p:cNvPr>
          <p:cNvPicPr>
            <a:picLocks noGrp="1" noChangeAspect="1"/>
          </p:cNvPicPr>
          <p:nvPr>
            <p:ph sz="half" idx="2"/>
          </p:nvPr>
        </p:nvPicPr>
        <p:blipFill>
          <a:blip r:embed="rId3"/>
          <a:stretch>
            <a:fillRect/>
          </a:stretch>
        </p:blipFill>
        <p:spPr>
          <a:xfrm>
            <a:off x="6400006" y="2397968"/>
            <a:ext cx="4829175" cy="3274964"/>
          </a:xfrm>
          <a:prstGeom prst="rect">
            <a:avLst/>
          </a:prstGeom>
        </p:spPr>
      </p:pic>
    </p:spTree>
    <p:extLst>
      <p:ext uri="{BB962C8B-B14F-4D97-AF65-F5344CB8AC3E}">
        <p14:creationId xmlns:p14="http://schemas.microsoft.com/office/powerpoint/2010/main" val="21885047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18740C9-A3AD-44ED-A700-D3D297E958D0}"/>
              </a:ext>
            </a:extLst>
          </p:cNvPr>
          <p:cNvSpPr>
            <a:spLocks noGrp="1"/>
          </p:cNvSpPr>
          <p:nvPr>
            <p:ph type="title"/>
          </p:nvPr>
        </p:nvSpPr>
        <p:spPr/>
        <p:txBody>
          <a:bodyPr>
            <a:normAutofit fontScale="90000"/>
          </a:bodyPr>
          <a:lstStyle/>
          <a:p>
            <a:r>
              <a:rPr lang="it-IT" b="1" dirty="0"/>
              <a:t>Consiglio 4: controllo dei link</a:t>
            </a:r>
            <a:br>
              <a:rPr lang="it-IT" dirty="0"/>
            </a:br>
            <a:endParaRPr lang="it-IT" dirty="0"/>
          </a:p>
        </p:txBody>
      </p:sp>
      <p:sp>
        <p:nvSpPr>
          <p:cNvPr id="3" name="Segnaposto contenuto 2">
            <a:extLst>
              <a:ext uri="{FF2B5EF4-FFF2-40B4-BE49-F238E27FC236}">
                <a16:creationId xmlns:a16="http://schemas.microsoft.com/office/drawing/2014/main" id="{CB5258C9-02A5-4841-AF40-69EB7DAF7FF7}"/>
              </a:ext>
            </a:extLst>
          </p:cNvPr>
          <p:cNvSpPr>
            <a:spLocks noGrp="1"/>
          </p:cNvSpPr>
          <p:nvPr>
            <p:ph sz="half" idx="1"/>
          </p:nvPr>
        </p:nvSpPr>
        <p:spPr/>
        <p:txBody>
          <a:bodyPr>
            <a:normAutofit fontScale="70000" lnSpcReduction="20000"/>
          </a:bodyPr>
          <a:lstStyle/>
          <a:p>
            <a:pPr marL="0" indent="0" algn="just">
              <a:buNone/>
            </a:pPr>
            <a:r>
              <a:rPr lang="it-IT" dirty="0"/>
              <a:t>Non sempre un link presente in un’e-mail è un segnale negativo. Prima di cliccare su quel link dovreste tuttavia accertarvi che vi </a:t>
            </a:r>
            <a:r>
              <a:rPr lang="it-IT" b="1" dirty="0"/>
              <a:t>conduca a siti di comprovata serietà</a:t>
            </a:r>
            <a:r>
              <a:rPr lang="it-IT" dirty="0"/>
              <a:t>. Provate a passare il mouse sul link e </a:t>
            </a:r>
            <a:r>
              <a:rPr lang="it-IT" b="1" dirty="0"/>
              <a:t>controllate l’indirizzo Internet</a:t>
            </a:r>
            <a:r>
              <a:rPr lang="it-IT" dirty="0"/>
              <a:t> che viene mostrato in basso a sinistra nella finestra del browser. Verificate quindi che l’URL coincida con quello dell’azienda o ente in questione e che siano presenti </a:t>
            </a:r>
            <a:r>
              <a:rPr lang="it-IT" b="1" dirty="0"/>
              <a:t>protocolli di sicurezza come HTTPS</a:t>
            </a:r>
            <a:r>
              <a:rPr lang="it-IT" dirty="0"/>
              <a:t> per la trasmissione di dati. Se avete dei dubbi, non cliccate sul link e non inserite manualmente l’indirizzo Internet sul vostro browser.</a:t>
            </a:r>
          </a:p>
          <a:p>
            <a:endParaRPr lang="it-IT" dirty="0"/>
          </a:p>
        </p:txBody>
      </p:sp>
      <p:sp>
        <p:nvSpPr>
          <p:cNvPr id="9" name="Segnaposto contenuto 8">
            <a:extLst>
              <a:ext uri="{FF2B5EF4-FFF2-40B4-BE49-F238E27FC236}">
                <a16:creationId xmlns:a16="http://schemas.microsoft.com/office/drawing/2014/main" id="{E89C6F6A-75F5-48C8-A904-89B8922A65D1}"/>
              </a:ext>
            </a:extLst>
          </p:cNvPr>
          <p:cNvSpPr>
            <a:spLocks noGrp="1"/>
          </p:cNvSpPr>
          <p:nvPr>
            <p:ph sz="half" idx="2"/>
          </p:nvPr>
        </p:nvSpPr>
        <p:spPr/>
        <p:txBody>
          <a:bodyPr>
            <a:normAutofit fontScale="70000" lnSpcReduction="20000"/>
          </a:bodyPr>
          <a:lstStyle/>
          <a:p>
            <a:endParaRPr lang="it-IT"/>
          </a:p>
        </p:txBody>
      </p:sp>
      <p:sp>
        <p:nvSpPr>
          <p:cNvPr id="4" name="Segnaposto contenuto 3">
            <a:extLst>
              <a:ext uri="{FF2B5EF4-FFF2-40B4-BE49-F238E27FC236}">
                <a16:creationId xmlns:a16="http://schemas.microsoft.com/office/drawing/2014/main" id="{1E14F977-F4BD-4875-B3BA-47BF00EFAD2F}"/>
              </a:ext>
            </a:extLst>
          </p:cNvPr>
          <p:cNvSpPr txBox="1">
            <a:spLocks/>
          </p:cNvSpPr>
          <p:nvPr/>
        </p:nvSpPr>
        <p:spPr>
          <a:xfrm>
            <a:off x="0" y="5917227"/>
            <a:ext cx="12192000" cy="759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lt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lt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lt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00000"/>
              </a:lnSpc>
              <a:buFont typeface="Arial" panose="020B0604020202020204" pitchFamily="34" charset="0"/>
              <a:buNone/>
            </a:pPr>
            <a:r>
              <a:rPr lang="it-IT" sz="1700" dirty="0"/>
              <a:t>Non cadere nella rete: </a:t>
            </a:r>
          </a:p>
          <a:p>
            <a:pPr marL="0" indent="0">
              <a:lnSpc>
                <a:spcPct val="100000"/>
              </a:lnSpc>
              <a:buFont typeface="Arial" panose="020B0604020202020204" pitchFamily="34" charset="0"/>
              <a:buNone/>
            </a:pPr>
            <a:r>
              <a:rPr lang="it-IT" sz="1700" dirty="0"/>
              <a:t>generazioni connesse</a:t>
            </a:r>
          </a:p>
        </p:txBody>
      </p:sp>
      <p:pic>
        <p:nvPicPr>
          <p:cNvPr id="5" name="Immagine 4">
            <a:extLst>
              <a:ext uri="{FF2B5EF4-FFF2-40B4-BE49-F238E27FC236}">
                <a16:creationId xmlns:a16="http://schemas.microsoft.com/office/drawing/2014/main" id="{15AB13DC-C92F-4F4C-92AE-D13959FEACAF}"/>
              </a:ext>
            </a:extLst>
          </p:cNvPr>
          <p:cNvPicPr>
            <a:picLocks noChangeAspect="1"/>
          </p:cNvPicPr>
          <p:nvPr/>
        </p:nvPicPr>
        <p:blipFill>
          <a:blip r:embed="rId2"/>
          <a:stretch>
            <a:fillRect/>
          </a:stretch>
        </p:blipFill>
        <p:spPr>
          <a:xfrm>
            <a:off x="10494195" y="5437556"/>
            <a:ext cx="1579001" cy="1743607"/>
          </a:xfrm>
          <a:prstGeom prst="rect">
            <a:avLst/>
          </a:prstGeom>
        </p:spPr>
      </p:pic>
      <p:pic>
        <p:nvPicPr>
          <p:cNvPr id="7" name="Immagine 6" descr="Immagine che contiene testo&#10;&#10;Descrizione generata automaticamente">
            <a:extLst>
              <a:ext uri="{FF2B5EF4-FFF2-40B4-BE49-F238E27FC236}">
                <a16:creationId xmlns:a16="http://schemas.microsoft.com/office/drawing/2014/main" id="{0004D0EA-1242-4495-8F66-70E18027014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405338" y="2071724"/>
            <a:ext cx="4937760" cy="3365832"/>
          </a:xfrm>
          <a:prstGeom prst="rect">
            <a:avLst/>
          </a:prstGeom>
        </p:spPr>
      </p:pic>
    </p:spTree>
    <p:extLst>
      <p:ext uri="{BB962C8B-B14F-4D97-AF65-F5344CB8AC3E}">
        <p14:creationId xmlns:p14="http://schemas.microsoft.com/office/powerpoint/2010/main" val="18186262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1B5E2A-C4F0-4E14-84E8-4883ADF2CD10}"/>
              </a:ext>
            </a:extLst>
          </p:cNvPr>
          <p:cNvSpPr>
            <a:spLocks noGrp="1"/>
          </p:cNvSpPr>
          <p:nvPr>
            <p:ph type="title"/>
          </p:nvPr>
        </p:nvSpPr>
        <p:spPr/>
        <p:txBody>
          <a:bodyPr>
            <a:normAutofit fontScale="90000"/>
          </a:bodyPr>
          <a:lstStyle/>
          <a:p>
            <a:r>
              <a:rPr lang="it-IT" b="1" dirty="0"/>
              <a:t>Consiglio 5: non trasmettete i vostri dati via e-mail </a:t>
            </a:r>
            <a:br>
              <a:rPr lang="it-IT" dirty="0"/>
            </a:br>
            <a:endParaRPr lang="it-IT" dirty="0"/>
          </a:p>
        </p:txBody>
      </p:sp>
      <p:sp>
        <p:nvSpPr>
          <p:cNvPr id="3" name="Segnaposto contenuto 2">
            <a:extLst>
              <a:ext uri="{FF2B5EF4-FFF2-40B4-BE49-F238E27FC236}">
                <a16:creationId xmlns:a16="http://schemas.microsoft.com/office/drawing/2014/main" id="{BD615875-FCB8-405D-BA8C-CB79C22205F0}"/>
              </a:ext>
            </a:extLst>
          </p:cNvPr>
          <p:cNvSpPr>
            <a:spLocks noGrp="1"/>
          </p:cNvSpPr>
          <p:nvPr>
            <p:ph sz="half" idx="1"/>
          </p:nvPr>
        </p:nvSpPr>
        <p:spPr>
          <a:xfrm>
            <a:off x="1115568" y="2478024"/>
            <a:ext cx="4937760" cy="3278964"/>
          </a:xfrm>
        </p:spPr>
        <p:txBody>
          <a:bodyPr>
            <a:normAutofit fontScale="77500" lnSpcReduction="20000"/>
          </a:bodyPr>
          <a:lstStyle/>
          <a:p>
            <a:pPr marL="0" indent="0" algn="just">
              <a:buNone/>
            </a:pPr>
            <a:r>
              <a:rPr lang="it-IT" b="0" i="0" dirty="0">
                <a:solidFill>
                  <a:srgbClr val="000000"/>
                </a:solidFill>
                <a:effectLst/>
                <a:latin typeface="Karla"/>
              </a:rPr>
              <a:t>Gli Istituti di Credito o le Società che emettono Carte di Credito  non chiedono mai la conferma di dati personali tramite e-mail ma contattano i propri clienti direttamente per tutte le operazioni riservate. Diffidate delle e-mail che, tramite un link in esse contenute, rimandano ad un sito web ove confermare i propri dati.</a:t>
            </a:r>
            <a:r>
              <a:rPr lang="it-IT" dirty="0"/>
              <a:t> Anche i codici PIN e TAN non sono mai richiesti telefonicamente o per e-mail. Inserite questi dati soltanto se potete verificare l’autenticità del sito tramite certificati di sicurezza.</a:t>
            </a:r>
          </a:p>
          <a:p>
            <a:endParaRPr lang="it-IT" dirty="0"/>
          </a:p>
        </p:txBody>
      </p:sp>
      <p:pic>
        <p:nvPicPr>
          <p:cNvPr id="8" name="Segnaposto contenuto 7" descr="Immagine che contiene testo&#10;&#10;Descrizione generata automaticamente">
            <a:extLst>
              <a:ext uri="{FF2B5EF4-FFF2-40B4-BE49-F238E27FC236}">
                <a16:creationId xmlns:a16="http://schemas.microsoft.com/office/drawing/2014/main" id="{B5A23618-3B30-4725-B6F3-36FE0C0911D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858001" y="2282589"/>
            <a:ext cx="4066160" cy="3830073"/>
          </a:xfrm>
        </p:spPr>
      </p:pic>
      <p:sp>
        <p:nvSpPr>
          <p:cNvPr id="4" name="Segnaposto contenuto 3">
            <a:extLst>
              <a:ext uri="{FF2B5EF4-FFF2-40B4-BE49-F238E27FC236}">
                <a16:creationId xmlns:a16="http://schemas.microsoft.com/office/drawing/2014/main" id="{12D34231-09E9-4865-9C0C-54828EA06905}"/>
              </a:ext>
            </a:extLst>
          </p:cNvPr>
          <p:cNvSpPr txBox="1">
            <a:spLocks/>
          </p:cNvSpPr>
          <p:nvPr/>
        </p:nvSpPr>
        <p:spPr>
          <a:xfrm>
            <a:off x="0" y="5917227"/>
            <a:ext cx="12192000" cy="759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lt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lt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lt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00000"/>
              </a:lnSpc>
              <a:buFont typeface="Arial" panose="020B0604020202020204" pitchFamily="34" charset="0"/>
              <a:buNone/>
            </a:pPr>
            <a:r>
              <a:rPr lang="it-IT" sz="1700" dirty="0"/>
              <a:t>Non cadere nella rete: </a:t>
            </a:r>
          </a:p>
          <a:p>
            <a:pPr marL="0" indent="0">
              <a:lnSpc>
                <a:spcPct val="100000"/>
              </a:lnSpc>
              <a:buFont typeface="Arial" panose="020B0604020202020204" pitchFamily="34" charset="0"/>
              <a:buNone/>
            </a:pPr>
            <a:r>
              <a:rPr lang="it-IT" sz="1700" dirty="0"/>
              <a:t>generazioni connesse</a:t>
            </a:r>
          </a:p>
        </p:txBody>
      </p:sp>
      <p:pic>
        <p:nvPicPr>
          <p:cNvPr id="5" name="Immagine 4">
            <a:extLst>
              <a:ext uri="{FF2B5EF4-FFF2-40B4-BE49-F238E27FC236}">
                <a16:creationId xmlns:a16="http://schemas.microsoft.com/office/drawing/2014/main" id="{46F8684B-6A84-4BBB-97C5-595C4D504E45}"/>
              </a:ext>
            </a:extLst>
          </p:cNvPr>
          <p:cNvPicPr>
            <a:picLocks noChangeAspect="1"/>
          </p:cNvPicPr>
          <p:nvPr/>
        </p:nvPicPr>
        <p:blipFill>
          <a:blip r:embed="rId3"/>
          <a:stretch>
            <a:fillRect/>
          </a:stretch>
        </p:blipFill>
        <p:spPr>
          <a:xfrm>
            <a:off x="10494195" y="5437556"/>
            <a:ext cx="1579001" cy="1743607"/>
          </a:xfrm>
          <a:prstGeom prst="rect">
            <a:avLst/>
          </a:prstGeom>
        </p:spPr>
      </p:pic>
    </p:spTree>
    <p:extLst>
      <p:ext uri="{BB962C8B-B14F-4D97-AF65-F5344CB8AC3E}">
        <p14:creationId xmlns:p14="http://schemas.microsoft.com/office/powerpoint/2010/main" val="26528319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C3ED17F-F244-4C05-80EC-681D066F9A09}"/>
              </a:ext>
            </a:extLst>
          </p:cNvPr>
          <p:cNvSpPr>
            <a:spLocks noGrp="1"/>
          </p:cNvSpPr>
          <p:nvPr>
            <p:ph type="title"/>
          </p:nvPr>
        </p:nvSpPr>
        <p:spPr/>
        <p:txBody>
          <a:bodyPr>
            <a:normAutofit fontScale="90000"/>
          </a:bodyPr>
          <a:lstStyle/>
          <a:p>
            <a:r>
              <a:rPr lang="it-IT" b="1" dirty="0"/>
              <a:t>Consiglio 6: attenzione agli allegati</a:t>
            </a:r>
            <a:br>
              <a:rPr lang="it-IT" dirty="0"/>
            </a:br>
            <a:endParaRPr lang="it-IT" dirty="0"/>
          </a:p>
        </p:txBody>
      </p:sp>
      <p:sp>
        <p:nvSpPr>
          <p:cNvPr id="3" name="Segnaposto contenuto 2">
            <a:extLst>
              <a:ext uri="{FF2B5EF4-FFF2-40B4-BE49-F238E27FC236}">
                <a16:creationId xmlns:a16="http://schemas.microsoft.com/office/drawing/2014/main" id="{C89CDCD5-157B-4FAE-86A8-F6D9EDAE46AC}"/>
              </a:ext>
            </a:extLst>
          </p:cNvPr>
          <p:cNvSpPr>
            <a:spLocks noGrp="1"/>
          </p:cNvSpPr>
          <p:nvPr>
            <p:ph sz="half" idx="1"/>
          </p:nvPr>
        </p:nvSpPr>
        <p:spPr>
          <a:xfrm>
            <a:off x="1115568" y="2041304"/>
            <a:ext cx="4937760" cy="3746653"/>
          </a:xfrm>
        </p:spPr>
        <p:txBody>
          <a:bodyPr>
            <a:normAutofit fontScale="92500" lnSpcReduction="20000"/>
          </a:bodyPr>
          <a:lstStyle/>
          <a:p>
            <a:pPr marL="0" indent="0" algn="just">
              <a:buNone/>
            </a:pPr>
            <a:r>
              <a:rPr lang="it-IT" dirty="0"/>
              <a:t>Quando i messaggi inaspettati contengono anche allegati, lo scetticismo è più che lecito. Qui vale la regola di base: se il mittente è sconosciuto, è meglio non scaricare l'allegato del file. Può contenere malware come virus e trojan che infettano il computer e leggono dati sensibili. Non è possibile utilizzare allegati in modo sicuro per gli acquisti online e le transazioni bancarie.</a:t>
            </a:r>
          </a:p>
          <a:p>
            <a:endParaRPr lang="it-IT" dirty="0"/>
          </a:p>
        </p:txBody>
      </p:sp>
      <p:sp>
        <p:nvSpPr>
          <p:cNvPr id="4" name="Segnaposto contenuto 3">
            <a:extLst>
              <a:ext uri="{FF2B5EF4-FFF2-40B4-BE49-F238E27FC236}">
                <a16:creationId xmlns:a16="http://schemas.microsoft.com/office/drawing/2014/main" id="{144CC121-5D53-443D-A735-E0717C3E110C}"/>
              </a:ext>
            </a:extLst>
          </p:cNvPr>
          <p:cNvSpPr txBox="1">
            <a:spLocks/>
          </p:cNvSpPr>
          <p:nvPr/>
        </p:nvSpPr>
        <p:spPr>
          <a:xfrm>
            <a:off x="0" y="5917227"/>
            <a:ext cx="12192000" cy="759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lt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lt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lt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00000"/>
              </a:lnSpc>
              <a:buFont typeface="Arial" panose="020B0604020202020204" pitchFamily="34" charset="0"/>
              <a:buNone/>
            </a:pPr>
            <a:r>
              <a:rPr lang="it-IT" sz="1700" dirty="0"/>
              <a:t>Non cadere nella rete: </a:t>
            </a:r>
          </a:p>
          <a:p>
            <a:pPr marL="0" indent="0">
              <a:lnSpc>
                <a:spcPct val="100000"/>
              </a:lnSpc>
              <a:buFont typeface="Arial" panose="020B0604020202020204" pitchFamily="34" charset="0"/>
              <a:buNone/>
            </a:pPr>
            <a:r>
              <a:rPr lang="it-IT" sz="1700" dirty="0"/>
              <a:t>generazioni connesse</a:t>
            </a:r>
          </a:p>
        </p:txBody>
      </p:sp>
      <p:pic>
        <p:nvPicPr>
          <p:cNvPr id="5" name="Immagine 4">
            <a:extLst>
              <a:ext uri="{FF2B5EF4-FFF2-40B4-BE49-F238E27FC236}">
                <a16:creationId xmlns:a16="http://schemas.microsoft.com/office/drawing/2014/main" id="{0F16F406-28E3-42EB-95C5-71C3AD9ADE08}"/>
              </a:ext>
            </a:extLst>
          </p:cNvPr>
          <p:cNvPicPr>
            <a:picLocks noChangeAspect="1"/>
          </p:cNvPicPr>
          <p:nvPr/>
        </p:nvPicPr>
        <p:blipFill>
          <a:blip r:embed="rId2"/>
          <a:stretch>
            <a:fillRect/>
          </a:stretch>
        </p:blipFill>
        <p:spPr>
          <a:xfrm>
            <a:off x="10494195" y="5447284"/>
            <a:ext cx="1579001" cy="1743607"/>
          </a:xfrm>
          <a:prstGeom prst="rect">
            <a:avLst/>
          </a:prstGeom>
        </p:spPr>
      </p:pic>
      <p:pic>
        <p:nvPicPr>
          <p:cNvPr id="6" name="Segnaposto contenuto 5">
            <a:extLst>
              <a:ext uri="{FF2B5EF4-FFF2-40B4-BE49-F238E27FC236}">
                <a16:creationId xmlns:a16="http://schemas.microsoft.com/office/drawing/2014/main" id="{EF98CBC3-0952-40D3-9467-50A39334C0D3}"/>
              </a:ext>
            </a:extLst>
          </p:cNvPr>
          <p:cNvPicPr>
            <a:picLocks noGrp="1" noChangeAspect="1"/>
          </p:cNvPicPr>
          <p:nvPr>
            <p:ph sz="half" idx="2"/>
          </p:nvPr>
        </p:nvPicPr>
        <p:blipFill>
          <a:blip r:embed="rId3"/>
          <a:stretch>
            <a:fillRect/>
          </a:stretch>
        </p:blipFill>
        <p:spPr>
          <a:xfrm>
            <a:off x="6404386" y="1615891"/>
            <a:ext cx="4938712" cy="3988248"/>
          </a:xfrm>
          <a:prstGeom prst="rect">
            <a:avLst/>
          </a:prstGeom>
        </p:spPr>
      </p:pic>
    </p:spTree>
    <p:extLst>
      <p:ext uri="{BB962C8B-B14F-4D97-AF65-F5344CB8AC3E}">
        <p14:creationId xmlns:p14="http://schemas.microsoft.com/office/powerpoint/2010/main" val="13822820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6BB73B-7A75-4126-8522-38D1E6593092}"/>
              </a:ext>
            </a:extLst>
          </p:cNvPr>
          <p:cNvSpPr>
            <a:spLocks noGrp="1"/>
          </p:cNvSpPr>
          <p:nvPr>
            <p:ph type="title"/>
          </p:nvPr>
        </p:nvSpPr>
        <p:spPr/>
        <p:txBody>
          <a:bodyPr>
            <a:normAutofit fontScale="90000"/>
          </a:bodyPr>
          <a:lstStyle/>
          <a:p>
            <a:r>
              <a:rPr lang="it-IT" b="1" dirty="0"/>
              <a:t>Consiglio 7: non fatevi mettere sotto pressione</a:t>
            </a:r>
            <a:br>
              <a:rPr lang="it-IT" dirty="0"/>
            </a:br>
            <a:endParaRPr lang="it-IT" dirty="0"/>
          </a:p>
        </p:txBody>
      </p:sp>
      <p:sp>
        <p:nvSpPr>
          <p:cNvPr id="3" name="Segnaposto contenuto 2">
            <a:extLst>
              <a:ext uri="{FF2B5EF4-FFF2-40B4-BE49-F238E27FC236}">
                <a16:creationId xmlns:a16="http://schemas.microsoft.com/office/drawing/2014/main" id="{5DA8001C-0FC8-43A6-9933-7F0DFFFEB75D}"/>
              </a:ext>
            </a:extLst>
          </p:cNvPr>
          <p:cNvSpPr>
            <a:spLocks noGrp="1"/>
          </p:cNvSpPr>
          <p:nvPr>
            <p:ph sz="half" idx="1"/>
          </p:nvPr>
        </p:nvSpPr>
        <p:spPr>
          <a:xfrm>
            <a:off x="1115568" y="2478024"/>
            <a:ext cx="4937760" cy="3316539"/>
          </a:xfrm>
        </p:spPr>
        <p:txBody>
          <a:bodyPr>
            <a:normAutofit fontScale="77500" lnSpcReduction="20000"/>
          </a:bodyPr>
          <a:lstStyle/>
          <a:p>
            <a:pPr marL="0" indent="0" algn="just">
              <a:buNone/>
            </a:pPr>
            <a:r>
              <a:rPr lang="it-IT" dirty="0"/>
              <a:t>Se una mail contiene un invito all’azione immediata è necessario prestare molta attenzione. I truffatori a volte usano le maniere forti per mettere sotto pressione gli utenti di Internet e per </a:t>
            </a:r>
            <a:r>
              <a:rPr lang="it-IT" b="1" dirty="0"/>
              <a:t>spingerli ad azioni avventate</a:t>
            </a:r>
            <a:r>
              <a:rPr lang="it-IT" dirty="0"/>
              <a:t>. Ma nessuna azienda minaccia un blocco della carta di credito o il ricorso a un’agenzia di recupero crediti, costringendo così a inserire una password o a scaricare un allegato. Se non siete sicuri, rivolgetevi all’assistenza clienti del prestatore.</a:t>
            </a:r>
          </a:p>
          <a:p>
            <a:endParaRPr lang="it-IT" dirty="0"/>
          </a:p>
        </p:txBody>
      </p:sp>
      <p:pic>
        <p:nvPicPr>
          <p:cNvPr id="6" name="Segnaposto contenuto 5">
            <a:extLst>
              <a:ext uri="{FF2B5EF4-FFF2-40B4-BE49-F238E27FC236}">
                <a16:creationId xmlns:a16="http://schemas.microsoft.com/office/drawing/2014/main" id="{568B2070-5742-4694-8415-ED25C6297BBD}"/>
              </a:ext>
            </a:extLst>
          </p:cNvPr>
          <p:cNvPicPr>
            <a:picLocks noGrp="1" noChangeAspect="1"/>
          </p:cNvPicPr>
          <p:nvPr>
            <p:ph sz="half" idx="2"/>
          </p:nvPr>
        </p:nvPicPr>
        <p:blipFill>
          <a:blip r:embed="rId2"/>
          <a:stretch>
            <a:fillRect/>
          </a:stretch>
        </p:blipFill>
        <p:spPr>
          <a:xfrm>
            <a:off x="6345238" y="2062264"/>
            <a:ext cx="4938712" cy="3375292"/>
          </a:xfrm>
          <a:prstGeom prst="rect">
            <a:avLst/>
          </a:prstGeom>
        </p:spPr>
      </p:pic>
      <p:sp>
        <p:nvSpPr>
          <p:cNvPr id="4" name="Segnaposto contenuto 3">
            <a:extLst>
              <a:ext uri="{FF2B5EF4-FFF2-40B4-BE49-F238E27FC236}">
                <a16:creationId xmlns:a16="http://schemas.microsoft.com/office/drawing/2014/main" id="{6A48078B-7203-4B10-87EF-B7408F14FAC1}"/>
              </a:ext>
            </a:extLst>
          </p:cNvPr>
          <p:cNvSpPr txBox="1">
            <a:spLocks/>
          </p:cNvSpPr>
          <p:nvPr/>
        </p:nvSpPr>
        <p:spPr>
          <a:xfrm>
            <a:off x="0" y="5917227"/>
            <a:ext cx="12192000" cy="759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lt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lt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lt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00000"/>
              </a:lnSpc>
              <a:buFont typeface="Arial" panose="020B0604020202020204" pitchFamily="34" charset="0"/>
              <a:buNone/>
            </a:pPr>
            <a:r>
              <a:rPr lang="it-IT" sz="1700" dirty="0"/>
              <a:t>Non cadere nella rete: </a:t>
            </a:r>
          </a:p>
          <a:p>
            <a:pPr marL="0" indent="0">
              <a:lnSpc>
                <a:spcPct val="100000"/>
              </a:lnSpc>
              <a:buFont typeface="Arial" panose="020B0604020202020204" pitchFamily="34" charset="0"/>
              <a:buNone/>
            </a:pPr>
            <a:r>
              <a:rPr lang="it-IT" sz="1700" dirty="0"/>
              <a:t>generazioni connesse</a:t>
            </a:r>
          </a:p>
        </p:txBody>
      </p:sp>
      <p:pic>
        <p:nvPicPr>
          <p:cNvPr id="5" name="Immagine 4">
            <a:extLst>
              <a:ext uri="{FF2B5EF4-FFF2-40B4-BE49-F238E27FC236}">
                <a16:creationId xmlns:a16="http://schemas.microsoft.com/office/drawing/2014/main" id="{95110CD4-AD52-4EDE-87DA-713C1260CD1E}"/>
              </a:ext>
            </a:extLst>
          </p:cNvPr>
          <p:cNvPicPr>
            <a:picLocks noChangeAspect="1"/>
          </p:cNvPicPr>
          <p:nvPr/>
        </p:nvPicPr>
        <p:blipFill>
          <a:blip r:embed="rId3"/>
          <a:stretch>
            <a:fillRect/>
          </a:stretch>
        </p:blipFill>
        <p:spPr>
          <a:xfrm>
            <a:off x="10494195" y="5437556"/>
            <a:ext cx="1579001" cy="1743607"/>
          </a:xfrm>
          <a:prstGeom prst="rect">
            <a:avLst/>
          </a:prstGeom>
        </p:spPr>
      </p:pic>
    </p:spTree>
    <p:extLst>
      <p:ext uri="{BB962C8B-B14F-4D97-AF65-F5344CB8AC3E}">
        <p14:creationId xmlns:p14="http://schemas.microsoft.com/office/powerpoint/2010/main" val="22509937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01457B32-F6CD-4ACA-922B-72C7478377E2}"/>
              </a:ext>
            </a:extLst>
          </p:cNvPr>
          <p:cNvSpPr>
            <a:spLocks noGrp="1"/>
          </p:cNvSpPr>
          <p:nvPr>
            <p:ph type="title"/>
          </p:nvPr>
        </p:nvSpPr>
        <p:spPr/>
        <p:txBody>
          <a:bodyPr/>
          <a:lstStyle/>
          <a:p>
            <a:r>
              <a:rPr lang="it-IT" dirty="0"/>
              <a:t>Consiglio 8: contattare i canali ufficiali </a:t>
            </a:r>
          </a:p>
        </p:txBody>
      </p:sp>
      <p:sp>
        <p:nvSpPr>
          <p:cNvPr id="6" name="Segnaposto contenuto 5">
            <a:extLst>
              <a:ext uri="{FF2B5EF4-FFF2-40B4-BE49-F238E27FC236}">
                <a16:creationId xmlns:a16="http://schemas.microsoft.com/office/drawing/2014/main" id="{091ED523-BAFF-433A-9D3E-42FDE38ED67F}"/>
              </a:ext>
            </a:extLst>
          </p:cNvPr>
          <p:cNvSpPr>
            <a:spLocks noGrp="1"/>
          </p:cNvSpPr>
          <p:nvPr>
            <p:ph idx="1"/>
          </p:nvPr>
        </p:nvSpPr>
        <p:spPr>
          <a:xfrm>
            <a:off x="1115568" y="2276669"/>
            <a:ext cx="10168128" cy="3895531"/>
          </a:xfrm>
        </p:spPr>
        <p:txBody>
          <a:bodyPr>
            <a:normAutofit/>
          </a:bodyPr>
          <a:lstStyle/>
          <a:p>
            <a:pPr marL="0" indent="0" algn="just">
              <a:buNone/>
            </a:pPr>
            <a:r>
              <a:rPr lang="it-IT" sz="3200" b="0" i="0" dirty="0">
                <a:solidFill>
                  <a:srgbClr val="000000"/>
                </a:solidFill>
                <a:effectLst/>
                <a:latin typeface="Karla"/>
              </a:rPr>
              <a:t>Nel caso riceviate una e-mail, presumibilmente da parte della vostra banca, che vi fa richiesta dei riservati dati personali, ma avete dubbi circa la richiesta e provenienza del messaggio, potete contattare direttamente i canali ufficiali del fantomatico mittente per porre fine alle vostre perplessità.</a:t>
            </a:r>
            <a:endParaRPr lang="it-IT" sz="3200" dirty="0"/>
          </a:p>
        </p:txBody>
      </p:sp>
      <p:sp>
        <p:nvSpPr>
          <p:cNvPr id="7" name="Segnaposto contenuto 3">
            <a:extLst>
              <a:ext uri="{FF2B5EF4-FFF2-40B4-BE49-F238E27FC236}">
                <a16:creationId xmlns:a16="http://schemas.microsoft.com/office/drawing/2014/main" id="{51C02922-BC5E-455B-AC17-1AB074235630}"/>
              </a:ext>
            </a:extLst>
          </p:cNvPr>
          <p:cNvSpPr txBox="1">
            <a:spLocks/>
          </p:cNvSpPr>
          <p:nvPr/>
        </p:nvSpPr>
        <p:spPr>
          <a:xfrm>
            <a:off x="0" y="5917227"/>
            <a:ext cx="12192000" cy="759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lt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lt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lt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00000"/>
              </a:lnSpc>
              <a:buFont typeface="Arial" panose="020B0604020202020204" pitchFamily="34" charset="0"/>
              <a:buNone/>
            </a:pPr>
            <a:r>
              <a:rPr lang="it-IT" sz="1700" dirty="0"/>
              <a:t>Non cadere nella rete: </a:t>
            </a:r>
          </a:p>
          <a:p>
            <a:pPr marL="0" indent="0">
              <a:lnSpc>
                <a:spcPct val="100000"/>
              </a:lnSpc>
              <a:buFont typeface="Arial" panose="020B0604020202020204" pitchFamily="34" charset="0"/>
              <a:buNone/>
            </a:pPr>
            <a:r>
              <a:rPr lang="it-IT" sz="1700" dirty="0"/>
              <a:t>generazioni connesse</a:t>
            </a:r>
          </a:p>
        </p:txBody>
      </p:sp>
      <p:pic>
        <p:nvPicPr>
          <p:cNvPr id="8" name="Immagine 7">
            <a:extLst>
              <a:ext uri="{FF2B5EF4-FFF2-40B4-BE49-F238E27FC236}">
                <a16:creationId xmlns:a16="http://schemas.microsoft.com/office/drawing/2014/main" id="{414F2878-5267-4FDE-AA6F-925D4B089FAD}"/>
              </a:ext>
            </a:extLst>
          </p:cNvPr>
          <p:cNvPicPr>
            <a:picLocks noChangeAspect="1"/>
          </p:cNvPicPr>
          <p:nvPr/>
        </p:nvPicPr>
        <p:blipFill>
          <a:blip r:embed="rId2"/>
          <a:stretch>
            <a:fillRect/>
          </a:stretch>
        </p:blipFill>
        <p:spPr>
          <a:xfrm>
            <a:off x="10494195" y="5437556"/>
            <a:ext cx="1579001" cy="1743607"/>
          </a:xfrm>
          <a:prstGeom prst="rect">
            <a:avLst/>
          </a:prstGeom>
        </p:spPr>
      </p:pic>
    </p:spTree>
    <p:extLst>
      <p:ext uri="{BB962C8B-B14F-4D97-AF65-F5344CB8AC3E}">
        <p14:creationId xmlns:p14="http://schemas.microsoft.com/office/powerpoint/2010/main" val="28407755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2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3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2" name="Rectangle 32">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7F004C9-D7CC-4156-873D-C14151703C60}"/>
              </a:ext>
            </a:extLst>
          </p:cNvPr>
          <p:cNvPicPr>
            <a:picLocks noChangeAspect="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artisticPhotocopy/>
                    </a14:imgEffect>
                    <a14:imgEffect>
                      <a14:colorTemperature colorTemp="11200"/>
                    </a14:imgEffect>
                  </a14:imgLayer>
                </a14:imgProps>
              </a:ext>
            </a:extLst>
          </a:blip>
          <a:srcRect l="4751" r="10243" b="-2"/>
          <a:stretch/>
        </p:blipFill>
        <p:spPr>
          <a:xfrm>
            <a:off x="3558243" y="10"/>
            <a:ext cx="8668512" cy="6857990"/>
          </a:xfrm>
          <a:prstGeom prst="rect">
            <a:avLst/>
          </a:prstGeom>
        </p:spPr>
      </p:pic>
      <p:sp>
        <p:nvSpPr>
          <p:cNvPr id="53" name="Rectangle 34">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olo 6">
            <a:extLst>
              <a:ext uri="{FF2B5EF4-FFF2-40B4-BE49-F238E27FC236}">
                <a16:creationId xmlns:a16="http://schemas.microsoft.com/office/drawing/2014/main" id="{0BC1C5A1-1D65-46D6-B447-0F4AB82D32DA}"/>
              </a:ext>
            </a:extLst>
          </p:cNvPr>
          <p:cNvSpPr>
            <a:spLocks noGrp="1"/>
          </p:cNvSpPr>
          <p:nvPr>
            <p:ph type="title"/>
          </p:nvPr>
        </p:nvSpPr>
        <p:spPr>
          <a:xfrm>
            <a:off x="477980" y="1026860"/>
            <a:ext cx="4023360" cy="3388696"/>
          </a:xfrm>
        </p:spPr>
        <p:txBody>
          <a:bodyPr vert="horz" lIns="91440" tIns="45720" rIns="91440" bIns="45720" rtlCol="0" anchor="b">
            <a:normAutofit/>
          </a:bodyPr>
          <a:lstStyle/>
          <a:p>
            <a:pPr algn="just"/>
            <a:r>
              <a:rPr lang="it-IT" sz="2000" dirty="0"/>
              <a:t>La prima versione di Explorer per gli utenti risale al 1995</a:t>
            </a:r>
            <a:br>
              <a:rPr lang="it-IT" sz="2000" dirty="0"/>
            </a:br>
            <a:br>
              <a:rPr lang="it-IT" sz="2000" dirty="0"/>
            </a:br>
            <a:br>
              <a:rPr lang="it-IT" sz="2000" dirty="0"/>
            </a:br>
            <a:r>
              <a:rPr lang="it-IT" sz="2000" b="0" i="0" dirty="0">
                <a:effectLst/>
                <a:latin typeface="roboto"/>
              </a:rPr>
              <a:t>Per molti – la quasi totalità – è stata la prima porta di accesso al fatato mondo di Internet. D'altronde, per i neofiti era la strada più comoda da percorrere e scelta quasi obbligata per la prima connessione alla Rete</a:t>
            </a:r>
            <a:br>
              <a:rPr lang="it-IT" sz="2000" dirty="0"/>
            </a:br>
            <a:endParaRPr lang="en-US" sz="2000" dirty="0"/>
          </a:p>
        </p:txBody>
      </p:sp>
      <p:sp>
        <p:nvSpPr>
          <p:cNvPr id="8" name="Segnaposto testo 7">
            <a:extLst>
              <a:ext uri="{FF2B5EF4-FFF2-40B4-BE49-F238E27FC236}">
                <a16:creationId xmlns:a16="http://schemas.microsoft.com/office/drawing/2014/main" id="{CAAE2FEB-8DB8-48A0-B344-DD854935D6DA}"/>
              </a:ext>
            </a:extLst>
          </p:cNvPr>
          <p:cNvSpPr>
            <a:spLocks noGrp="1"/>
          </p:cNvSpPr>
          <p:nvPr>
            <p:ph type="body" idx="1"/>
          </p:nvPr>
        </p:nvSpPr>
        <p:spPr>
          <a:xfrm>
            <a:off x="477980" y="4690780"/>
            <a:ext cx="4023359" cy="870550"/>
          </a:xfrm>
        </p:spPr>
        <p:txBody>
          <a:bodyPr vert="horz" lIns="91440" tIns="45720" rIns="91440" bIns="45720" rtlCol="0">
            <a:normAutofit/>
          </a:bodyPr>
          <a:lstStyle/>
          <a:p>
            <a:r>
              <a:rPr lang="en-US" b="1" dirty="0"/>
              <a:t>1995</a:t>
            </a:r>
          </a:p>
        </p:txBody>
      </p:sp>
      <p:sp>
        <p:nvSpPr>
          <p:cNvPr id="54" name="Rectangle 3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3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2">
              <a:lumMod val="25000"/>
              <a:lumOff val="75000"/>
            </a:schemeClr>
          </a:solidFill>
          <a:ln w="3175">
            <a:solidFill>
              <a:schemeClr val="tx2">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ttangolo 35">
            <a:extLst>
              <a:ext uri="{FF2B5EF4-FFF2-40B4-BE49-F238E27FC236}">
                <a16:creationId xmlns:a16="http://schemas.microsoft.com/office/drawing/2014/main" id="{68F51B43-A24D-42F6-8803-89E20FD97C54}"/>
              </a:ext>
            </a:extLst>
          </p:cNvPr>
          <p:cNvSpPr/>
          <p:nvPr/>
        </p:nvSpPr>
        <p:spPr>
          <a:xfrm>
            <a:off x="0" y="5842148"/>
            <a:ext cx="12191999" cy="719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it-IT" dirty="0"/>
              <a:t>Non cadere nella rete: </a:t>
            </a:r>
            <a:endParaRPr lang="it-IT"/>
          </a:p>
          <a:p>
            <a:pPr>
              <a:spcAft>
                <a:spcPts val="600"/>
              </a:spcAft>
            </a:pPr>
            <a:r>
              <a:rPr lang="it-IT" dirty="0"/>
              <a:t>generazioni connesse</a:t>
            </a:r>
            <a:endParaRPr lang="it-IT"/>
          </a:p>
        </p:txBody>
      </p:sp>
      <p:pic>
        <p:nvPicPr>
          <p:cNvPr id="3" name="Immagine 2">
            <a:extLst>
              <a:ext uri="{FF2B5EF4-FFF2-40B4-BE49-F238E27FC236}">
                <a16:creationId xmlns:a16="http://schemas.microsoft.com/office/drawing/2014/main" id="{A949D01C-89AA-4956-8C59-582ABBF746DF}"/>
              </a:ext>
            </a:extLst>
          </p:cNvPr>
          <p:cNvPicPr>
            <a:picLocks noChangeAspect="1"/>
          </p:cNvPicPr>
          <p:nvPr/>
        </p:nvPicPr>
        <p:blipFill>
          <a:blip r:embed="rId4"/>
          <a:stretch>
            <a:fillRect/>
          </a:stretch>
        </p:blipFill>
        <p:spPr>
          <a:xfrm>
            <a:off x="10453103" y="5347005"/>
            <a:ext cx="1579001" cy="1743607"/>
          </a:xfrm>
          <a:prstGeom prst="rect">
            <a:avLst/>
          </a:prstGeom>
        </p:spPr>
      </p:pic>
      <p:sp>
        <p:nvSpPr>
          <p:cNvPr id="14" name="Preparazione 13">
            <a:extLst>
              <a:ext uri="{FF2B5EF4-FFF2-40B4-BE49-F238E27FC236}">
                <a16:creationId xmlns:a16="http://schemas.microsoft.com/office/drawing/2014/main" id="{F7ADA4A1-AC0D-4FF4-8DE6-CAA2683362C6}"/>
              </a:ext>
            </a:extLst>
          </p:cNvPr>
          <p:cNvSpPr/>
          <p:nvPr/>
        </p:nvSpPr>
        <p:spPr>
          <a:xfrm>
            <a:off x="8005322" y="2141648"/>
            <a:ext cx="3248714" cy="1364499"/>
          </a:xfrm>
          <a:prstGeom prst="flowChartPreparation">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 Pillole di Storia: evoluzione digitale </a:t>
            </a:r>
          </a:p>
        </p:txBody>
      </p:sp>
    </p:spTree>
    <p:extLst>
      <p:ext uri="{BB962C8B-B14F-4D97-AF65-F5344CB8AC3E}">
        <p14:creationId xmlns:p14="http://schemas.microsoft.com/office/powerpoint/2010/main" val="2354045924"/>
      </p:ext>
    </p:extLst>
  </p:cSld>
  <p:clrMapOvr>
    <a:overrideClrMapping bg1="lt1" tx1="dk1" bg2="lt2" tx2="dk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AD3FCA-2055-4735-B3A9-E3E53C15D363}"/>
              </a:ext>
            </a:extLst>
          </p:cNvPr>
          <p:cNvSpPr>
            <a:spLocks noGrp="1"/>
          </p:cNvSpPr>
          <p:nvPr>
            <p:ph type="title"/>
          </p:nvPr>
        </p:nvSpPr>
        <p:spPr>
          <a:xfrm>
            <a:off x="1115568" y="1231641"/>
            <a:ext cx="10168128" cy="195943"/>
          </a:xfrm>
        </p:spPr>
        <p:txBody>
          <a:bodyPr>
            <a:normAutofit fontScale="90000"/>
          </a:bodyPr>
          <a:lstStyle/>
          <a:p>
            <a:r>
              <a:rPr lang="it-IT" b="1" dirty="0"/>
              <a:t>Cosa fare contro i tentativi di phishing: </a:t>
            </a:r>
            <a:br>
              <a:rPr lang="it-IT" b="1" dirty="0"/>
            </a:br>
            <a:r>
              <a:rPr lang="it-IT" b="1" dirty="0"/>
              <a:t>fondamentale l’utilizzo delle segnalazioni</a:t>
            </a:r>
            <a:br>
              <a:rPr lang="it-IT" b="1" dirty="0"/>
            </a:br>
            <a:endParaRPr lang="it-IT" dirty="0"/>
          </a:p>
        </p:txBody>
      </p:sp>
      <p:sp>
        <p:nvSpPr>
          <p:cNvPr id="3" name="Segnaposto contenuto 2">
            <a:extLst>
              <a:ext uri="{FF2B5EF4-FFF2-40B4-BE49-F238E27FC236}">
                <a16:creationId xmlns:a16="http://schemas.microsoft.com/office/drawing/2014/main" id="{5D31C2FA-4D5C-4AAD-ADB7-DD6D2110A8A3}"/>
              </a:ext>
            </a:extLst>
          </p:cNvPr>
          <p:cNvSpPr>
            <a:spLocks noGrp="1"/>
          </p:cNvSpPr>
          <p:nvPr>
            <p:ph idx="1"/>
          </p:nvPr>
        </p:nvSpPr>
        <p:spPr>
          <a:xfrm>
            <a:off x="1115568" y="2295331"/>
            <a:ext cx="10168128" cy="2920481"/>
          </a:xfrm>
        </p:spPr>
        <p:txBody>
          <a:bodyPr>
            <a:normAutofit fontScale="92500" lnSpcReduction="10000"/>
          </a:bodyPr>
          <a:lstStyle/>
          <a:p>
            <a:pPr marL="0" indent="0" algn="just">
              <a:buNone/>
            </a:pPr>
            <a:r>
              <a:rPr lang="it-IT" dirty="0"/>
              <a:t>Se avete ricevuto un’e-mail che sembra un tentativo di phishing, prima di cancellarla dovreste spostarla nella </a:t>
            </a:r>
            <a:r>
              <a:rPr lang="it-IT" b="1" dirty="0"/>
              <a:t>cartella spam</a:t>
            </a:r>
            <a:r>
              <a:rPr lang="it-IT" dirty="0"/>
              <a:t> della vostra casella e </a:t>
            </a:r>
            <a:r>
              <a:rPr lang="it-IT" b="1" dirty="0"/>
              <a:t>bloccare il mittente</a:t>
            </a:r>
            <a:r>
              <a:rPr lang="it-IT" dirty="0"/>
              <a:t>. In questo modo bloccherete altri attacchi provenienti dallo stesso mittente. Per contenere l’aumento di messaggi fraudolenti anche in futuro, dovreste contattare l’azienda o la persona per cui si sta spacciando chi vi ha inviato l’e-mail. La maggior parte delle aziende mette a disposizione diverse possibilità di contatto, come per esempio moduli da compilare con cui è possibile segnalare un tentativo di phishing. </a:t>
            </a:r>
          </a:p>
        </p:txBody>
      </p:sp>
      <p:sp>
        <p:nvSpPr>
          <p:cNvPr id="4" name="Segnaposto contenuto 3">
            <a:extLst>
              <a:ext uri="{FF2B5EF4-FFF2-40B4-BE49-F238E27FC236}">
                <a16:creationId xmlns:a16="http://schemas.microsoft.com/office/drawing/2014/main" id="{59AB9EBF-4698-454C-AE67-0AD0E080692A}"/>
              </a:ext>
            </a:extLst>
          </p:cNvPr>
          <p:cNvSpPr txBox="1">
            <a:spLocks/>
          </p:cNvSpPr>
          <p:nvPr/>
        </p:nvSpPr>
        <p:spPr>
          <a:xfrm>
            <a:off x="0" y="5917227"/>
            <a:ext cx="12192000" cy="759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lt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lt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lt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00000"/>
              </a:lnSpc>
              <a:buFont typeface="Arial" panose="020B0604020202020204" pitchFamily="34" charset="0"/>
              <a:buNone/>
            </a:pPr>
            <a:r>
              <a:rPr lang="it-IT" sz="1700" dirty="0"/>
              <a:t>Non cadere nella rete: </a:t>
            </a:r>
          </a:p>
          <a:p>
            <a:pPr marL="0" indent="0">
              <a:lnSpc>
                <a:spcPct val="100000"/>
              </a:lnSpc>
              <a:buFont typeface="Arial" panose="020B0604020202020204" pitchFamily="34" charset="0"/>
              <a:buNone/>
            </a:pPr>
            <a:r>
              <a:rPr lang="it-IT" sz="1700" dirty="0"/>
              <a:t>generazioni connesse</a:t>
            </a:r>
          </a:p>
        </p:txBody>
      </p:sp>
      <p:pic>
        <p:nvPicPr>
          <p:cNvPr id="5" name="Immagine 4">
            <a:extLst>
              <a:ext uri="{FF2B5EF4-FFF2-40B4-BE49-F238E27FC236}">
                <a16:creationId xmlns:a16="http://schemas.microsoft.com/office/drawing/2014/main" id="{CA0F32EE-A759-4A25-B38F-3FE017A07B84}"/>
              </a:ext>
            </a:extLst>
          </p:cNvPr>
          <p:cNvPicPr>
            <a:picLocks noChangeAspect="1"/>
          </p:cNvPicPr>
          <p:nvPr/>
        </p:nvPicPr>
        <p:blipFill>
          <a:blip r:embed="rId2"/>
          <a:stretch>
            <a:fillRect/>
          </a:stretch>
        </p:blipFill>
        <p:spPr>
          <a:xfrm>
            <a:off x="10494195" y="5437556"/>
            <a:ext cx="1579001" cy="1743607"/>
          </a:xfrm>
          <a:prstGeom prst="rect">
            <a:avLst/>
          </a:prstGeom>
        </p:spPr>
      </p:pic>
    </p:spTree>
    <p:extLst>
      <p:ext uri="{BB962C8B-B14F-4D97-AF65-F5344CB8AC3E}">
        <p14:creationId xmlns:p14="http://schemas.microsoft.com/office/powerpoint/2010/main" val="31542778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80C10BB-9911-4CC3-8D5C-0541F90982C2}"/>
              </a:ext>
            </a:extLst>
          </p:cNvPr>
          <p:cNvSpPr>
            <a:spLocks noGrp="1"/>
          </p:cNvSpPr>
          <p:nvPr>
            <p:ph type="title"/>
          </p:nvPr>
        </p:nvSpPr>
        <p:spPr/>
        <p:txBody>
          <a:bodyPr/>
          <a:lstStyle/>
          <a:p>
            <a:r>
              <a:rPr lang="it-IT" dirty="0"/>
              <a:t>IMPORTANZA DELLE SEGNALAZIONI </a:t>
            </a:r>
          </a:p>
        </p:txBody>
      </p:sp>
      <p:sp>
        <p:nvSpPr>
          <p:cNvPr id="3" name="Segnaposto contenuto 2">
            <a:extLst>
              <a:ext uri="{FF2B5EF4-FFF2-40B4-BE49-F238E27FC236}">
                <a16:creationId xmlns:a16="http://schemas.microsoft.com/office/drawing/2014/main" id="{52E25328-3A1D-47E9-B223-0F9AC66F3E1D}"/>
              </a:ext>
            </a:extLst>
          </p:cNvPr>
          <p:cNvSpPr>
            <a:spLocks noGrp="1"/>
          </p:cNvSpPr>
          <p:nvPr>
            <p:ph idx="1"/>
          </p:nvPr>
        </p:nvSpPr>
        <p:spPr/>
        <p:txBody>
          <a:bodyPr>
            <a:normAutofit/>
          </a:bodyPr>
          <a:lstStyle/>
          <a:p>
            <a:pPr marL="0" indent="0" algn="just">
              <a:buNone/>
            </a:pPr>
            <a:r>
              <a:rPr lang="it-IT" sz="2800" b="0" i="0" dirty="0">
                <a:solidFill>
                  <a:srgbClr val="222222"/>
                </a:solidFill>
                <a:effectLst/>
                <a:latin typeface="Lato"/>
              </a:rPr>
              <a:t>Il phishing è una minaccia attuale e frequente tant’è che l’</a:t>
            </a:r>
            <a:r>
              <a:rPr lang="it-IT" sz="2800" b="1" i="0" dirty="0">
                <a:solidFill>
                  <a:srgbClr val="222222"/>
                </a:solidFill>
                <a:effectLst/>
                <a:latin typeface="Lato"/>
              </a:rPr>
              <a:t>Italia,</a:t>
            </a:r>
            <a:r>
              <a:rPr lang="it-IT" sz="2800" b="0" i="0" dirty="0">
                <a:solidFill>
                  <a:srgbClr val="222222"/>
                </a:solidFill>
                <a:effectLst/>
                <a:latin typeface="Lato"/>
              </a:rPr>
              <a:t> secondo una </a:t>
            </a:r>
            <a:r>
              <a:rPr lang="it-IT" sz="2800" b="0" i="0" dirty="0">
                <a:solidFill>
                  <a:schemeClr val="accent1"/>
                </a:solidFill>
                <a:effectLst/>
                <a:latin typeface="Lato"/>
              </a:rPr>
              <a:t>recente ricerca di </a:t>
            </a:r>
            <a:r>
              <a:rPr lang="it-IT" sz="2800" b="1" i="0" dirty="0">
                <a:solidFill>
                  <a:schemeClr val="accent1"/>
                </a:solidFill>
                <a:effectLst/>
                <a:latin typeface="Lato"/>
              </a:rPr>
              <a:t>Kaspersky Lab</a:t>
            </a:r>
            <a:r>
              <a:rPr lang="it-IT" sz="2800" b="0" i="0" dirty="0">
                <a:solidFill>
                  <a:srgbClr val="222222"/>
                </a:solidFill>
                <a:effectLst/>
                <a:latin typeface="Lato"/>
              </a:rPr>
              <a:t>, è il </a:t>
            </a:r>
            <a:r>
              <a:rPr lang="it-IT" sz="2800" b="1" i="0" dirty="0">
                <a:solidFill>
                  <a:srgbClr val="222222"/>
                </a:solidFill>
                <a:effectLst/>
                <a:latin typeface="Lato"/>
              </a:rPr>
              <a:t>quarto target mondiale di attacchi</a:t>
            </a:r>
            <a:r>
              <a:rPr lang="it-IT" sz="2800" b="0" i="0" dirty="0">
                <a:solidFill>
                  <a:srgbClr val="222222"/>
                </a:solidFill>
                <a:effectLst/>
                <a:latin typeface="Lato"/>
              </a:rPr>
              <a:t> con il 5,76% di segnalazioni. Tra queste molte avvengano tramite </a:t>
            </a:r>
            <a:r>
              <a:rPr lang="it-IT" sz="2800" b="0" i="0" dirty="0" err="1">
                <a:solidFill>
                  <a:srgbClr val="222222"/>
                </a:solidFill>
                <a:effectLst/>
                <a:latin typeface="Lato"/>
              </a:rPr>
              <a:t>PhishTank</a:t>
            </a:r>
            <a:r>
              <a:rPr lang="it-IT" sz="2800" b="0" i="0" dirty="0">
                <a:solidFill>
                  <a:srgbClr val="222222"/>
                </a:solidFill>
                <a:effectLst/>
                <a:latin typeface="Lato"/>
              </a:rPr>
              <a:t>, Google </a:t>
            </a:r>
            <a:r>
              <a:rPr lang="it-IT" sz="2800" b="0" i="0" dirty="0" err="1">
                <a:solidFill>
                  <a:srgbClr val="222222"/>
                </a:solidFill>
                <a:effectLst/>
                <a:latin typeface="Lato"/>
              </a:rPr>
              <a:t>Safe</a:t>
            </a:r>
            <a:r>
              <a:rPr lang="it-IT" sz="2800" b="0" i="0" dirty="0">
                <a:solidFill>
                  <a:srgbClr val="222222"/>
                </a:solidFill>
                <a:effectLst/>
                <a:latin typeface="Lato"/>
              </a:rPr>
              <a:t> Browsing o Microsoft Smart Screen. Ma vi sono tantissime altre modalità di segnalazioni. </a:t>
            </a:r>
          </a:p>
        </p:txBody>
      </p:sp>
      <p:sp>
        <p:nvSpPr>
          <p:cNvPr id="4" name="Segnaposto contenuto 3">
            <a:extLst>
              <a:ext uri="{FF2B5EF4-FFF2-40B4-BE49-F238E27FC236}">
                <a16:creationId xmlns:a16="http://schemas.microsoft.com/office/drawing/2014/main" id="{22EE075A-58F9-4677-8CC7-8A3F741717F5}"/>
              </a:ext>
            </a:extLst>
          </p:cNvPr>
          <p:cNvSpPr txBox="1">
            <a:spLocks/>
          </p:cNvSpPr>
          <p:nvPr/>
        </p:nvSpPr>
        <p:spPr>
          <a:xfrm>
            <a:off x="0" y="5917227"/>
            <a:ext cx="12192000" cy="759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lt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lt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lt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00000"/>
              </a:lnSpc>
              <a:buFont typeface="Arial" panose="020B0604020202020204" pitchFamily="34" charset="0"/>
              <a:buNone/>
            </a:pPr>
            <a:r>
              <a:rPr lang="it-IT" sz="1700" dirty="0"/>
              <a:t>Non cadere nella rete: </a:t>
            </a:r>
          </a:p>
          <a:p>
            <a:pPr marL="0" indent="0">
              <a:lnSpc>
                <a:spcPct val="100000"/>
              </a:lnSpc>
              <a:buFont typeface="Arial" panose="020B0604020202020204" pitchFamily="34" charset="0"/>
              <a:buNone/>
            </a:pPr>
            <a:r>
              <a:rPr lang="it-IT" sz="1700" dirty="0"/>
              <a:t>generazioni connesse</a:t>
            </a:r>
          </a:p>
        </p:txBody>
      </p:sp>
      <p:pic>
        <p:nvPicPr>
          <p:cNvPr id="5" name="Immagine 4">
            <a:extLst>
              <a:ext uri="{FF2B5EF4-FFF2-40B4-BE49-F238E27FC236}">
                <a16:creationId xmlns:a16="http://schemas.microsoft.com/office/drawing/2014/main" id="{CE77FD97-D34A-4E88-A4DB-1B6D79A8DB5C}"/>
              </a:ext>
            </a:extLst>
          </p:cNvPr>
          <p:cNvPicPr>
            <a:picLocks noChangeAspect="1"/>
          </p:cNvPicPr>
          <p:nvPr/>
        </p:nvPicPr>
        <p:blipFill>
          <a:blip r:embed="rId2"/>
          <a:stretch>
            <a:fillRect/>
          </a:stretch>
        </p:blipFill>
        <p:spPr>
          <a:xfrm>
            <a:off x="10494195" y="5437556"/>
            <a:ext cx="1579001" cy="1743607"/>
          </a:xfrm>
          <a:prstGeom prst="rect">
            <a:avLst/>
          </a:prstGeom>
        </p:spPr>
      </p:pic>
    </p:spTree>
    <p:extLst>
      <p:ext uri="{BB962C8B-B14F-4D97-AF65-F5344CB8AC3E}">
        <p14:creationId xmlns:p14="http://schemas.microsoft.com/office/powerpoint/2010/main" val="4664466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Immagine che contiene testo&#10;&#10;Descrizione generata automaticamente">
            <a:extLst>
              <a:ext uri="{FF2B5EF4-FFF2-40B4-BE49-F238E27FC236}">
                <a16:creationId xmlns:a16="http://schemas.microsoft.com/office/drawing/2014/main" id="{E3C43421-CAA5-4B37-A1F6-4B0729E085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330"/>
            <a:ext cx="12192000" cy="6046236"/>
          </a:xfrm>
          <a:prstGeom prst="rect">
            <a:avLst/>
          </a:prstGeom>
        </p:spPr>
      </p:pic>
      <p:sp>
        <p:nvSpPr>
          <p:cNvPr id="8" name="Ovale 7">
            <a:extLst>
              <a:ext uri="{FF2B5EF4-FFF2-40B4-BE49-F238E27FC236}">
                <a16:creationId xmlns:a16="http://schemas.microsoft.com/office/drawing/2014/main" id="{DC8308A4-220F-4FCE-8621-47BE70E3CCE9}"/>
              </a:ext>
            </a:extLst>
          </p:cNvPr>
          <p:cNvSpPr/>
          <p:nvPr/>
        </p:nvSpPr>
        <p:spPr>
          <a:xfrm>
            <a:off x="4572001" y="1334278"/>
            <a:ext cx="4844374" cy="18941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COME TROVARE E SEGNALARE SITI TRUFFA PER CONTRASTARE GLI ATTACCHI DI PHISHING</a:t>
            </a:r>
          </a:p>
        </p:txBody>
      </p:sp>
      <p:sp>
        <p:nvSpPr>
          <p:cNvPr id="9" name="Segnaposto contenuto 3">
            <a:extLst>
              <a:ext uri="{FF2B5EF4-FFF2-40B4-BE49-F238E27FC236}">
                <a16:creationId xmlns:a16="http://schemas.microsoft.com/office/drawing/2014/main" id="{F9B417CD-3B47-462A-B524-6A2650E135F3}"/>
              </a:ext>
            </a:extLst>
          </p:cNvPr>
          <p:cNvSpPr txBox="1">
            <a:spLocks/>
          </p:cNvSpPr>
          <p:nvPr/>
        </p:nvSpPr>
        <p:spPr>
          <a:xfrm>
            <a:off x="0" y="5917227"/>
            <a:ext cx="12192000" cy="759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lt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lt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lt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00000"/>
              </a:lnSpc>
              <a:buFont typeface="Arial" panose="020B0604020202020204" pitchFamily="34" charset="0"/>
              <a:buNone/>
            </a:pPr>
            <a:r>
              <a:rPr lang="it-IT" sz="1700" dirty="0"/>
              <a:t>Non cadere nella rete: </a:t>
            </a:r>
          </a:p>
          <a:p>
            <a:pPr marL="0" indent="0">
              <a:lnSpc>
                <a:spcPct val="100000"/>
              </a:lnSpc>
              <a:buFont typeface="Arial" panose="020B0604020202020204" pitchFamily="34" charset="0"/>
              <a:buNone/>
            </a:pPr>
            <a:r>
              <a:rPr lang="it-IT" sz="1700" dirty="0"/>
              <a:t>generazioni connesse</a:t>
            </a:r>
          </a:p>
        </p:txBody>
      </p:sp>
      <p:pic>
        <p:nvPicPr>
          <p:cNvPr id="10" name="Immagine 9">
            <a:extLst>
              <a:ext uri="{FF2B5EF4-FFF2-40B4-BE49-F238E27FC236}">
                <a16:creationId xmlns:a16="http://schemas.microsoft.com/office/drawing/2014/main" id="{533F80CA-9866-464D-9374-8CCB7C5C7813}"/>
              </a:ext>
            </a:extLst>
          </p:cNvPr>
          <p:cNvPicPr>
            <a:picLocks noChangeAspect="1"/>
          </p:cNvPicPr>
          <p:nvPr/>
        </p:nvPicPr>
        <p:blipFill>
          <a:blip r:embed="rId3"/>
          <a:stretch>
            <a:fillRect/>
          </a:stretch>
        </p:blipFill>
        <p:spPr>
          <a:xfrm>
            <a:off x="10494195" y="5437556"/>
            <a:ext cx="1579001" cy="1743607"/>
          </a:xfrm>
          <a:prstGeom prst="rect">
            <a:avLst/>
          </a:prstGeom>
        </p:spPr>
      </p:pic>
    </p:spTree>
    <p:extLst>
      <p:ext uri="{BB962C8B-B14F-4D97-AF65-F5344CB8AC3E}">
        <p14:creationId xmlns:p14="http://schemas.microsoft.com/office/powerpoint/2010/main" val="14757848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testo&#10;&#10;Descrizione generata automaticamente">
            <a:extLst>
              <a:ext uri="{FF2B5EF4-FFF2-40B4-BE49-F238E27FC236}">
                <a16:creationId xmlns:a16="http://schemas.microsoft.com/office/drawing/2014/main" id="{A492FE71-3528-48A8-92E9-A8CFC5C86248}"/>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7607300" y="87550"/>
            <a:ext cx="4584700" cy="5048654"/>
          </a:xfrm>
        </p:spPr>
      </p:pic>
      <p:pic>
        <p:nvPicPr>
          <p:cNvPr id="7" name="Immagine 6" descr="Immagine che contiene testo&#10;&#10;Descrizione generata automaticamente">
            <a:extLst>
              <a:ext uri="{FF2B5EF4-FFF2-40B4-BE49-F238E27FC236}">
                <a16:creationId xmlns:a16="http://schemas.microsoft.com/office/drawing/2014/main" id="{3DD5B3CE-258C-4368-B9AE-6CE4CC1486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224" y="535022"/>
            <a:ext cx="5383764" cy="4776280"/>
          </a:xfrm>
          <a:prstGeom prst="rect">
            <a:avLst/>
          </a:prstGeom>
        </p:spPr>
      </p:pic>
      <p:sp>
        <p:nvSpPr>
          <p:cNvPr id="8" name="Segnaposto contenuto 3">
            <a:extLst>
              <a:ext uri="{FF2B5EF4-FFF2-40B4-BE49-F238E27FC236}">
                <a16:creationId xmlns:a16="http://schemas.microsoft.com/office/drawing/2014/main" id="{B688CBCD-0358-4846-AD81-28F1E0E10A13}"/>
              </a:ext>
            </a:extLst>
          </p:cNvPr>
          <p:cNvSpPr txBox="1">
            <a:spLocks/>
          </p:cNvSpPr>
          <p:nvPr/>
        </p:nvSpPr>
        <p:spPr>
          <a:xfrm>
            <a:off x="0" y="5917227"/>
            <a:ext cx="12192000" cy="759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lt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lt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lt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00000"/>
              </a:lnSpc>
              <a:buFont typeface="Arial" panose="020B0604020202020204" pitchFamily="34" charset="0"/>
              <a:buNone/>
            </a:pPr>
            <a:r>
              <a:rPr lang="it-IT" sz="1700" dirty="0"/>
              <a:t>Non cadere nella rete: </a:t>
            </a:r>
          </a:p>
          <a:p>
            <a:pPr marL="0" indent="0">
              <a:lnSpc>
                <a:spcPct val="100000"/>
              </a:lnSpc>
              <a:buFont typeface="Arial" panose="020B0604020202020204" pitchFamily="34" charset="0"/>
              <a:buNone/>
            </a:pPr>
            <a:r>
              <a:rPr lang="it-IT" sz="1700" dirty="0"/>
              <a:t>generazioni connesse</a:t>
            </a:r>
          </a:p>
        </p:txBody>
      </p:sp>
      <p:pic>
        <p:nvPicPr>
          <p:cNvPr id="9" name="Immagine 8">
            <a:extLst>
              <a:ext uri="{FF2B5EF4-FFF2-40B4-BE49-F238E27FC236}">
                <a16:creationId xmlns:a16="http://schemas.microsoft.com/office/drawing/2014/main" id="{39B6C18F-DD04-4AB8-B723-A9B1DFB05EFF}"/>
              </a:ext>
            </a:extLst>
          </p:cNvPr>
          <p:cNvPicPr>
            <a:picLocks noChangeAspect="1"/>
          </p:cNvPicPr>
          <p:nvPr/>
        </p:nvPicPr>
        <p:blipFill>
          <a:blip r:embed="rId4"/>
          <a:stretch>
            <a:fillRect/>
          </a:stretch>
        </p:blipFill>
        <p:spPr>
          <a:xfrm>
            <a:off x="10647087" y="5425150"/>
            <a:ext cx="1579001" cy="1743607"/>
          </a:xfrm>
          <a:prstGeom prst="rect">
            <a:avLst/>
          </a:prstGeom>
        </p:spPr>
      </p:pic>
      <p:sp>
        <p:nvSpPr>
          <p:cNvPr id="10" name="Freccia a destra 9">
            <a:extLst>
              <a:ext uri="{FF2B5EF4-FFF2-40B4-BE49-F238E27FC236}">
                <a16:creationId xmlns:a16="http://schemas.microsoft.com/office/drawing/2014/main" id="{5285ABD1-4A49-47EB-B78D-002A52958798}"/>
              </a:ext>
            </a:extLst>
          </p:cNvPr>
          <p:cNvSpPr/>
          <p:nvPr/>
        </p:nvSpPr>
        <p:spPr>
          <a:xfrm>
            <a:off x="6686015" y="2434595"/>
            <a:ext cx="359788" cy="3545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a:extLst>
              <a:ext uri="{FF2B5EF4-FFF2-40B4-BE49-F238E27FC236}">
                <a16:creationId xmlns:a16="http://schemas.microsoft.com/office/drawing/2014/main" id="{91C970E9-7948-4BBF-8E06-DFC22AC8DCA6}"/>
              </a:ext>
            </a:extLst>
          </p:cNvPr>
          <p:cNvSpPr/>
          <p:nvPr/>
        </p:nvSpPr>
        <p:spPr>
          <a:xfrm>
            <a:off x="5236721" y="4280170"/>
            <a:ext cx="2898843" cy="12868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SEGNALARE PHISHING SU GMAIL</a:t>
            </a:r>
          </a:p>
        </p:txBody>
      </p:sp>
    </p:spTree>
    <p:extLst>
      <p:ext uri="{BB962C8B-B14F-4D97-AF65-F5344CB8AC3E}">
        <p14:creationId xmlns:p14="http://schemas.microsoft.com/office/powerpoint/2010/main" val="15933801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testo&#10;&#10;Descrizione generata automaticamente">
            <a:extLst>
              <a:ext uri="{FF2B5EF4-FFF2-40B4-BE49-F238E27FC236}">
                <a16:creationId xmlns:a16="http://schemas.microsoft.com/office/drawing/2014/main" id="{CB583D99-0DFC-4F03-9391-EA93003682E2}"/>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908570" y="0"/>
            <a:ext cx="9283430" cy="5917227"/>
          </a:xfrm>
        </p:spPr>
      </p:pic>
      <p:sp>
        <p:nvSpPr>
          <p:cNvPr id="11" name="Segnaposto contenuto 3">
            <a:extLst>
              <a:ext uri="{FF2B5EF4-FFF2-40B4-BE49-F238E27FC236}">
                <a16:creationId xmlns:a16="http://schemas.microsoft.com/office/drawing/2014/main" id="{1C3BA275-E83A-4A35-85DD-B7DFFC7AC217}"/>
              </a:ext>
            </a:extLst>
          </p:cNvPr>
          <p:cNvSpPr txBox="1">
            <a:spLocks/>
          </p:cNvSpPr>
          <p:nvPr/>
        </p:nvSpPr>
        <p:spPr>
          <a:xfrm>
            <a:off x="0" y="5917227"/>
            <a:ext cx="12192000" cy="759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lt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lt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lt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00000"/>
              </a:lnSpc>
              <a:buFont typeface="Arial" panose="020B0604020202020204" pitchFamily="34" charset="0"/>
              <a:buNone/>
            </a:pPr>
            <a:r>
              <a:rPr lang="it-IT" sz="1700" dirty="0"/>
              <a:t>Non cadere nella rete: </a:t>
            </a:r>
          </a:p>
          <a:p>
            <a:pPr marL="0" indent="0">
              <a:lnSpc>
                <a:spcPct val="100000"/>
              </a:lnSpc>
              <a:buFont typeface="Arial" panose="020B0604020202020204" pitchFamily="34" charset="0"/>
              <a:buNone/>
            </a:pPr>
            <a:r>
              <a:rPr lang="it-IT" sz="1700" dirty="0"/>
              <a:t>generazioni connesse</a:t>
            </a:r>
          </a:p>
        </p:txBody>
      </p:sp>
      <p:pic>
        <p:nvPicPr>
          <p:cNvPr id="13" name="Immagine 12">
            <a:extLst>
              <a:ext uri="{FF2B5EF4-FFF2-40B4-BE49-F238E27FC236}">
                <a16:creationId xmlns:a16="http://schemas.microsoft.com/office/drawing/2014/main" id="{8BB09842-A3E6-4C4C-8008-5EA86F9240B6}"/>
              </a:ext>
            </a:extLst>
          </p:cNvPr>
          <p:cNvPicPr>
            <a:picLocks noChangeAspect="1"/>
          </p:cNvPicPr>
          <p:nvPr/>
        </p:nvPicPr>
        <p:blipFill>
          <a:blip r:embed="rId3"/>
          <a:stretch>
            <a:fillRect/>
          </a:stretch>
        </p:blipFill>
        <p:spPr>
          <a:xfrm>
            <a:off x="10494195" y="5437556"/>
            <a:ext cx="1579001" cy="1743607"/>
          </a:xfrm>
          <a:prstGeom prst="rect">
            <a:avLst/>
          </a:prstGeom>
        </p:spPr>
      </p:pic>
      <p:sp>
        <p:nvSpPr>
          <p:cNvPr id="6" name="Ovale 5">
            <a:extLst>
              <a:ext uri="{FF2B5EF4-FFF2-40B4-BE49-F238E27FC236}">
                <a16:creationId xmlns:a16="http://schemas.microsoft.com/office/drawing/2014/main" id="{ACFA73DB-D951-474A-B8B5-47E4E148291D}"/>
              </a:ext>
            </a:extLst>
          </p:cNvPr>
          <p:cNvSpPr/>
          <p:nvPr/>
        </p:nvSpPr>
        <p:spPr>
          <a:xfrm>
            <a:off x="1271047" y="1684984"/>
            <a:ext cx="3275045" cy="25472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SEGNALARE PHISHING SU GOOGLE</a:t>
            </a:r>
          </a:p>
        </p:txBody>
      </p:sp>
    </p:spTree>
    <p:extLst>
      <p:ext uri="{BB962C8B-B14F-4D97-AF65-F5344CB8AC3E}">
        <p14:creationId xmlns:p14="http://schemas.microsoft.com/office/powerpoint/2010/main" val="1827452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0549EF-E3A5-48D7-9134-A4E08C0EF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216DD803-634F-4EF2-A1E7-B1911DEE9D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438860"/>
            <a:ext cx="11167447" cy="5752769"/>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77B63F8-D1F3-4D40-B2D4-779BAE82BE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58398" y="-4818940"/>
            <a:ext cx="167069" cy="10515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magine 4">
            <a:extLst>
              <a:ext uri="{FF2B5EF4-FFF2-40B4-BE49-F238E27FC236}">
                <a16:creationId xmlns:a16="http://schemas.microsoft.com/office/drawing/2014/main" id="{DE0123B0-6FF5-450F-8FFF-EA1DE6A87000}"/>
              </a:ext>
            </a:extLst>
          </p:cNvPr>
          <p:cNvPicPr>
            <a:picLocks noChangeAspect="1"/>
          </p:cNvPicPr>
          <p:nvPr/>
        </p:nvPicPr>
        <p:blipFill rotWithShape="1">
          <a:blip r:embed="rId2">
            <a:extLst>
              <a:ext uri="{28A0092B-C50C-407E-A947-70E740481C1C}">
                <a14:useLocalDpi xmlns:a14="http://schemas.microsoft.com/office/drawing/2010/main" val="0"/>
              </a:ext>
            </a:extLst>
          </a:blip>
          <a:srcRect t="276" b="12405"/>
          <a:stretch/>
        </p:blipFill>
        <p:spPr>
          <a:xfrm>
            <a:off x="838200" y="937487"/>
            <a:ext cx="10515600" cy="5050151"/>
          </a:xfrm>
          <a:prstGeom prst="rect">
            <a:avLst/>
          </a:prstGeom>
        </p:spPr>
      </p:pic>
      <p:sp>
        <p:nvSpPr>
          <p:cNvPr id="6" name="Ovale 5">
            <a:extLst>
              <a:ext uri="{FF2B5EF4-FFF2-40B4-BE49-F238E27FC236}">
                <a16:creationId xmlns:a16="http://schemas.microsoft.com/office/drawing/2014/main" id="{AB65B262-087D-42C1-8F55-E30F14C786F5}"/>
              </a:ext>
            </a:extLst>
          </p:cNvPr>
          <p:cNvSpPr/>
          <p:nvPr/>
        </p:nvSpPr>
        <p:spPr>
          <a:xfrm>
            <a:off x="5215812" y="1385154"/>
            <a:ext cx="5337109" cy="18618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DA9024EF-992B-400C-BD30-0D7EB2485E54}"/>
              </a:ext>
            </a:extLst>
          </p:cNvPr>
          <p:cNvSpPr txBox="1"/>
          <p:nvPr/>
        </p:nvSpPr>
        <p:spPr>
          <a:xfrm flipH="1">
            <a:off x="5855925" y="1854438"/>
            <a:ext cx="4180114" cy="923330"/>
          </a:xfrm>
          <a:prstGeom prst="rect">
            <a:avLst/>
          </a:prstGeom>
          <a:noFill/>
        </p:spPr>
        <p:txBody>
          <a:bodyPr wrap="square" rtlCol="0">
            <a:spAutoFit/>
          </a:bodyPr>
          <a:lstStyle/>
          <a:p>
            <a:pPr algn="ctr"/>
            <a:r>
              <a:rPr lang="it-IT" dirty="0"/>
              <a:t>SEGNALAZIONI E DENUNCE PER REATI TELEMATICI SUL SITO DELLA POLIZIA POSTALE </a:t>
            </a:r>
          </a:p>
        </p:txBody>
      </p:sp>
      <p:sp>
        <p:nvSpPr>
          <p:cNvPr id="8" name="Segnaposto contenuto 3">
            <a:extLst>
              <a:ext uri="{FF2B5EF4-FFF2-40B4-BE49-F238E27FC236}">
                <a16:creationId xmlns:a16="http://schemas.microsoft.com/office/drawing/2014/main" id="{4635B1BF-F0D0-4393-812F-69D730D31294}"/>
              </a:ext>
            </a:extLst>
          </p:cNvPr>
          <p:cNvSpPr txBox="1">
            <a:spLocks/>
          </p:cNvSpPr>
          <p:nvPr/>
        </p:nvSpPr>
        <p:spPr>
          <a:xfrm>
            <a:off x="0" y="5917227"/>
            <a:ext cx="12192000" cy="759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lt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lt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lt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00000"/>
              </a:lnSpc>
              <a:buFont typeface="Arial" panose="020B0604020202020204" pitchFamily="34" charset="0"/>
              <a:buNone/>
            </a:pPr>
            <a:r>
              <a:rPr lang="it-IT" sz="1700" dirty="0"/>
              <a:t>Non cadere nella rete: </a:t>
            </a:r>
          </a:p>
          <a:p>
            <a:pPr marL="0" indent="0">
              <a:lnSpc>
                <a:spcPct val="100000"/>
              </a:lnSpc>
              <a:buFont typeface="Arial" panose="020B0604020202020204" pitchFamily="34" charset="0"/>
              <a:buNone/>
            </a:pPr>
            <a:r>
              <a:rPr lang="it-IT" sz="1700" dirty="0"/>
              <a:t>generazioni connesse</a:t>
            </a:r>
          </a:p>
        </p:txBody>
      </p:sp>
    </p:spTree>
    <p:extLst>
      <p:ext uri="{BB962C8B-B14F-4D97-AF65-F5344CB8AC3E}">
        <p14:creationId xmlns:p14="http://schemas.microsoft.com/office/powerpoint/2010/main" val="40564995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AEA41F1-0A4F-49D5-BE2E-6CC8D7CA8C90}"/>
              </a:ext>
            </a:extLst>
          </p:cNvPr>
          <p:cNvSpPr>
            <a:spLocks noGrp="1"/>
          </p:cNvSpPr>
          <p:nvPr>
            <p:ph type="title"/>
          </p:nvPr>
        </p:nvSpPr>
        <p:spPr/>
        <p:txBody>
          <a:bodyPr>
            <a:normAutofit fontScale="90000"/>
          </a:bodyPr>
          <a:lstStyle/>
          <a:p>
            <a:r>
              <a:rPr lang="it-IT" dirty="0"/>
              <a:t>CADERE NELLA RETE: VITTIME DEL PHISHING </a:t>
            </a:r>
          </a:p>
        </p:txBody>
      </p:sp>
      <p:sp>
        <p:nvSpPr>
          <p:cNvPr id="4" name="Segnaposto contenuto 3">
            <a:extLst>
              <a:ext uri="{FF2B5EF4-FFF2-40B4-BE49-F238E27FC236}">
                <a16:creationId xmlns:a16="http://schemas.microsoft.com/office/drawing/2014/main" id="{34733A3F-E9B3-468B-B88A-160E52536699}"/>
              </a:ext>
            </a:extLst>
          </p:cNvPr>
          <p:cNvSpPr>
            <a:spLocks noGrp="1"/>
          </p:cNvSpPr>
          <p:nvPr>
            <p:ph sz="half" idx="1"/>
          </p:nvPr>
        </p:nvSpPr>
        <p:spPr/>
        <p:txBody>
          <a:bodyPr/>
          <a:lstStyle/>
          <a:p>
            <a:pPr marL="0" indent="0">
              <a:buNone/>
            </a:pPr>
            <a:r>
              <a:rPr lang="it-IT" dirty="0"/>
              <a:t>Quando, invece, non siamo stati attenti e non si sono seguiti i consigli per non diventare vittime del phishing, vediamo come possiamo difenderci, prima di rivolgerci, eventualmente, ai giudici:</a:t>
            </a:r>
          </a:p>
        </p:txBody>
      </p:sp>
      <p:sp>
        <p:nvSpPr>
          <p:cNvPr id="5" name="Segnaposto contenuto 4">
            <a:extLst>
              <a:ext uri="{FF2B5EF4-FFF2-40B4-BE49-F238E27FC236}">
                <a16:creationId xmlns:a16="http://schemas.microsoft.com/office/drawing/2014/main" id="{A8EF0D43-A53D-4486-BC08-76231A5BF2C2}"/>
              </a:ext>
            </a:extLst>
          </p:cNvPr>
          <p:cNvSpPr>
            <a:spLocks noGrp="1"/>
          </p:cNvSpPr>
          <p:nvPr>
            <p:ph sz="half" idx="2"/>
          </p:nvPr>
        </p:nvSpPr>
        <p:spPr/>
        <p:txBody>
          <a:bodyPr/>
          <a:lstStyle/>
          <a:p>
            <a:r>
              <a:rPr lang="it-IT" b="1" i="0" dirty="0">
                <a:solidFill>
                  <a:srgbClr val="002855"/>
                </a:solidFill>
                <a:effectLst/>
                <a:latin typeface="Roboto"/>
              </a:rPr>
              <a:t>Reclami</a:t>
            </a:r>
          </a:p>
          <a:p>
            <a:r>
              <a:rPr lang="it-IT" b="1" i="0" dirty="0">
                <a:solidFill>
                  <a:srgbClr val="002855"/>
                </a:solidFill>
                <a:effectLst/>
                <a:latin typeface="Roboto"/>
              </a:rPr>
              <a:t>ABF (Arbitro Bancario Finanziario)</a:t>
            </a:r>
          </a:p>
          <a:p>
            <a:r>
              <a:rPr lang="it-IT" b="1" i="0" dirty="0">
                <a:solidFill>
                  <a:srgbClr val="002855"/>
                </a:solidFill>
                <a:effectLst/>
                <a:latin typeface="Roboto"/>
              </a:rPr>
              <a:t>Conciliazione</a:t>
            </a:r>
          </a:p>
          <a:p>
            <a:endParaRPr lang="it-IT" dirty="0"/>
          </a:p>
        </p:txBody>
      </p:sp>
      <p:sp>
        <p:nvSpPr>
          <p:cNvPr id="6" name="Segnaposto contenuto 3">
            <a:extLst>
              <a:ext uri="{FF2B5EF4-FFF2-40B4-BE49-F238E27FC236}">
                <a16:creationId xmlns:a16="http://schemas.microsoft.com/office/drawing/2014/main" id="{A9DA8D34-305D-4DDE-94C8-5D459C0ACC3B}"/>
              </a:ext>
            </a:extLst>
          </p:cNvPr>
          <p:cNvSpPr txBox="1">
            <a:spLocks/>
          </p:cNvSpPr>
          <p:nvPr/>
        </p:nvSpPr>
        <p:spPr>
          <a:xfrm>
            <a:off x="0" y="5917227"/>
            <a:ext cx="12192000" cy="759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lt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lt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lt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00000"/>
              </a:lnSpc>
              <a:buFont typeface="Arial" panose="020B0604020202020204" pitchFamily="34" charset="0"/>
              <a:buNone/>
            </a:pPr>
            <a:r>
              <a:rPr lang="it-IT" sz="1700" dirty="0"/>
              <a:t>Non cadere nella rete: </a:t>
            </a:r>
          </a:p>
          <a:p>
            <a:pPr marL="0" indent="0">
              <a:lnSpc>
                <a:spcPct val="100000"/>
              </a:lnSpc>
              <a:buFont typeface="Arial" panose="020B0604020202020204" pitchFamily="34" charset="0"/>
              <a:buNone/>
            </a:pPr>
            <a:r>
              <a:rPr lang="it-IT" sz="1700" dirty="0"/>
              <a:t>generazioni connesse</a:t>
            </a:r>
          </a:p>
        </p:txBody>
      </p:sp>
      <p:pic>
        <p:nvPicPr>
          <p:cNvPr id="7" name="Immagine 6">
            <a:extLst>
              <a:ext uri="{FF2B5EF4-FFF2-40B4-BE49-F238E27FC236}">
                <a16:creationId xmlns:a16="http://schemas.microsoft.com/office/drawing/2014/main" id="{950EF602-CB48-47B8-9FC3-974FE51529D3}"/>
              </a:ext>
            </a:extLst>
          </p:cNvPr>
          <p:cNvPicPr>
            <a:picLocks noChangeAspect="1"/>
          </p:cNvPicPr>
          <p:nvPr/>
        </p:nvPicPr>
        <p:blipFill>
          <a:blip r:embed="rId2"/>
          <a:stretch>
            <a:fillRect/>
          </a:stretch>
        </p:blipFill>
        <p:spPr>
          <a:xfrm>
            <a:off x="10494195" y="5437556"/>
            <a:ext cx="1579001" cy="1743607"/>
          </a:xfrm>
          <a:prstGeom prst="rect">
            <a:avLst/>
          </a:prstGeom>
        </p:spPr>
      </p:pic>
    </p:spTree>
    <p:extLst>
      <p:ext uri="{BB962C8B-B14F-4D97-AF65-F5344CB8AC3E}">
        <p14:creationId xmlns:p14="http://schemas.microsoft.com/office/powerpoint/2010/main" val="7821831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3AFFD5-2DA2-42ED-AEB0-2CFD277F626C}"/>
              </a:ext>
            </a:extLst>
          </p:cNvPr>
          <p:cNvSpPr>
            <a:spLocks noGrp="1"/>
          </p:cNvSpPr>
          <p:nvPr>
            <p:ph type="title"/>
          </p:nvPr>
        </p:nvSpPr>
        <p:spPr/>
        <p:txBody>
          <a:bodyPr/>
          <a:lstStyle/>
          <a:p>
            <a:r>
              <a:rPr lang="it-IT" dirty="0"/>
              <a:t>I Reclami </a:t>
            </a:r>
          </a:p>
        </p:txBody>
      </p:sp>
      <p:sp>
        <p:nvSpPr>
          <p:cNvPr id="3" name="Segnaposto contenuto 2">
            <a:extLst>
              <a:ext uri="{FF2B5EF4-FFF2-40B4-BE49-F238E27FC236}">
                <a16:creationId xmlns:a16="http://schemas.microsoft.com/office/drawing/2014/main" id="{86FB0598-EAE9-4129-8F17-6581134882F0}"/>
              </a:ext>
            </a:extLst>
          </p:cNvPr>
          <p:cNvSpPr>
            <a:spLocks noGrp="1"/>
          </p:cNvSpPr>
          <p:nvPr>
            <p:ph idx="1"/>
          </p:nvPr>
        </p:nvSpPr>
        <p:spPr/>
        <p:txBody>
          <a:bodyPr/>
          <a:lstStyle/>
          <a:p>
            <a:r>
              <a:rPr lang="it-IT" dirty="0"/>
              <a:t>Primo step per la risoluzione della problematica</a:t>
            </a:r>
          </a:p>
          <a:p>
            <a:r>
              <a:rPr lang="it-IT" dirty="0"/>
              <a:t>Possibilità di risoluzione problematica senza attivare ulteriori procedure</a:t>
            </a:r>
          </a:p>
          <a:p>
            <a:r>
              <a:rPr lang="it-IT" dirty="0"/>
              <a:t>Tempi di riposta brevi </a:t>
            </a:r>
          </a:p>
        </p:txBody>
      </p:sp>
      <p:sp>
        <p:nvSpPr>
          <p:cNvPr id="4" name="Segnaposto contenuto 3">
            <a:extLst>
              <a:ext uri="{FF2B5EF4-FFF2-40B4-BE49-F238E27FC236}">
                <a16:creationId xmlns:a16="http://schemas.microsoft.com/office/drawing/2014/main" id="{4EE4475A-32CE-4AAE-8918-B71EF1A9C47E}"/>
              </a:ext>
            </a:extLst>
          </p:cNvPr>
          <p:cNvSpPr txBox="1">
            <a:spLocks/>
          </p:cNvSpPr>
          <p:nvPr/>
        </p:nvSpPr>
        <p:spPr>
          <a:xfrm>
            <a:off x="0" y="5917227"/>
            <a:ext cx="12192000" cy="759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lt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lt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lt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00000"/>
              </a:lnSpc>
              <a:buFont typeface="Arial" panose="020B0604020202020204" pitchFamily="34" charset="0"/>
              <a:buNone/>
            </a:pPr>
            <a:r>
              <a:rPr lang="it-IT" sz="1700" dirty="0"/>
              <a:t>Non cadere nella rete: </a:t>
            </a:r>
          </a:p>
          <a:p>
            <a:pPr marL="0" indent="0">
              <a:lnSpc>
                <a:spcPct val="100000"/>
              </a:lnSpc>
              <a:buFont typeface="Arial" panose="020B0604020202020204" pitchFamily="34" charset="0"/>
              <a:buNone/>
            </a:pPr>
            <a:r>
              <a:rPr lang="it-IT" sz="1700" dirty="0"/>
              <a:t>generazioni connesse</a:t>
            </a:r>
          </a:p>
        </p:txBody>
      </p:sp>
      <p:pic>
        <p:nvPicPr>
          <p:cNvPr id="5" name="Immagine 4">
            <a:extLst>
              <a:ext uri="{FF2B5EF4-FFF2-40B4-BE49-F238E27FC236}">
                <a16:creationId xmlns:a16="http://schemas.microsoft.com/office/drawing/2014/main" id="{3896A2CD-AC0A-407A-911A-92A7E39464A6}"/>
              </a:ext>
            </a:extLst>
          </p:cNvPr>
          <p:cNvPicPr>
            <a:picLocks noChangeAspect="1"/>
          </p:cNvPicPr>
          <p:nvPr/>
        </p:nvPicPr>
        <p:blipFill>
          <a:blip r:embed="rId2"/>
          <a:stretch>
            <a:fillRect/>
          </a:stretch>
        </p:blipFill>
        <p:spPr>
          <a:xfrm>
            <a:off x="10494195" y="5437556"/>
            <a:ext cx="1579001" cy="1743607"/>
          </a:xfrm>
          <a:prstGeom prst="rect">
            <a:avLst/>
          </a:prstGeom>
        </p:spPr>
      </p:pic>
    </p:spTree>
    <p:extLst>
      <p:ext uri="{BB962C8B-B14F-4D97-AF65-F5344CB8AC3E}">
        <p14:creationId xmlns:p14="http://schemas.microsoft.com/office/powerpoint/2010/main" val="12745280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1F7BA4-0C38-4BE1-BC0A-2F3E5C860A23}"/>
              </a:ext>
            </a:extLst>
          </p:cNvPr>
          <p:cNvSpPr>
            <a:spLocks noGrp="1"/>
          </p:cNvSpPr>
          <p:nvPr>
            <p:ph type="title"/>
          </p:nvPr>
        </p:nvSpPr>
        <p:spPr/>
        <p:txBody>
          <a:bodyPr/>
          <a:lstStyle/>
          <a:p>
            <a:r>
              <a:rPr lang="it-IT" b="0" i="0" dirty="0">
                <a:solidFill>
                  <a:srgbClr val="000000"/>
                </a:solidFill>
                <a:effectLst/>
                <a:latin typeface="Roboto"/>
              </a:rPr>
              <a:t>L’Arbitro Bancario Finanziario (ABF)</a:t>
            </a:r>
            <a:endParaRPr lang="it-IT" dirty="0"/>
          </a:p>
        </p:txBody>
      </p:sp>
      <p:sp>
        <p:nvSpPr>
          <p:cNvPr id="3" name="Segnaposto contenuto 2">
            <a:extLst>
              <a:ext uri="{FF2B5EF4-FFF2-40B4-BE49-F238E27FC236}">
                <a16:creationId xmlns:a16="http://schemas.microsoft.com/office/drawing/2014/main" id="{7E4CB28F-549F-40CA-81F4-2EC6C45C390F}"/>
              </a:ext>
            </a:extLst>
          </p:cNvPr>
          <p:cNvSpPr>
            <a:spLocks noGrp="1"/>
          </p:cNvSpPr>
          <p:nvPr>
            <p:ph idx="1"/>
          </p:nvPr>
        </p:nvSpPr>
        <p:spPr>
          <a:xfrm>
            <a:off x="1115568" y="2478024"/>
            <a:ext cx="10168128" cy="3036368"/>
          </a:xfrm>
        </p:spPr>
        <p:txBody>
          <a:bodyPr>
            <a:normAutofit fontScale="92500"/>
          </a:bodyPr>
          <a:lstStyle/>
          <a:p>
            <a:pPr algn="just"/>
            <a:r>
              <a:rPr lang="it-IT" b="0" i="0" dirty="0">
                <a:solidFill>
                  <a:srgbClr val="000000"/>
                </a:solidFill>
                <a:effectLst/>
                <a:latin typeface="Roboto"/>
              </a:rPr>
              <a:t>L’Arbitro Bancario Finanziario (ABF) è un sistema di risoluzione alternativa delle controversie (ADR) che possono sorgere tra i clienti e le banche e gli altri intermediari in materia di operazioni e servizi bancari e finanziari.</a:t>
            </a:r>
          </a:p>
          <a:p>
            <a:pPr algn="just"/>
            <a:r>
              <a:rPr lang="it-IT" b="0" i="0" dirty="0">
                <a:solidFill>
                  <a:srgbClr val="000000"/>
                </a:solidFill>
                <a:effectLst/>
                <a:latin typeface="Roboto"/>
              </a:rPr>
              <a:t>Rappresenta un’opportunità di tutela semplice, rapida ed economica rispetto a quella offerta dal giudice ordinario.</a:t>
            </a:r>
          </a:p>
          <a:p>
            <a:pPr algn="just"/>
            <a:r>
              <a:rPr lang="it-IT" b="0" i="0" dirty="0">
                <a:solidFill>
                  <a:srgbClr val="000000"/>
                </a:solidFill>
                <a:effectLst/>
                <a:latin typeface="Roboto"/>
              </a:rPr>
              <a:t>Il ricorso all’ABF va presentato online, registrandosi e accedendo al Portale tramite il sito </a:t>
            </a:r>
            <a:r>
              <a:rPr lang="it-IT" b="1" i="0" u="sng" dirty="0">
                <a:solidFill>
                  <a:srgbClr val="0063CC"/>
                </a:solidFill>
                <a:effectLst/>
                <a:latin typeface="Roboto"/>
                <a:hlinkClick r:id="rId2"/>
              </a:rPr>
              <a:t>www.arbitrobancariofinanziario.it</a:t>
            </a:r>
            <a:endParaRPr lang="it-IT" b="0" i="0" dirty="0">
              <a:solidFill>
                <a:srgbClr val="000000"/>
              </a:solidFill>
              <a:effectLst/>
              <a:latin typeface="Roboto"/>
            </a:endParaRPr>
          </a:p>
          <a:p>
            <a:endParaRPr lang="it-IT" dirty="0"/>
          </a:p>
        </p:txBody>
      </p:sp>
      <p:sp>
        <p:nvSpPr>
          <p:cNvPr id="4" name="Segnaposto contenuto 3">
            <a:extLst>
              <a:ext uri="{FF2B5EF4-FFF2-40B4-BE49-F238E27FC236}">
                <a16:creationId xmlns:a16="http://schemas.microsoft.com/office/drawing/2014/main" id="{192298E3-808A-4FB8-B7C6-927B3DFB798B}"/>
              </a:ext>
            </a:extLst>
          </p:cNvPr>
          <p:cNvSpPr txBox="1">
            <a:spLocks/>
          </p:cNvSpPr>
          <p:nvPr/>
        </p:nvSpPr>
        <p:spPr>
          <a:xfrm>
            <a:off x="0" y="5917227"/>
            <a:ext cx="12192000" cy="759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lt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lt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lt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00000"/>
              </a:lnSpc>
              <a:buFont typeface="Arial" panose="020B0604020202020204" pitchFamily="34" charset="0"/>
              <a:buNone/>
            </a:pPr>
            <a:r>
              <a:rPr lang="it-IT" sz="1700" dirty="0"/>
              <a:t>Non cadere nella rete: </a:t>
            </a:r>
          </a:p>
          <a:p>
            <a:pPr marL="0" indent="0">
              <a:lnSpc>
                <a:spcPct val="100000"/>
              </a:lnSpc>
              <a:buFont typeface="Arial" panose="020B0604020202020204" pitchFamily="34" charset="0"/>
              <a:buNone/>
            </a:pPr>
            <a:r>
              <a:rPr lang="it-IT" sz="1700" dirty="0"/>
              <a:t>generazioni connesse</a:t>
            </a:r>
          </a:p>
        </p:txBody>
      </p:sp>
      <p:pic>
        <p:nvPicPr>
          <p:cNvPr id="5" name="Immagine 4">
            <a:extLst>
              <a:ext uri="{FF2B5EF4-FFF2-40B4-BE49-F238E27FC236}">
                <a16:creationId xmlns:a16="http://schemas.microsoft.com/office/drawing/2014/main" id="{8C4BA627-C191-4FAA-BA1D-503848167415}"/>
              </a:ext>
            </a:extLst>
          </p:cNvPr>
          <p:cNvPicPr>
            <a:picLocks noChangeAspect="1"/>
          </p:cNvPicPr>
          <p:nvPr/>
        </p:nvPicPr>
        <p:blipFill>
          <a:blip r:embed="rId3"/>
          <a:stretch>
            <a:fillRect/>
          </a:stretch>
        </p:blipFill>
        <p:spPr>
          <a:xfrm>
            <a:off x="10494195" y="5437556"/>
            <a:ext cx="1579001" cy="1743607"/>
          </a:xfrm>
          <a:prstGeom prst="rect">
            <a:avLst/>
          </a:prstGeom>
        </p:spPr>
      </p:pic>
    </p:spTree>
    <p:extLst>
      <p:ext uri="{BB962C8B-B14F-4D97-AF65-F5344CB8AC3E}">
        <p14:creationId xmlns:p14="http://schemas.microsoft.com/office/powerpoint/2010/main" val="4385634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6022981-528C-4B27-89D4-91B7A64ED23E}"/>
              </a:ext>
            </a:extLst>
          </p:cNvPr>
          <p:cNvSpPr>
            <a:spLocks noGrp="1"/>
          </p:cNvSpPr>
          <p:nvPr>
            <p:ph type="title"/>
          </p:nvPr>
        </p:nvSpPr>
        <p:spPr/>
        <p:txBody>
          <a:bodyPr/>
          <a:lstStyle/>
          <a:p>
            <a:r>
              <a:rPr lang="it-IT" dirty="0"/>
              <a:t>Le Conciliazioni</a:t>
            </a:r>
          </a:p>
        </p:txBody>
      </p:sp>
      <p:sp>
        <p:nvSpPr>
          <p:cNvPr id="3" name="Segnaposto contenuto 2">
            <a:extLst>
              <a:ext uri="{FF2B5EF4-FFF2-40B4-BE49-F238E27FC236}">
                <a16:creationId xmlns:a16="http://schemas.microsoft.com/office/drawing/2014/main" id="{6822908D-4E19-4E3D-9681-17AB0102DED4}"/>
              </a:ext>
            </a:extLst>
          </p:cNvPr>
          <p:cNvSpPr>
            <a:spLocks noGrp="1"/>
          </p:cNvSpPr>
          <p:nvPr>
            <p:ph idx="1"/>
          </p:nvPr>
        </p:nvSpPr>
        <p:spPr>
          <a:xfrm>
            <a:off x="1115568" y="2478024"/>
            <a:ext cx="10168128" cy="3185658"/>
          </a:xfrm>
        </p:spPr>
        <p:txBody>
          <a:bodyPr>
            <a:normAutofit fontScale="77500" lnSpcReduction="20000"/>
          </a:bodyPr>
          <a:lstStyle/>
          <a:p>
            <a:pPr algn="just"/>
            <a:r>
              <a:rPr lang="it-IT" b="0" i="0" dirty="0">
                <a:solidFill>
                  <a:srgbClr val="000000"/>
                </a:solidFill>
                <a:effectLst/>
                <a:latin typeface="Roboto"/>
              </a:rPr>
              <a:t>La procedura di conciliazione paritetica costituisce un valido strumento per risolvere in modo semplice e veloce (non può durare più di 90 giorni) le controversie tra intermediari bancari/finanziari e consumatori, alternativo all’Arbitro Bancario Finanziario, alla mediazione civile e alla giustizia ordinaria.</a:t>
            </a:r>
          </a:p>
          <a:p>
            <a:pPr algn="just"/>
            <a:r>
              <a:rPr lang="it-IT" b="0" i="0" dirty="0">
                <a:solidFill>
                  <a:srgbClr val="000000"/>
                </a:solidFill>
                <a:effectLst/>
                <a:latin typeface="Roboto"/>
              </a:rPr>
              <a:t>Tale procedura è, inoltre, gratuita e non richiede l’assistenza di un legale.</a:t>
            </a:r>
          </a:p>
          <a:p>
            <a:pPr algn="just"/>
            <a:r>
              <a:rPr lang="it-IT" b="0" i="0" dirty="0">
                <a:solidFill>
                  <a:srgbClr val="000000"/>
                </a:solidFill>
                <a:effectLst/>
                <a:latin typeface="Roboto"/>
              </a:rPr>
              <a:t>La conciliazione paritetica rappresenta un valido strumento per:</a:t>
            </a:r>
          </a:p>
          <a:p>
            <a:pPr marL="0" indent="0" algn="just">
              <a:buNone/>
            </a:pPr>
            <a:r>
              <a:rPr lang="it-IT" b="0" i="0" dirty="0">
                <a:solidFill>
                  <a:srgbClr val="000000"/>
                </a:solidFill>
                <a:effectLst/>
                <a:latin typeface="Roboto"/>
              </a:rPr>
              <a:t>- migliorare il dialogo tra consumatori e intermediari finanziari;</a:t>
            </a:r>
          </a:p>
          <a:p>
            <a:pPr marL="0" indent="0" algn="just">
              <a:buNone/>
            </a:pPr>
            <a:r>
              <a:rPr lang="it-IT" b="0" i="0" dirty="0">
                <a:solidFill>
                  <a:srgbClr val="000000"/>
                </a:solidFill>
                <a:effectLst/>
                <a:latin typeface="Roboto"/>
              </a:rPr>
              <a:t>- risolvere le controversie in maniera rapida ed efficace;</a:t>
            </a:r>
          </a:p>
          <a:p>
            <a:pPr marL="0" indent="0" algn="just">
              <a:buNone/>
            </a:pPr>
            <a:r>
              <a:rPr lang="it-IT" b="0" i="0" dirty="0">
                <a:solidFill>
                  <a:srgbClr val="000000"/>
                </a:solidFill>
                <a:effectLst/>
                <a:latin typeface="Roboto"/>
              </a:rPr>
              <a:t>- garantire una maggior tutela dei consumatori.</a:t>
            </a:r>
          </a:p>
          <a:p>
            <a:pPr marL="0" indent="0">
              <a:buNone/>
            </a:pPr>
            <a:endParaRPr lang="it-IT" dirty="0"/>
          </a:p>
        </p:txBody>
      </p:sp>
      <p:sp>
        <p:nvSpPr>
          <p:cNvPr id="4" name="Segnaposto contenuto 3">
            <a:extLst>
              <a:ext uri="{FF2B5EF4-FFF2-40B4-BE49-F238E27FC236}">
                <a16:creationId xmlns:a16="http://schemas.microsoft.com/office/drawing/2014/main" id="{ECAA47ED-E3B8-4883-A026-1D79436CC279}"/>
              </a:ext>
            </a:extLst>
          </p:cNvPr>
          <p:cNvSpPr txBox="1">
            <a:spLocks/>
          </p:cNvSpPr>
          <p:nvPr/>
        </p:nvSpPr>
        <p:spPr>
          <a:xfrm>
            <a:off x="0" y="5917227"/>
            <a:ext cx="12192000" cy="759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lt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lt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lt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00000"/>
              </a:lnSpc>
              <a:buFont typeface="Arial" panose="020B0604020202020204" pitchFamily="34" charset="0"/>
              <a:buNone/>
            </a:pPr>
            <a:r>
              <a:rPr lang="it-IT" sz="1700" dirty="0"/>
              <a:t>Non cadere nella rete: </a:t>
            </a:r>
          </a:p>
          <a:p>
            <a:pPr marL="0" indent="0">
              <a:lnSpc>
                <a:spcPct val="100000"/>
              </a:lnSpc>
              <a:buFont typeface="Arial" panose="020B0604020202020204" pitchFamily="34" charset="0"/>
              <a:buNone/>
            </a:pPr>
            <a:r>
              <a:rPr lang="it-IT" sz="1700" dirty="0"/>
              <a:t>generazioni connesse</a:t>
            </a:r>
          </a:p>
        </p:txBody>
      </p:sp>
      <p:pic>
        <p:nvPicPr>
          <p:cNvPr id="5" name="Immagine 4">
            <a:extLst>
              <a:ext uri="{FF2B5EF4-FFF2-40B4-BE49-F238E27FC236}">
                <a16:creationId xmlns:a16="http://schemas.microsoft.com/office/drawing/2014/main" id="{912F1483-0513-4712-912C-5957FA359ABC}"/>
              </a:ext>
            </a:extLst>
          </p:cNvPr>
          <p:cNvPicPr>
            <a:picLocks noChangeAspect="1"/>
          </p:cNvPicPr>
          <p:nvPr/>
        </p:nvPicPr>
        <p:blipFill>
          <a:blip r:embed="rId2"/>
          <a:stretch>
            <a:fillRect/>
          </a:stretch>
        </p:blipFill>
        <p:spPr>
          <a:xfrm>
            <a:off x="10494195" y="5437556"/>
            <a:ext cx="1579001" cy="1743607"/>
          </a:xfrm>
          <a:prstGeom prst="rect">
            <a:avLst/>
          </a:prstGeom>
        </p:spPr>
      </p:pic>
    </p:spTree>
    <p:extLst>
      <p:ext uri="{BB962C8B-B14F-4D97-AF65-F5344CB8AC3E}">
        <p14:creationId xmlns:p14="http://schemas.microsoft.com/office/powerpoint/2010/main" val="2318554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2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3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2" name="Rectangle 32">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7F004C9-D7CC-4156-873D-C14151703C60}"/>
              </a:ext>
            </a:extLst>
          </p:cNvPr>
          <p:cNvPicPr>
            <a:picLocks noChangeAspect="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artisticPhotocopy/>
                    </a14:imgEffect>
                    <a14:imgEffect>
                      <a14:colorTemperature colorTemp="11200"/>
                    </a14:imgEffect>
                  </a14:imgLayer>
                </a14:imgProps>
              </a:ext>
            </a:extLst>
          </a:blip>
          <a:srcRect l="4751" r="10243" b="-2"/>
          <a:stretch/>
        </p:blipFill>
        <p:spPr>
          <a:xfrm>
            <a:off x="3523488" y="10"/>
            <a:ext cx="8668512" cy="6857990"/>
          </a:xfrm>
          <a:prstGeom prst="rect">
            <a:avLst/>
          </a:prstGeom>
        </p:spPr>
      </p:pic>
      <p:sp>
        <p:nvSpPr>
          <p:cNvPr id="53" name="Rectangle 34">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olo 6">
            <a:extLst>
              <a:ext uri="{FF2B5EF4-FFF2-40B4-BE49-F238E27FC236}">
                <a16:creationId xmlns:a16="http://schemas.microsoft.com/office/drawing/2014/main" id="{0BC1C5A1-1D65-46D6-B447-0F4AB82D32DA}"/>
              </a:ext>
            </a:extLst>
          </p:cNvPr>
          <p:cNvSpPr>
            <a:spLocks noGrp="1"/>
          </p:cNvSpPr>
          <p:nvPr>
            <p:ph type="title"/>
          </p:nvPr>
        </p:nvSpPr>
        <p:spPr>
          <a:xfrm>
            <a:off x="435309" y="1149924"/>
            <a:ext cx="4023360" cy="3478070"/>
          </a:xfrm>
        </p:spPr>
        <p:txBody>
          <a:bodyPr vert="horz" lIns="91440" tIns="45720" rIns="91440" bIns="45720" rtlCol="0" anchor="b">
            <a:noAutofit/>
          </a:bodyPr>
          <a:lstStyle/>
          <a:p>
            <a:pPr algn="just"/>
            <a:r>
              <a:rPr lang="it-IT" sz="3200" b="0" i="0" dirty="0">
                <a:solidFill>
                  <a:srgbClr val="303030"/>
                </a:solidFill>
                <a:effectLst/>
                <a:latin typeface="Open Sans"/>
              </a:rPr>
              <a:t>A distanza di 30 anni, in tutto mondo ad oggi ci sono oltre </a:t>
            </a:r>
            <a:r>
              <a:rPr lang="it-IT" sz="3200" i="0" dirty="0">
                <a:solidFill>
                  <a:srgbClr val="303030"/>
                </a:solidFill>
                <a:effectLst/>
                <a:latin typeface="Open Sans"/>
              </a:rPr>
              <a:t>due miliardi di siti </a:t>
            </a:r>
            <a:r>
              <a:rPr lang="it-IT" sz="3200" b="0" i="0" dirty="0">
                <a:solidFill>
                  <a:srgbClr val="303030"/>
                </a:solidFill>
                <a:effectLst/>
                <a:latin typeface="Open Sans"/>
              </a:rPr>
              <a:t>e quasi </a:t>
            </a:r>
            <a:r>
              <a:rPr lang="it-IT" sz="3200" dirty="0">
                <a:solidFill>
                  <a:srgbClr val="303030"/>
                </a:solidFill>
                <a:latin typeface="Open Sans"/>
              </a:rPr>
              <a:t>4</a:t>
            </a:r>
            <a:r>
              <a:rPr lang="it-IT" sz="3200" i="0" dirty="0">
                <a:solidFill>
                  <a:srgbClr val="303030"/>
                </a:solidFill>
                <a:effectLst/>
                <a:latin typeface="Open Sans"/>
              </a:rPr>
              <a:t>,5 miliardi di utenti</a:t>
            </a:r>
            <a:r>
              <a:rPr lang="it-IT" sz="3200" b="0" i="0" dirty="0">
                <a:solidFill>
                  <a:srgbClr val="303030"/>
                </a:solidFill>
                <a:effectLst/>
                <a:latin typeface="Open Sans"/>
              </a:rPr>
              <a:t>. </a:t>
            </a:r>
            <a:br>
              <a:rPr lang="it-IT" sz="3200" i="0" dirty="0">
                <a:solidFill>
                  <a:srgbClr val="303030"/>
                </a:solidFill>
                <a:effectLst/>
                <a:latin typeface="Open Sans"/>
              </a:rPr>
            </a:br>
            <a:endParaRPr lang="en-US" sz="3200" dirty="0"/>
          </a:p>
        </p:txBody>
      </p:sp>
      <p:sp>
        <p:nvSpPr>
          <p:cNvPr id="8" name="Segnaposto testo 7">
            <a:extLst>
              <a:ext uri="{FF2B5EF4-FFF2-40B4-BE49-F238E27FC236}">
                <a16:creationId xmlns:a16="http://schemas.microsoft.com/office/drawing/2014/main" id="{CAAE2FEB-8DB8-48A0-B344-DD854935D6DA}"/>
              </a:ext>
            </a:extLst>
          </p:cNvPr>
          <p:cNvSpPr>
            <a:spLocks noGrp="1"/>
          </p:cNvSpPr>
          <p:nvPr>
            <p:ph type="body" idx="1"/>
          </p:nvPr>
        </p:nvSpPr>
        <p:spPr>
          <a:xfrm>
            <a:off x="477980" y="4690780"/>
            <a:ext cx="4023359" cy="870550"/>
          </a:xfrm>
        </p:spPr>
        <p:txBody>
          <a:bodyPr vert="horz" lIns="91440" tIns="45720" rIns="91440" bIns="45720" rtlCol="0">
            <a:normAutofit/>
          </a:bodyPr>
          <a:lstStyle/>
          <a:p>
            <a:r>
              <a:rPr lang="en-US" b="1" dirty="0"/>
              <a:t>DOPO 30 ANNI </a:t>
            </a:r>
          </a:p>
        </p:txBody>
      </p:sp>
      <p:sp>
        <p:nvSpPr>
          <p:cNvPr id="54" name="Rectangle 3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3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2">
              <a:lumMod val="25000"/>
              <a:lumOff val="75000"/>
            </a:schemeClr>
          </a:solidFill>
          <a:ln w="3175">
            <a:solidFill>
              <a:schemeClr val="tx2">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ttangolo 35">
            <a:extLst>
              <a:ext uri="{FF2B5EF4-FFF2-40B4-BE49-F238E27FC236}">
                <a16:creationId xmlns:a16="http://schemas.microsoft.com/office/drawing/2014/main" id="{68F51B43-A24D-42F6-8803-89E20FD97C54}"/>
              </a:ext>
            </a:extLst>
          </p:cNvPr>
          <p:cNvSpPr/>
          <p:nvPr/>
        </p:nvSpPr>
        <p:spPr>
          <a:xfrm>
            <a:off x="0" y="5859263"/>
            <a:ext cx="12191999" cy="719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it-IT" dirty="0"/>
              <a:t>Non cadere nella rete: </a:t>
            </a:r>
            <a:endParaRPr lang="it-IT"/>
          </a:p>
          <a:p>
            <a:pPr>
              <a:spcAft>
                <a:spcPts val="600"/>
              </a:spcAft>
            </a:pPr>
            <a:r>
              <a:rPr lang="it-IT" dirty="0"/>
              <a:t>generazioni connesse</a:t>
            </a:r>
            <a:endParaRPr lang="it-IT"/>
          </a:p>
        </p:txBody>
      </p:sp>
      <p:pic>
        <p:nvPicPr>
          <p:cNvPr id="2" name="Immagine 1">
            <a:extLst>
              <a:ext uri="{FF2B5EF4-FFF2-40B4-BE49-F238E27FC236}">
                <a16:creationId xmlns:a16="http://schemas.microsoft.com/office/drawing/2014/main" id="{AFD05FC3-1710-4C65-B303-8B397194E7CF}"/>
              </a:ext>
            </a:extLst>
          </p:cNvPr>
          <p:cNvPicPr>
            <a:picLocks noChangeAspect="1"/>
          </p:cNvPicPr>
          <p:nvPr/>
        </p:nvPicPr>
        <p:blipFill>
          <a:blip r:embed="rId4"/>
          <a:stretch>
            <a:fillRect/>
          </a:stretch>
        </p:blipFill>
        <p:spPr>
          <a:xfrm>
            <a:off x="10418348" y="5347005"/>
            <a:ext cx="1579001" cy="1743607"/>
          </a:xfrm>
          <a:prstGeom prst="rect">
            <a:avLst/>
          </a:prstGeom>
        </p:spPr>
      </p:pic>
      <p:sp>
        <p:nvSpPr>
          <p:cNvPr id="13" name="Preparazione 12">
            <a:extLst>
              <a:ext uri="{FF2B5EF4-FFF2-40B4-BE49-F238E27FC236}">
                <a16:creationId xmlns:a16="http://schemas.microsoft.com/office/drawing/2014/main" id="{BA94D036-DBBC-4230-8FC1-888A7680E6BD}"/>
              </a:ext>
            </a:extLst>
          </p:cNvPr>
          <p:cNvSpPr/>
          <p:nvPr/>
        </p:nvSpPr>
        <p:spPr>
          <a:xfrm>
            <a:off x="8005322" y="2141648"/>
            <a:ext cx="3248714" cy="1364499"/>
          </a:xfrm>
          <a:prstGeom prst="flowChartPreparation">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 Pillole di Storia: evoluzione digitale </a:t>
            </a:r>
          </a:p>
        </p:txBody>
      </p:sp>
    </p:spTree>
    <p:extLst>
      <p:ext uri="{BB962C8B-B14F-4D97-AF65-F5344CB8AC3E}">
        <p14:creationId xmlns:p14="http://schemas.microsoft.com/office/powerpoint/2010/main" val="3501838130"/>
      </p:ext>
    </p:extLst>
  </p:cSld>
  <p:clrMapOvr>
    <a:overrideClrMapping bg1="lt1" tx1="dk1" bg2="lt2" tx2="dk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magine 6" descr="Immagine che contiene persona&#10;&#10;Descrizione generata automaticamente">
            <a:extLst>
              <a:ext uri="{FF2B5EF4-FFF2-40B4-BE49-F238E27FC236}">
                <a16:creationId xmlns:a16="http://schemas.microsoft.com/office/drawing/2014/main" id="{0A44BB41-08A9-4183-AD67-D4EA002E9064}"/>
              </a:ext>
            </a:extLst>
          </p:cNvPr>
          <p:cNvPicPr>
            <a:picLocks noChangeAspect="1"/>
          </p:cNvPicPr>
          <p:nvPr/>
        </p:nvPicPr>
        <p:blipFill rotWithShape="1">
          <a:blip r:embed="rId2">
            <a:duotone>
              <a:prstClr val="black"/>
              <a:schemeClr val="accent1">
                <a:tint val="45000"/>
                <a:satMod val="400000"/>
              </a:schemeClr>
            </a:duotone>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20" y="10"/>
            <a:ext cx="12191981" cy="6857990"/>
          </a:xfrm>
          <a:prstGeom prst="rect">
            <a:avLst/>
          </a:prstGeom>
        </p:spPr>
      </p:pic>
      <p:sp>
        <p:nvSpPr>
          <p:cNvPr id="15" name="Rectangle 14">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olo 3">
            <a:extLst>
              <a:ext uri="{FF2B5EF4-FFF2-40B4-BE49-F238E27FC236}">
                <a16:creationId xmlns:a16="http://schemas.microsoft.com/office/drawing/2014/main" id="{6D0FCC7B-8350-46DF-9EC2-D7A1D7053C26}"/>
              </a:ext>
            </a:extLst>
          </p:cNvPr>
          <p:cNvSpPr>
            <a:spLocks noGrp="1"/>
          </p:cNvSpPr>
          <p:nvPr>
            <p:ph type="ctrTitle"/>
          </p:nvPr>
        </p:nvSpPr>
        <p:spPr>
          <a:xfrm>
            <a:off x="404553" y="787940"/>
            <a:ext cx="9078562" cy="4691588"/>
          </a:xfrm>
        </p:spPr>
        <p:txBody>
          <a:bodyPr>
            <a:normAutofit fontScale="90000"/>
          </a:bodyPr>
          <a:lstStyle/>
          <a:p>
            <a:r>
              <a:rPr lang="it-IT" sz="6600" dirty="0">
                <a:solidFill>
                  <a:schemeClr val="bg1"/>
                </a:solidFill>
              </a:rPr>
              <a:t>ORA ABBIAMO TUTTI GLI STRUMENTI NECESSARI PER NON CADERE NELLA RETE</a:t>
            </a:r>
          </a:p>
        </p:txBody>
      </p:sp>
      <p:sp>
        <p:nvSpPr>
          <p:cNvPr id="5" name="Sottotitolo 4">
            <a:extLst>
              <a:ext uri="{FF2B5EF4-FFF2-40B4-BE49-F238E27FC236}">
                <a16:creationId xmlns:a16="http://schemas.microsoft.com/office/drawing/2014/main" id="{AEE63C04-9308-4546-A93C-4E163155CBD5}"/>
              </a:ext>
            </a:extLst>
          </p:cNvPr>
          <p:cNvSpPr>
            <a:spLocks noGrp="1"/>
          </p:cNvSpPr>
          <p:nvPr>
            <p:ph type="subTitle" idx="1"/>
          </p:nvPr>
        </p:nvSpPr>
        <p:spPr>
          <a:xfrm>
            <a:off x="404553" y="5551469"/>
            <a:ext cx="9078562" cy="592975"/>
          </a:xfrm>
        </p:spPr>
        <p:txBody>
          <a:bodyPr anchor="ctr">
            <a:normAutofit/>
          </a:bodyPr>
          <a:lstStyle/>
          <a:p>
            <a:endParaRPr lang="it-IT">
              <a:solidFill>
                <a:schemeClr val="bg1"/>
              </a:solidFill>
            </a:endParaRPr>
          </a:p>
        </p:txBody>
      </p:sp>
      <p:sp>
        <p:nvSpPr>
          <p:cNvPr id="11" name="Segnaposto contenuto 3">
            <a:extLst>
              <a:ext uri="{FF2B5EF4-FFF2-40B4-BE49-F238E27FC236}">
                <a16:creationId xmlns:a16="http://schemas.microsoft.com/office/drawing/2014/main" id="{BE4732D9-118C-4DAB-8D05-9E7533BE574F}"/>
              </a:ext>
            </a:extLst>
          </p:cNvPr>
          <p:cNvSpPr txBox="1">
            <a:spLocks/>
          </p:cNvSpPr>
          <p:nvPr/>
        </p:nvSpPr>
        <p:spPr>
          <a:xfrm>
            <a:off x="0" y="5917227"/>
            <a:ext cx="12192000" cy="759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lt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lt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lt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00000"/>
              </a:lnSpc>
              <a:buFont typeface="Arial" panose="020B0604020202020204" pitchFamily="34" charset="0"/>
              <a:buNone/>
            </a:pPr>
            <a:r>
              <a:rPr lang="it-IT" sz="1700" dirty="0"/>
              <a:t>Non cadere nella rete: </a:t>
            </a:r>
          </a:p>
          <a:p>
            <a:pPr marL="0" indent="0">
              <a:lnSpc>
                <a:spcPct val="100000"/>
              </a:lnSpc>
              <a:buFont typeface="Arial" panose="020B0604020202020204" pitchFamily="34" charset="0"/>
              <a:buNone/>
            </a:pPr>
            <a:r>
              <a:rPr lang="it-IT" sz="1700" dirty="0"/>
              <a:t>generazioni connesse</a:t>
            </a:r>
          </a:p>
        </p:txBody>
      </p:sp>
      <p:pic>
        <p:nvPicPr>
          <p:cNvPr id="12" name="Immagine 11">
            <a:extLst>
              <a:ext uri="{FF2B5EF4-FFF2-40B4-BE49-F238E27FC236}">
                <a16:creationId xmlns:a16="http://schemas.microsoft.com/office/drawing/2014/main" id="{E0FF5972-D41A-4BA9-AEF8-3170AAE839B8}"/>
              </a:ext>
            </a:extLst>
          </p:cNvPr>
          <p:cNvPicPr>
            <a:picLocks noChangeAspect="1"/>
          </p:cNvPicPr>
          <p:nvPr/>
        </p:nvPicPr>
        <p:blipFill>
          <a:blip r:embed="rId4"/>
          <a:stretch>
            <a:fillRect/>
          </a:stretch>
        </p:blipFill>
        <p:spPr>
          <a:xfrm>
            <a:off x="10494195" y="5437556"/>
            <a:ext cx="1579001" cy="1743607"/>
          </a:xfrm>
          <a:prstGeom prst="rect">
            <a:avLst/>
          </a:prstGeom>
        </p:spPr>
      </p:pic>
    </p:spTree>
    <p:extLst>
      <p:ext uri="{BB962C8B-B14F-4D97-AF65-F5344CB8AC3E}">
        <p14:creationId xmlns:p14="http://schemas.microsoft.com/office/powerpoint/2010/main" val="25309246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7" name="Rectangle 26">
            <a:extLst>
              <a:ext uri="{FF2B5EF4-FFF2-40B4-BE49-F238E27FC236}">
                <a16:creationId xmlns:a16="http://schemas.microsoft.com/office/drawing/2014/main" id="{2FB82883-1DC0-4BE1-A607-009095F33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magine 8">
            <a:extLst>
              <a:ext uri="{FF2B5EF4-FFF2-40B4-BE49-F238E27FC236}">
                <a16:creationId xmlns:a16="http://schemas.microsoft.com/office/drawing/2014/main" id="{571F27EC-3399-4EC2-A417-DAECFDCE585C}"/>
              </a:ext>
            </a:extLst>
          </p:cNvPr>
          <p:cNvPicPr>
            <a:picLocks noChangeAspect="1"/>
          </p:cNvPicPr>
          <p:nvPr/>
        </p:nvPicPr>
        <p:blipFill rotWithShape="1">
          <a:blip r:embed="rId2">
            <a:duotone>
              <a:prstClr val="black"/>
              <a:schemeClr val="accent1">
                <a:tint val="45000"/>
                <a:satMod val="400000"/>
              </a:schemeClr>
            </a:duotone>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442"/>
          <a:stretch/>
        </p:blipFill>
        <p:spPr>
          <a:xfrm>
            <a:off x="20" y="-87539"/>
            <a:ext cx="12191980" cy="6857990"/>
          </a:xfrm>
          <a:prstGeom prst="rect">
            <a:avLst/>
          </a:prstGeom>
        </p:spPr>
      </p:pic>
      <p:sp>
        <p:nvSpPr>
          <p:cNvPr id="29" name="Rectangle 28">
            <a:extLst>
              <a:ext uri="{FF2B5EF4-FFF2-40B4-BE49-F238E27FC236}">
                <a16:creationId xmlns:a16="http://schemas.microsoft.com/office/drawing/2014/main" id="{9FA98EAA-A866-4C95-A2A8-44E46FBA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56000">
                <a:schemeClr val="tx1">
                  <a:alpha val="40000"/>
                </a:schemeClr>
              </a:gs>
              <a:gs pos="100000">
                <a:schemeClr val="tx1">
                  <a:alpha val="8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CC9F0F21-4447-475B-BC7E-CDE85F11EE4C}"/>
              </a:ext>
            </a:extLst>
          </p:cNvPr>
          <p:cNvSpPr>
            <a:spLocks noGrp="1"/>
          </p:cNvSpPr>
          <p:nvPr>
            <p:ph type="title"/>
          </p:nvPr>
        </p:nvSpPr>
        <p:spPr>
          <a:xfrm>
            <a:off x="2180943" y="5554765"/>
            <a:ext cx="7985759" cy="868823"/>
          </a:xfrm>
        </p:spPr>
        <p:txBody>
          <a:bodyPr vert="horz" lIns="91440" tIns="45720" rIns="91440" bIns="45720" rtlCol="0" anchor="b">
            <a:normAutofit/>
          </a:bodyPr>
          <a:lstStyle/>
          <a:p>
            <a:pPr algn="ctr"/>
            <a:r>
              <a:rPr lang="en-US" dirty="0">
                <a:solidFill>
                  <a:schemeClr val="bg1"/>
                </a:solidFill>
              </a:rPr>
              <a:t>GRAZIE PER L’ATTENZIONE</a:t>
            </a:r>
          </a:p>
        </p:txBody>
      </p:sp>
    </p:spTree>
    <p:extLst>
      <p:ext uri="{BB962C8B-B14F-4D97-AF65-F5344CB8AC3E}">
        <p14:creationId xmlns:p14="http://schemas.microsoft.com/office/powerpoint/2010/main" val="2627247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2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3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2" name="Rectangle 32">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7F004C9-D7CC-4156-873D-C14151703C60}"/>
              </a:ext>
            </a:extLst>
          </p:cNvPr>
          <p:cNvPicPr>
            <a:picLocks noChangeAspect="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artisticPhotocopy/>
                    </a14:imgEffect>
                    <a14:imgEffect>
                      <a14:colorTemperature colorTemp="11200"/>
                    </a14:imgEffect>
                  </a14:imgLayer>
                </a14:imgProps>
              </a:ext>
            </a:extLst>
          </a:blip>
          <a:srcRect l="4751" r="10243" b="-2"/>
          <a:stretch/>
        </p:blipFill>
        <p:spPr>
          <a:xfrm>
            <a:off x="3523488" y="10"/>
            <a:ext cx="8668512" cy="6857990"/>
          </a:xfrm>
          <a:prstGeom prst="rect">
            <a:avLst/>
          </a:prstGeom>
        </p:spPr>
      </p:pic>
      <p:sp>
        <p:nvSpPr>
          <p:cNvPr id="53" name="Rectangle 34">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olo 6">
            <a:extLst>
              <a:ext uri="{FF2B5EF4-FFF2-40B4-BE49-F238E27FC236}">
                <a16:creationId xmlns:a16="http://schemas.microsoft.com/office/drawing/2014/main" id="{0BC1C5A1-1D65-46D6-B447-0F4AB82D32DA}"/>
              </a:ext>
            </a:extLst>
          </p:cNvPr>
          <p:cNvSpPr>
            <a:spLocks noGrp="1"/>
          </p:cNvSpPr>
          <p:nvPr>
            <p:ph type="title"/>
          </p:nvPr>
        </p:nvSpPr>
        <p:spPr>
          <a:xfrm>
            <a:off x="435309" y="1105687"/>
            <a:ext cx="4023360" cy="3730434"/>
          </a:xfrm>
        </p:spPr>
        <p:txBody>
          <a:bodyPr vert="horz" lIns="91440" tIns="45720" rIns="91440" bIns="45720" rtlCol="0" anchor="b">
            <a:noAutofit/>
          </a:bodyPr>
          <a:lstStyle/>
          <a:p>
            <a:pPr algn="just"/>
            <a:r>
              <a:rPr lang="it-IT" sz="2400" b="0" i="0" dirty="0">
                <a:effectLst/>
                <a:latin typeface="Droid Serif"/>
              </a:rPr>
              <a:t>Sono passati 30 anni da quando il Centro universitario di Pisa si è connesso alla stazione di Roaring Creek in Pennsylvania. Oggi la rete è diventata centrale per le professioni, i diritti dell’uomo, il senso di appartenenza e di partecipazione</a:t>
            </a:r>
            <a:br>
              <a:rPr lang="it-IT" sz="2400" b="0" i="0" dirty="0">
                <a:effectLst/>
                <a:latin typeface="Droid Serif"/>
              </a:rPr>
            </a:br>
            <a:br>
              <a:rPr lang="it-IT" sz="2400" i="0" dirty="0">
                <a:solidFill>
                  <a:srgbClr val="303030"/>
                </a:solidFill>
                <a:effectLst/>
                <a:latin typeface="Open Sans"/>
              </a:rPr>
            </a:br>
            <a:endParaRPr lang="en-US" sz="2400" dirty="0"/>
          </a:p>
        </p:txBody>
      </p:sp>
      <p:sp>
        <p:nvSpPr>
          <p:cNvPr id="8" name="Segnaposto testo 7">
            <a:extLst>
              <a:ext uri="{FF2B5EF4-FFF2-40B4-BE49-F238E27FC236}">
                <a16:creationId xmlns:a16="http://schemas.microsoft.com/office/drawing/2014/main" id="{CAAE2FEB-8DB8-48A0-B344-DD854935D6DA}"/>
              </a:ext>
            </a:extLst>
          </p:cNvPr>
          <p:cNvSpPr>
            <a:spLocks noGrp="1"/>
          </p:cNvSpPr>
          <p:nvPr>
            <p:ph type="body" idx="1"/>
          </p:nvPr>
        </p:nvSpPr>
        <p:spPr>
          <a:xfrm>
            <a:off x="477980" y="4690780"/>
            <a:ext cx="4023359" cy="870550"/>
          </a:xfrm>
        </p:spPr>
        <p:txBody>
          <a:bodyPr vert="horz" lIns="91440" tIns="45720" rIns="91440" bIns="45720" rtlCol="0">
            <a:normAutofit/>
          </a:bodyPr>
          <a:lstStyle/>
          <a:p>
            <a:r>
              <a:rPr lang="en-US" b="1" dirty="0"/>
              <a:t>PIU’ DI 30 ANNI DI INTERNET IN ITALIA </a:t>
            </a:r>
          </a:p>
        </p:txBody>
      </p:sp>
      <p:sp>
        <p:nvSpPr>
          <p:cNvPr id="54" name="Rectangle 3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3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2">
              <a:lumMod val="25000"/>
              <a:lumOff val="75000"/>
            </a:schemeClr>
          </a:solidFill>
          <a:ln w="3175">
            <a:solidFill>
              <a:schemeClr val="tx2">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ttangolo 35">
            <a:extLst>
              <a:ext uri="{FF2B5EF4-FFF2-40B4-BE49-F238E27FC236}">
                <a16:creationId xmlns:a16="http://schemas.microsoft.com/office/drawing/2014/main" id="{68F51B43-A24D-42F6-8803-89E20FD97C54}"/>
              </a:ext>
            </a:extLst>
          </p:cNvPr>
          <p:cNvSpPr/>
          <p:nvPr/>
        </p:nvSpPr>
        <p:spPr>
          <a:xfrm>
            <a:off x="0" y="5859263"/>
            <a:ext cx="12191999" cy="719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it-IT" dirty="0"/>
              <a:t>Non cadere nella rete: </a:t>
            </a:r>
            <a:endParaRPr lang="it-IT"/>
          </a:p>
          <a:p>
            <a:pPr>
              <a:spcAft>
                <a:spcPts val="600"/>
              </a:spcAft>
            </a:pPr>
            <a:r>
              <a:rPr lang="it-IT" dirty="0"/>
              <a:t>generazioni connesse</a:t>
            </a:r>
            <a:endParaRPr lang="it-IT"/>
          </a:p>
        </p:txBody>
      </p:sp>
      <p:pic>
        <p:nvPicPr>
          <p:cNvPr id="2" name="Immagine 1">
            <a:extLst>
              <a:ext uri="{FF2B5EF4-FFF2-40B4-BE49-F238E27FC236}">
                <a16:creationId xmlns:a16="http://schemas.microsoft.com/office/drawing/2014/main" id="{AFD05FC3-1710-4C65-B303-8B397194E7CF}"/>
              </a:ext>
            </a:extLst>
          </p:cNvPr>
          <p:cNvPicPr>
            <a:picLocks noChangeAspect="1"/>
          </p:cNvPicPr>
          <p:nvPr/>
        </p:nvPicPr>
        <p:blipFill>
          <a:blip r:embed="rId4"/>
          <a:stretch>
            <a:fillRect/>
          </a:stretch>
        </p:blipFill>
        <p:spPr>
          <a:xfrm>
            <a:off x="10418348" y="5347005"/>
            <a:ext cx="1579001" cy="1743607"/>
          </a:xfrm>
          <a:prstGeom prst="rect">
            <a:avLst/>
          </a:prstGeom>
        </p:spPr>
      </p:pic>
      <p:sp>
        <p:nvSpPr>
          <p:cNvPr id="13" name="Preparazione 12">
            <a:extLst>
              <a:ext uri="{FF2B5EF4-FFF2-40B4-BE49-F238E27FC236}">
                <a16:creationId xmlns:a16="http://schemas.microsoft.com/office/drawing/2014/main" id="{BA94D036-DBBC-4230-8FC1-888A7680E6BD}"/>
              </a:ext>
            </a:extLst>
          </p:cNvPr>
          <p:cNvSpPr/>
          <p:nvPr/>
        </p:nvSpPr>
        <p:spPr>
          <a:xfrm>
            <a:off x="8005322" y="2141648"/>
            <a:ext cx="3248714" cy="1364499"/>
          </a:xfrm>
          <a:prstGeom prst="flowChartPreparation">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 Pillole di Storia: evoluzione digitale </a:t>
            </a:r>
          </a:p>
        </p:txBody>
      </p:sp>
    </p:spTree>
    <p:extLst>
      <p:ext uri="{BB962C8B-B14F-4D97-AF65-F5344CB8AC3E}">
        <p14:creationId xmlns:p14="http://schemas.microsoft.com/office/powerpoint/2010/main" val="560927698"/>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Segnaposto contenuto 5">
            <a:extLst>
              <a:ext uri="{FF2B5EF4-FFF2-40B4-BE49-F238E27FC236}">
                <a16:creationId xmlns:a16="http://schemas.microsoft.com/office/drawing/2014/main" id="{726DEC7E-B3C3-4AA0-9292-98974BD17DDC}"/>
              </a:ext>
            </a:extLst>
          </p:cNvPr>
          <p:cNvPicPr>
            <a:picLocks noChangeAspect="1"/>
          </p:cNvPicPr>
          <p:nvPr/>
        </p:nvPicPr>
        <p:blipFill rotWithShape="1">
          <a:blip r:embed="rId2">
            <a:duotone>
              <a:prstClr val="black"/>
              <a:schemeClr val="accent1">
                <a:tint val="45000"/>
                <a:satMod val="400000"/>
              </a:schemeClr>
            </a:duotone>
          </a:blip>
          <a:srcRect t="172" r="-1" b="-1"/>
          <a:stretch/>
        </p:blipFill>
        <p:spPr>
          <a:xfrm>
            <a:off x="20" y="-65304"/>
            <a:ext cx="8668492" cy="6857990"/>
          </a:xfrm>
          <a:prstGeom prst="rect">
            <a:avLst/>
          </a:prstGeom>
        </p:spPr>
      </p:pic>
      <p:sp>
        <p:nvSpPr>
          <p:cNvPr id="15" name="Rectangle 14">
            <a:extLst>
              <a:ext uri="{FF2B5EF4-FFF2-40B4-BE49-F238E27FC236}">
                <a16:creationId xmlns:a16="http://schemas.microsoft.com/office/drawing/2014/main" id="{EFAEC92A-2230-45B0-A12F-07F9F9EA45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olo 3">
            <a:extLst>
              <a:ext uri="{FF2B5EF4-FFF2-40B4-BE49-F238E27FC236}">
                <a16:creationId xmlns:a16="http://schemas.microsoft.com/office/drawing/2014/main" id="{CCD27249-0B9B-4FA6-9B70-3D7AF14FCFAC}"/>
              </a:ext>
            </a:extLst>
          </p:cNvPr>
          <p:cNvSpPr>
            <a:spLocks noGrp="1"/>
          </p:cNvSpPr>
          <p:nvPr>
            <p:ph type="title"/>
          </p:nvPr>
        </p:nvSpPr>
        <p:spPr>
          <a:xfrm>
            <a:off x="4823926" y="1161288"/>
            <a:ext cx="7010085" cy="1124712"/>
          </a:xfrm>
        </p:spPr>
        <p:txBody>
          <a:bodyPr anchor="b">
            <a:normAutofit/>
          </a:bodyPr>
          <a:lstStyle/>
          <a:p>
            <a:r>
              <a:rPr lang="it-IT" sz="4400" dirty="0"/>
              <a:t>Internet: risorsa globale</a:t>
            </a:r>
          </a:p>
        </p:txBody>
      </p:sp>
      <p:sp>
        <p:nvSpPr>
          <p:cNvPr id="17" name="Rectangle 1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55E970A4-8216-491D-88B5-712392449CC7}"/>
              </a:ext>
            </a:extLst>
          </p:cNvPr>
          <p:cNvSpPr>
            <a:spLocks noGrp="1"/>
          </p:cNvSpPr>
          <p:nvPr>
            <p:ph idx="1"/>
          </p:nvPr>
        </p:nvSpPr>
        <p:spPr>
          <a:xfrm>
            <a:off x="4552576" y="2530602"/>
            <a:ext cx="7281435" cy="3450975"/>
          </a:xfrm>
        </p:spPr>
        <p:txBody>
          <a:bodyPr anchor="t">
            <a:normAutofit fontScale="92500" lnSpcReduction="10000"/>
          </a:bodyPr>
          <a:lstStyle/>
          <a:p>
            <a:pPr algn="just"/>
            <a:r>
              <a:rPr lang="it-IT" sz="1800" b="1" dirty="0"/>
              <a:t>Internet</a:t>
            </a:r>
            <a:r>
              <a:rPr lang="it-IT" sz="1800" dirty="0"/>
              <a:t>, in quanto </a:t>
            </a:r>
            <a:r>
              <a:rPr lang="it-IT" sz="1800" b="1" dirty="0"/>
              <a:t>risorsa globale </a:t>
            </a:r>
            <a:r>
              <a:rPr lang="it-IT" sz="1800" dirty="0"/>
              <a:t>di interesse collettivo ed accessibile in gran parte della sfera terrestre, si caratterizza sempre di più come un’infrastruttura critica al pari delle reti dell’acqua, dell’elettricità e dei trasporti, ridisegnando il modo in cui gli individui vivono. Ha reso il mondo della comunicazione più piccolo, più veloce, più semplice ed aperto a tutti.</a:t>
            </a:r>
          </a:p>
          <a:p>
            <a:pPr algn="just"/>
            <a:r>
              <a:rPr lang="it-IT" sz="1800" dirty="0"/>
              <a:t>La nuova tecnologia, inizialmente sviluppata per fini militari dal Governo degli Stati Uniti negli anni ’60 per poter condividere documenti e comunicare in Stati diversi, nei successivi decenni a seguire si è diffusa in maniera sempre più capillare fino a diventare l’unica rete in grado di connettere il mondo per i più svariati scopi, dando origine all’</a:t>
            </a:r>
            <a:r>
              <a:rPr lang="it-IT" sz="1800" b="1" dirty="0"/>
              <a:t>era</a:t>
            </a:r>
            <a:r>
              <a:rPr lang="it-IT" sz="1800" dirty="0"/>
              <a:t> </a:t>
            </a:r>
            <a:r>
              <a:rPr lang="it-IT" sz="1800" b="1" dirty="0"/>
              <a:t>digitale</a:t>
            </a:r>
            <a:r>
              <a:rPr lang="it-IT" sz="1800" dirty="0"/>
              <a:t>.</a:t>
            </a:r>
            <a:endParaRPr lang="it-IT" sz="1800" b="1" dirty="0"/>
          </a:p>
          <a:p>
            <a:endParaRPr lang="it-IT" sz="1800" dirty="0"/>
          </a:p>
          <a:p>
            <a:endParaRPr lang="en-US" sz="1700" dirty="0"/>
          </a:p>
        </p:txBody>
      </p:sp>
      <p:sp>
        <p:nvSpPr>
          <p:cNvPr id="12" name="Rettangolo 11">
            <a:extLst>
              <a:ext uri="{FF2B5EF4-FFF2-40B4-BE49-F238E27FC236}">
                <a16:creationId xmlns:a16="http://schemas.microsoft.com/office/drawing/2014/main" id="{C0AE1CBE-FBC3-4F0B-81F8-D54BCD86E33D}"/>
              </a:ext>
            </a:extLst>
          </p:cNvPr>
          <p:cNvSpPr/>
          <p:nvPr/>
        </p:nvSpPr>
        <p:spPr>
          <a:xfrm>
            <a:off x="0" y="5859263"/>
            <a:ext cx="12191999" cy="719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it-IT" dirty="0"/>
              <a:t>Non cadere nella rete: </a:t>
            </a:r>
            <a:endParaRPr lang="it-IT"/>
          </a:p>
          <a:p>
            <a:pPr>
              <a:spcAft>
                <a:spcPts val="600"/>
              </a:spcAft>
            </a:pPr>
            <a:r>
              <a:rPr lang="it-IT" dirty="0"/>
              <a:t>generazioni connesse</a:t>
            </a:r>
            <a:endParaRPr lang="it-IT"/>
          </a:p>
        </p:txBody>
      </p:sp>
      <p:pic>
        <p:nvPicPr>
          <p:cNvPr id="14" name="Immagine 13">
            <a:extLst>
              <a:ext uri="{FF2B5EF4-FFF2-40B4-BE49-F238E27FC236}">
                <a16:creationId xmlns:a16="http://schemas.microsoft.com/office/drawing/2014/main" id="{82DCAA09-2A42-4EE4-9305-44700AD7AAD3}"/>
              </a:ext>
            </a:extLst>
          </p:cNvPr>
          <p:cNvPicPr>
            <a:picLocks noChangeAspect="1"/>
          </p:cNvPicPr>
          <p:nvPr/>
        </p:nvPicPr>
        <p:blipFill>
          <a:blip r:embed="rId3"/>
          <a:stretch>
            <a:fillRect/>
          </a:stretch>
        </p:blipFill>
        <p:spPr>
          <a:xfrm>
            <a:off x="10418348" y="5347005"/>
            <a:ext cx="1579001" cy="1743607"/>
          </a:xfrm>
          <a:prstGeom prst="rect">
            <a:avLst/>
          </a:prstGeom>
        </p:spPr>
      </p:pic>
    </p:spTree>
    <p:extLst>
      <p:ext uri="{BB962C8B-B14F-4D97-AF65-F5344CB8AC3E}">
        <p14:creationId xmlns:p14="http://schemas.microsoft.com/office/powerpoint/2010/main" val="1557679489"/>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venir">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5769</TotalTime>
  <Words>5298</Words>
  <Application>Microsoft Office PowerPoint</Application>
  <PresentationFormat>Widescreen</PresentationFormat>
  <Paragraphs>301</Paragraphs>
  <Slides>71</Slides>
  <Notes>1</Notes>
  <HiddenSlides>0</HiddenSlides>
  <MMClips>0</MMClips>
  <ScaleCrop>false</ScaleCrop>
  <HeadingPairs>
    <vt:vector size="6" baseType="variant">
      <vt:variant>
        <vt:lpstr>Caratteri utilizzati</vt:lpstr>
      </vt:variant>
      <vt:variant>
        <vt:i4>18</vt:i4>
      </vt:variant>
      <vt:variant>
        <vt:lpstr>Tema</vt:lpstr>
      </vt:variant>
      <vt:variant>
        <vt:i4>1</vt:i4>
      </vt:variant>
      <vt:variant>
        <vt:lpstr>Titoli diapositive</vt:lpstr>
      </vt:variant>
      <vt:variant>
        <vt:i4>71</vt:i4>
      </vt:variant>
    </vt:vector>
  </HeadingPairs>
  <TitlesOfParts>
    <vt:vector size="90" baseType="lpstr">
      <vt:lpstr>Arial</vt:lpstr>
      <vt:lpstr>Calibri</vt:lpstr>
      <vt:lpstr>Droid Serif</vt:lpstr>
      <vt:lpstr>Garamond</vt:lpstr>
      <vt:lpstr>Georgia</vt:lpstr>
      <vt:lpstr>Gotham-Book</vt:lpstr>
      <vt:lpstr>Gotham-Medium</vt:lpstr>
      <vt:lpstr>inherit</vt:lpstr>
      <vt:lpstr>Karla</vt:lpstr>
      <vt:lpstr>Lato</vt:lpstr>
      <vt:lpstr>Montserrat</vt:lpstr>
      <vt:lpstr>Neue Haas Grotesk Text Pro</vt:lpstr>
      <vt:lpstr>Open Sans</vt:lpstr>
      <vt:lpstr>Raleway</vt:lpstr>
      <vt:lpstr>roboto</vt:lpstr>
      <vt:lpstr>roboto</vt:lpstr>
      <vt:lpstr>Segoe UI Historic</vt:lpstr>
      <vt:lpstr>Verdana</vt:lpstr>
      <vt:lpstr>AccentBoxVTI</vt:lpstr>
      <vt:lpstr>Presentazione standard di PowerPoint</vt:lpstr>
      <vt:lpstr>“NON CADERE NELLA RETE: GENERAZIONI CONNESSE”</vt:lpstr>
      <vt:lpstr>Presentazione standard di PowerPoint</vt:lpstr>
      <vt:lpstr>INTERNET E L’ERA DIGITALE </vt:lpstr>
      <vt:lpstr>Nasce il primo sito web grazie a Tim Berners-Lee.   Accendere il computer e navigare tra siti web è quanto di più comune ci sia nella nostra vita quotidiana. Ma se oggi possiamo farlo dobbiamo ringraziare un informatico inglese</vt:lpstr>
      <vt:lpstr>La prima versione di Explorer per gli utenti risale al 1995   Per molti – la quasi totalità – è stata la prima porta di accesso al fatato mondo di Internet. D'altronde, per i neofiti era la strada più comoda da percorrere e scelta quasi obbligata per la prima connessione alla Rete </vt:lpstr>
      <vt:lpstr>A distanza di 30 anni, in tutto mondo ad oggi ci sono oltre due miliardi di siti e quasi 4,5 miliardi di utenti.  </vt:lpstr>
      <vt:lpstr>Sono passati 30 anni da quando il Centro universitario di Pisa si è connesso alla stazione di Roaring Creek in Pennsylvania. Oggi la rete è diventata centrale per le professioni, i diritti dell’uomo, il senso di appartenenza e di partecipazione  </vt:lpstr>
      <vt:lpstr>Internet: risorsa globale</vt:lpstr>
      <vt:lpstr>Rapporto Istat «Internet@Italia»</vt:lpstr>
      <vt:lpstr>L’Italia è il paese più vecchio d’Europa e dai dati Istat emerge che dal 2005 ad oggi il numero di persone tra i 55 ed i 74 anni che utilizza il pc è aumentato di circa il +463%. Anche per loro, quindi, negli ultimi anni, è diventato importante essere connessi e partecipare attivamente alla vita online come antidepressivo che riduce del 40% il declino cognitivo.</vt:lpstr>
      <vt:lpstr>GENERAZIONI IN RETE</vt:lpstr>
      <vt:lpstr>GENERAZIONI IN RETE</vt:lpstr>
      <vt:lpstr>Lo sviluppo tecnologico improvviso e intenso degli ultimi anni ha portato le nuove generazioni a vivere una vita totalmente diversa rispetto ai propri genitori o a chi li ha preceduti. La familiarità dei millennials nativi digitali con la tecnologia di ogni grado e livello ha contribuito a creare in loro una sorta di parallelismo integrato tra ciò che è reale e ciò che è virtuale.  </vt:lpstr>
      <vt:lpstr>NATIVI NON DIGITALI</vt:lpstr>
      <vt:lpstr>   GENERAZIONI A CONFRONTO</vt:lpstr>
      <vt:lpstr>   GENERAZIONI A CONFRONTO</vt:lpstr>
      <vt:lpstr>QUALSIASI GENERAZIONE CONNESSA ALLA RETE E’ ESPOSTA AL RISCHIO</vt:lpstr>
      <vt:lpstr>I RISCHI DELLA RETE E COME EVITARLI  </vt:lpstr>
      <vt:lpstr>L’informazione in rete rende la conoscenza un bene e pericolo di tutta l’umanità: internet regno delle libertà</vt:lpstr>
      <vt:lpstr>     Il sempre più crescente numero di consumatori immersi nel mondo della rete, di fronte a questa ampia libertà, corrisponde, allo stesso tempo, ad un’adeguata consapevolezza del web?   I naviganti sanno vestire al meglio il ruolo di consumatori critici, agendo in maniera responsabile all’interno del mondo digitale in cui internet può sfuggire a qualsiasi controllo in maniera anarchica ed incensurabile?   Quanta importanza ha riconoscere le insidie della rete per evitare di diventarne vittime e fare sempre massima attenzione a dove si naviga, a ciò che si lascia in rete, a chi si contatta?          </vt:lpstr>
      <vt:lpstr>CONSAPEVOLEZZA= SICUREZZA</vt:lpstr>
      <vt:lpstr>I Rischi della rete</vt:lpstr>
      <vt:lpstr>E’ proprio il modo con cui l’uomo entra in contatto con questo strumento, così prezioso quanto colmo di insidie incontro alle quali il consumatore può incappare, che ne determina la pericolosità in contrapposizione all’utilità: è l’uomo, quindi, che ha in mano l’enorme potere di rendere «buona» o «cattiva» la rete internet in base alla propria consapevolezza di utilizzo. Internet, oltre a costituire un’opportunità, presenta potenziali rischi per alcune fasce deboli della società, quali ad esempio i minori ed i cittadini consumatori con limitate competenze informatiche, come gli anziani o coloro i quali sono nati prima dell’avvento dell’era digitale e non hanno l’adeguata dimestichezza in quanto abituati fino a poco tempo prima al mondo analogico ma costretti, per via delle necessità dei tempi, ad interagire col digitale.</vt:lpstr>
      <vt:lpstr>IMPORTANZA DELLA SICUREZZA ONLINE </vt:lpstr>
      <vt:lpstr>ALFABETIZZAZIONE DIGITALE</vt:lpstr>
      <vt:lpstr>Presentazione standard di PowerPoint</vt:lpstr>
      <vt:lpstr> </vt:lpstr>
      <vt:lpstr>In fin dei conti, la realtà è che le minacce alla sicurezza online non sono molto diverse da quelle del mondo “offline”. Presta attenzione a comportamenti o pratiche insolite. Non fidarti degli estranei e diffida di chi ti approccia senza richiesta e che pretende di avere i tuoi dati. Internet, proprio come il mondo “reale”, è pieno di potenziali opportunità, nonché di pericoli e rischi.   </vt:lpstr>
      <vt:lpstr>CYBERSECURITY</vt:lpstr>
      <vt:lpstr>Definizione di cyber security: tutti ne parlano ma quanti sanno cos’è? </vt:lpstr>
      <vt:lpstr>Cyber security, una definizione possibile </vt:lpstr>
      <vt:lpstr>NORMATIVA EUROPEA IN MATERIA DI SICUREZZA DIGITALE E PROTEZIONE DEI DATI </vt:lpstr>
      <vt:lpstr>I LIMITI DELLA CYBERSECURITY</vt:lpstr>
      <vt:lpstr>ATTENZIONE!!</vt:lpstr>
      <vt:lpstr>2020: AUMENTO CYBER MINACCE </vt:lpstr>
      <vt:lpstr>Presentazione standard di PowerPoint</vt:lpstr>
      <vt:lpstr>PANDEMIA: PIU’ CYBER-CRIMINALI</vt:lpstr>
      <vt:lpstr>Presentazione standard di PowerPoint</vt:lpstr>
      <vt:lpstr>SOCIAL E PANDEMIA</vt:lpstr>
      <vt:lpstr>ATTACCHI INFORMATICI DURANTE LA PANDEMIA </vt:lpstr>
      <vt:lpstr>NAVIGARE SICURI  Come proteggersi: 6 passi per navigare sicuri su internet</vt:lpstr>
      <vt:lpstr>TRUFFE PIU’ FREQUENTI IN RETE:  - PHISHING </vt:lpstr>
      <vt:lpstr>L’obiettivo del phishing è quello di rubare dati personali come quelli bancari, numeri di carte di credito o credenziali di accesso, per arricchirsi finanziariamente.</vt:lpstr>
      <vt:lpstr>PHISHING</vt:lpstr>
      <vt:lpstr>Il phishing è un tentativo di frode in cui un mittente si spaccia per un altro per ottenere le informazioni sensibili di una vittima ignara o infiltrare malware dannosi nel suo sistema. Il termine deriva dall’inglese to fish, e richiama un concetto molto simile: nel phishing i truffatori utilizzano e-mail fraudolente come esca per “pescare” le password. La grafia con il “ph” rimanda al vocabolario degli hacker.</vt:lpstr>
      <vt:lpstr>E-mail di phishing: come avvengono le frodi</vt:lpstr>
      <vt:lpstr> Di fronte ad un danno da phishing, paga la banca? È possibile chiedere un risarcimento all’istituto di credito o dobbiamo accontentarci di presentare una denuncia alla Polizia postale contro ignoti? </vt:lpstr>
      <vt:lpstr>Ogni violazione deve essere valutata singolarmente sulla base del concreto comportamento posto in essere dal cliente e sulla verifica degli strumenti di sicurezza apprestati dalla banca, soprattutto in un contesto normativo teso a garantire principalmente il cliente e ad attribuire il rischio professionale in capo all’istituto di credito. È però doveroso precisare che alla banca è richiesta nell’approntare la sua condotta la diligenza massima, talché è più frequente che la vera causa dei furti operati con modalità telematica sia proprio imputabile all’istituto di credito. </vt:lpstr>
      <vt:lpstr>PREVENIRE E’ MEGLIO CHE CURARE</vt:lpstr>
      <vt:lpstr>Consigli della Polizia Postale per riconoscere le e-mail di phishing</vt:lpstr>
      <vt:lpstr>Consiglio 1: controllare attentamente nome e indirizzo del mittente </vt:lpstr>
      <vt:lpstr>Consiglio 2: formule di apertura dell’e-mail  </vt:lpstr>
      <vt:lpstr>Consiglio 3: controllate grammatica e ortografia </vt:lpstr>
      <vt:lpstr>Consiglio 4: controllo dei link </vt:lpstr>
      <vt:lpstr>Consiglio 5: non trasmettete i vostri dati via e-mail  </vt:lpstr>
      <vt:lpstr>Consiglio 6: attenzione agli allegati </vt:lpstr>
      <vt:lpstr>Consiglio 7: non fatevi mettere sotto pressione </vt:lpstr>
      <vt:lpstr>Consiglio 8: contattare i canali ufficiali </vt:lpstr>
      <vt:lpstr>Cosa fare contro i tentativi di phishing:  fondamentale l’utilizzo delle segnalazioni </vt:lpstr>
      <vt:lpstr>IMPORTANZA DELLE SEGNALAZIONI </vt:lpstr>
      <vt:lpstr>Presentazione standard di PowerPoint</vt:lpstr>
      <vt:lpstr>Presentazione standard di PowerPoint</vt:lpstr>
      <vt:lpstr>Presentazione standard di PowerPoint</vt:lpstr>
      <vt:lpstr>Presentazione standard di PowerPoint</vt:lpstr>
      <vt:lpstr>CADERE NELLA RETE: VITTIME DEL PHISHING </vt:lpstr>
      <vt:lpstr>I Reclami </vt:lpstr>
      <vt:lpstr>L’Arbitro Bancario Finanziario (ABF)</vt:lpstr>
      <vt:lpstr>Le Conciliazioni</vt:lpstr>
      <vt:lpstr>ORA ABBIAMO TUTTI GLI STRUMENTI NECESSARI PER NON CADERE NELLA RETE</vt:lpstr>
      <vt:lpstr>GRAZIE PER L’ATTENZIONE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“NON CADERE NELLA RETE: GENERAZIONI CONNESSE”</dc:title>
  <dc:creator>Marta Simoncini</dc:creator>
  <cp:lastModifiedBy>Marta Simoncini</cp:lastModifiedBy>
  <cp:revision>55</cp:revision>
  <dcterms:created xsi:type="dcterms:W3CDTF">2021-01-12T14:01:26Z</dcterms:created>
  <dcterms:modified xsi:type="dcterms:W3CDTF">2021-02-22T20:23:16Z</dcterms:modified>
</cp:coreProperties>
</file>