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Default Extension="wmv" ContentType="video/x-ms-wmv"/>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Lst>
  <p:notesMasterIdLst>
    <p:notesMasterId r:id="rId66"/>
  </p:notesMasterIdLst>
  <p:handoutMasterIdLst>
    <p:handoutMasterId r:id="rId67"/>
  </p:handoutMasterIdLst>
  <p:sldIdLst>
    <p:sldId id="260" r:id="rId5"/>
    <p:sldId id="277" r:id="rId6"/>
    <p:sldId id="278" r:id="rId7"/>
    <p:sldId id="293" r:id="rId8"/>
    <p:sldId id="294" r:id="rId9"/>
    <p:sldId id="279" r:id="rId10"/>
    <p:sldId id="280" r:id="rId11"/>
    <p:sldId id="281" r:id="rId12"/>
    <p:sldId id="282" r:id="rId13"/>
    <p:sldId id="283" r:id="rId14"/>
    <p:sldId id="325" r:id="rId15"/>
    <p:sldId id="326" r:id="rId16"/>
    <p:sldId id="327" r:id="rId17"/>
    <p:sldId id="287" r:id="rId18"/>
    <p:sldId id="288" r:id="rId19"/>
    <p:sldId id="289" r:id="rId20"/>
    <p:sldId id="290" r:id="rId21"/>
    <p:sldId id="291" r:id="rId22"/>
    <p:sldId id="319" r:id="rId23"/>
    <p:sldId id="330" r:id="rId24"/>
    <p:sldId id="320" r:id="rId25"/>
    <p:sldId id="321" r:id="rId26"/>
    <p:sldId id="258" r:id="rId27"/>
    <p:sldId id="259" r:id="rId28"/>
    <p:sldId id="328" r:id="rId29"/>
    <p:sldId id="323" r:id="rId30"/>
    <p:sldId id="263" r:id="rId31"/>
    <p:sldId id="329" r:id="rId32"/>
    <p:sldId id="265" r:id="rId33"/>
    <p:sldId id="266" r:id="rId34"/>
    <p:sldId id="267" r:id="rId35"/>
    <p:sldId id="268" r:id="rId36"/>
    <p:sldId id="269" r:id="rId37"/>
    <p:sldId id="270" r:id="rId38"/>
    <p:sldId id="271" r:id="rId39"/>
    <p:sldId id="272" r:id="rId40"/>
    <p:sldId id="273" r:id="rId41"/>
    <p:sldId id="274" r:id="rId42"/>
    <p:sldId id="275" r:id="rId43"/>
    <p:sldId id="324" r:id="rId44"/>
    <p:sldId id="331"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17" r:id="rId60"/>
    <p:sldId id="310" r:id="rId61"/>
    <p:sldId id="311" r:id="rId62"/>
    <p:sldId id="316" r:id="rId63"/>
    <p:sldId id="312" r:id="rId64"/>
    <p:sldId id="318" r:id="rId65"/>
  </p:sldIdLst>
  <p:sldSz cx="12192000" cy="6858000"/>
  <p:notesSz cx="6858000" cy="9144000"/>
  <p:defaultTextStyle>
    <a:defPPr rtl="0">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FF00"/>
    <a:srgbClr val="FF9900"/>
    <a:srgbClr val="455F5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254" y="-8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6" d="100"/>
          <a:sy n="86" d="100"/>
        </p:scale>
        <p:origin x="3072" y="78"/>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F611C00B-412B-4E1E-AB3D-740A199EBADB}" type="datetime1">
              <a:rPr lang="it-IT" smtClean="0"/>
              <a:pPr rtl="0"/>
              <a:t>19/05/2020</a:t>
            </a:fld>
            <a:endParaRPr lang="it-IT"/>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A45484C-7992-44E9-9002-213D76072A08}" type="slidenum">
              <a:rPr lang="it-IT" smtClean="0"/>
              <a:pPr rtl="0"/>
              <a:t>‹N›</a:t>
            </a:fld>
            <a:endParaRPr lang="it-IT"/>
          </a:p>
        </p:txBody>
      </p:sp>
    </p:spTree>
    <p:extLst>
      <p:ext uri="{BB962C8B-B14F-4D97-AF65-F5344CB8AC3E}">
        <p14:creationId xmlns:p14="http://schemas.microsoft.com/office/powerpoint/2010/main" xmlns="" val="25159216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CF47E401-DE6A-4486-AB12-E6B7C8A427DE}" type="datetime1">
              <a:rPr lang="it-IT" noProof="0" smtClean="0"/>
              <a:pPr rtl="0"/>
              <a:t>19/05/2020</a:t>
            </a:fld>
            <a:endParaRPr lang="it-IT" noProof="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524A772-5D94-4F12-8B86-44D4FB26368F}" type="slidenum">
              <a:rPr lang="it-IT" noProof="0" smtClean="0"/>
              <a:pPr rtl="0"/>
              <a:t>‹N›</a:t>
            </a:fld>
            <a:endParaRPr lang="it-IT" noProof="0"/>
          </a:p>
        </p:txBody>
      </p:sp>
    </p:spTree>
    <p:extLst>
      <p:ext uri="{BB962C8B-B14F-4D97-AF65-F5344CB8AC3E}">
        <p14:creationId xmlns:p14="http://schemas.microsoft.com/office/powerpoint/2010/main" xmlns="" val="26884203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B524A772-5D94-4F12-8B86-44D4FB26368F}" type="slidenum">
              <a:rPr lang="it-IT" smtClean="0"/>
              <a:pPr rtl="0"/>
              <a:t>1</a:t>
            </a:fld>
            <a:endParaRPr lang="it-IT"/>
          </a:p>
        </p:txBody>
      </p:sp>
    </p:spTree>
    <p:extLst>
      <p:ext uri="{BB962C8B-B14F-4D97-AF65-F5344CB8AC3E}">
        <p14:creationId xmlns:p14="http://schemas.microsoft.com/office/powerpoint/2010/main" xmlns="" val="517410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grpSp>
        <p:nvGrpSpPr>
          <p:cNvPr id="19" name="Gruppo 18"/>
          <p:cNvGrpSpPr/>
          <p:nvPr/>
        </p:nvGrpSpPr>
        <p:grpSpPr>
          <a:xfrm>
            <a:off x="546100" y="-4763"/>
            <a:ext cx="5014912" cy="6862763"/>
            <a:chOff x="2928938" y="-4763"/>
            <a:chExt cx="5014912" cy="6862763"/>
          </a:xfrm>
        </p:grpSpPr>
        <p:sp>
          <p:nvSpPr>
            <p:cNvPr id="22" name="Figura a mano libera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igura a mano libera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igura a mano libera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igura a mano libera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igura a mano libera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igura a mano libera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olo 1"/>
          <p:cNvSpPr>
            <a:spLocks noGrp="1"/>
          </p:cNvSpPr>
          <p:nvPr>
            <p:ph type="ctrTitle"/>
          </p:nvPr>
        </p:nvSpPr>
        <p:spPr>
          <a:xfrm>
            <a:off x="2928401" y="1380068"/>
            <a:ext cx="8574622" cy="2616199"/>
          </a:xfrm>
        </p:spPr>
        <p:txBody>
          <a:bodyPr rtlCol="0" anchor="b">
            <a:normAutofit/>
          </a:bodyPr>
          <a:lstStyle>
            <a:lvl1pPr algn="r">
              <a:defRPr sz="6000">
                <a:effectLst/>
              </a:defRPr>
            </a:lvl1pPr>
          </a:lstStyle>
          <a:p>
            <a:pPr rtl="0"/>
            <a:r>
              <a:rPr lang="it-IT" noProof="0"/>
              <a:t>Fare clic per modificare lo stile del titolo dello schema</a:t>
            </a:r>
          </a:p>
        </p:txBody>
      </p:sp>
      <p:sp>
        <p:nvSpPr>
          <p:cNvPr id="3" name="Sottotitolo 2"/>
          <p:cNvSpPr>
            <a:spLocks noGrp="1"/>
          </p:cNvSpPr>
          <p:nvPr>
            <p:ph type="subTitle" idx="1"/>
          </p:nvPr>
        </p:nvSpPr>
        <p:spPr>
          <a:xfrm>
            <a:off x="4515377" y="3996267"/>
            <a:ext cx="6987645" cy="1388534"/>
          </a:xfrm>
        </p:spPr>
        <p:txBody>
          <a:bodyPr rtlCol="0" anchor="t">
            <a:normAutofit/>
          </a:bodyPr>
          <a:lstStyle>
            <a:lvl1pPr marL="0" indent="0" algn="r">
              <a:buNone/>
              <a:defRPr sz="21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it-IT" noProof="0" dirty="0"/>
              <a:t>Fare clic per modificare lo stile del sottotitolo dello schema</a:t>
            </a:r>
          </a:p>
        </p:txBody>
      </p:sp>
      <p:sp>
        <p:nvSpPr>
          <p:cNvPr id="4" name="Segnaposto data 3"/>
          <p:cNvSpPr>
            <a:spLocks noGrp="1"/>
          </p:cNvSpPr>
          <p:nvPr>
            <p:ph type="dt" sz="half" idx="10"/>
          </p:nvPr>
        </p:nvSpPr>
        <p:spPr/>
        <p:txBody>
          <a:bodyPr rtlCol="0"/>
          <a:lstStyle/>
          <a:p>
            <a:pPr rtl="0"/>
            <a:fld id="{0938FD73-929E-4A8E-83D6-5D7313ACF2AA}" type="datetime1">
              <a:rPr lang="it-IT" noProof="0" smtClean="0"/>
              <a:pPr rtl="0"/>
              <a:t>19/05/2020</a:t>
            </a:fld>
            <a:endParaRPr lang="it-IT" noProof="0"/>
          </a:p>
        </p:txBody>
      </p:sp>
      <p:sp>
        <p:nvSpPr>
          <p:cNvPr id="5" name="Segnaposto piè di pagina 4"/>
          <p:cNvSpPr>
            <a:spLocks noGrp="1"/>
          </p:cNvSpPr>
          <p:nvPr>
            <p:ph type="ftr" sz="quarter" idx="11"/>
          </p:nvPr>
        </p:nvSpPr>
        <p:spPr>
          <a:xfrm>
            <a:off x="5332412" y="5883275"/>
            <a:ext cx="4324044" cy="365125"/>
          </a:xfrm>
        </p:spPr>
        <p:txBody>
          <a:bodyPr rtlCol="0"/>
          <a:lstStyle/>
          <a:p>
            <a:pPr rtl="0"/>
            <a:endParaRPr lang="it-IT" noProof="0" dirty="0"/>
          </a:p>
        </p:txBody>
      </p:sp>
      <p:sp>
        <p:nvSpPr>
          <p:cNvPr id="6" name="Segnaposto numero diapositiva 5"/>
          <p:cNvSpPr>
            <a:spLocks noGrp="1"/>
          </p:cNvSpPr>
          <p:nvPr>
            <p:ph type="sldNum" sz="quarter" idx="12"/>
          </p:nvPr>
        </p:nvSpPr>
        <p:spPr/>
        <p:txBody>
          <a:bodyPr rtlCol="0"/>
          <a:lstStyle/>
          <a:p>
            <a:pPr rtl="0"/>
            <a:fld id="{D57F1E4F-1CFF-5643-939E-217C01CDF565}" type="slidenum">
              <a:rPr lang="it-IT" noProof="0" smtClean="0"/>
              <a:pPr rtl="0"/>
              <a:t>‹N›</a:t>
            </a:fld>
            <a:endParaRPr lang="it-IT"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482724" y="1752599"/>
            <a:ext cx="5426158" cy="1371600"/>
          </a:xfrm>
        </p:spPr>
        <p:txBody>
          <a:bodyPr rtlCol="0" anchor="b">
            <a:normAutofit/>
          </a:bodyPr>
          <a:lstStyle>
            <a:lvl1pPr algn="ctr">
              <a:defRPr sz="2800" b="0"/>
            </a:lvl1pPr>
          </a:lstStyle>
          <a:p>
            <a:pPr rtl="0"/>
            <a:r>
              <a:rPr lang="it-IT" noProof="0"/>
              <a:t>Fare clic per modificare lo stile del titolo dello schema</a:t>
            </a:r>
          </a:p>
        </p:txBody>
      </p:sp>
      <p:sp>
        <p:nvSpPr>
          <p:cNvPr id="14" name="Segnaposto immagine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it-IT" noProof="0"/>
              <a:t>Fare clic sull'icona per inserire un'immagine</a:t>
            </a:r>
          </a:p>
        </p:txBody>
      </p:sp>
      <p:sp>
        <p:nvSpPr>
          <p:cNvPr id="4" name="Segnaposto testo 3"/>
          <p:cNvSpPr>
            <a:spLocks noGrp="1"/>
          </p:cNvSpPr>
          <p:nvPr>
            <p:ph type="body" sz="half" idx="2"/>
          </p:nvPr>
        </p:nvSpPr>
        <p:spPr>
          <a:xfrm>
            <a:off x="1482724" y="3124199"/>
            <a:ext cx="5426158" cy="1828800"/>
          </a:xfrm>
        </p:spPr>
        <p:txBody>
          <a:bodyPr rtlCol="0">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p>
            <a:pPr rtl="0"/>
            <a:fld id="{05F22EA7-94B2-4507-BD8A-3C21A5B539FD}" type="datetime1">
              <a:rPr lang="it-IT" noProof="0" smtClean="0"/>
              <a:pPr rtl="0"/>
              <a:t>19/05/2020</a:t>
            </a:fld>
            <a:endParaRPr lang="it-IT" noProof="0"/>
          </a:p>
        </p:txBody>
      </p:sp>
      <p:sp>
        <p:nvSpPr>
          <p:cNvPr id="6" name="Segnaposto piè di pagina 5"/>
          <p:cNvSpPr>
            <a:spLocks noGrp="1"/>
          </p:cNvSpPr>
          <p:nvPr>
            <p:ph type="ftr" sz="quarter" idx="11"/>
          </p:nvPr>
        </p:nvSpPr>
        <p:spPr/>
        <p:txBody>
          <a:bodyPr rtlCol="0"/>
          <a:lstStyle/>
          <a:p>
            <a:pPr rtl="0"/>
            <a:endParaRPr lang="it-IT" noProof="0"/>
          </a:p>
        </p:txBody>
      </p:sp>
      <p:sp>
        <p:nvSpPr>
          <p:cNvPr id="7" name="Segnaposto numero diapositiva 6"/>
          <p:cNvSpPr>
            <a:spLocks noGrp="1"/>
          </p:cNvSpPr>
          <p:nvPr>
            <p:ph type="sldNum" sz="quarter" idx="12"/>
          </p:nvPr>
        </p:nvSpPr>
        <p:spPr/>
        <p:txBody>
          <a:bodyPr rtlCol="0"/>
          <a:lstStyle/>
          <a:p>
            <a:pPr rtl="0"/>
            <a:fld id="{D57F1E4F-1CFF-5643-939E-217C01CDF565}" type="slidenum">
              <a:rPr lang="it-IT" noProof="0" smtClean="0"/>
              <a:pPr rtl="0"/>
              <a:t>‹N›</a:t>
            </a:fld>
            <a:endParaRPr lang="it-IT"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484311" y="4732865"/>
            <a:ext cx="10018711" cy="566738"/>
          </a:xfrm>
        </p:spPr>
        <p:txBody>
          <a:bodyPr rtlCol="0" anchor="b">
            <a:normAutofit/>
          </a:bodyPr>
          <a:lstStyle>
            <a:lvl1pPr algn="ctr">
              <a:defRPr sz="2400" b="0"/>
            </a:lvl1pPr>
          </a:lstStyle>
          <a:p>
            <a:pPr rtl="0"/>
            <a:r>
              <a:rPr lang="it-IT" noProof="0"/>
              <a:t>Fare clic per modificare lo stile del titolo dello schema</a:t>
            </a:r>
          </a:p>
        </p:txBody>
      </p:sp>
      <p:sp>
        <p:nvSpPr>
          <p:cNvPr id="3" name="Segnaposto immagine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it-IT" noProof="0"/>
              <a:t>Fare clic sull'icona per inserire un'immagine</a:t>
            </a:r>
          </a:p>
        </p:txBody>
      </p:sp>
      <p:sp>
        <p:nvSpPr>
          <p:cNvPr id="4" name="Segnaposto testo 3"/>
          <p:cNvSpPr>
            <a:spLocks noGrp="1"/>
          </p:cNvSpPr>
          <p:nvPr>
            <p:ph type="body" sz="half" idx="2" hasCustomPrompt="1"/>
          </p:nvPr>
        </p:nvSpPr>
        <p:spPr>
          <a:xfrm>
            <a:off x="1484311" y="5299603"/>
            <a:ext cx="10018711" cy="493712"/>
          </a:xfrm>
        </p:spPr>
        <p:txBody>
          <a:bodyPr rtlCol="0">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lo stile del titolo</a:t>
            </a:r>
          </a:p>
        </p:txBody>
      </p:sp>
      <p:sp>
        <p:nvSpPr>
          <p:cNvPr id="5" name="Segnaposto data 4"/>
          <p:cNvSpPr>
            <a:spLocks noGrp="1"/>
          </p:cNvSpPr>
          <p:nvPr>
            <p:ph type="dt" sz="half" idx="10"/>
          </p:nvPr>
        </p:nvSpPr>
        <p:spPr/>
        <p:txBody>
          <a:bodyPr rtlCol="0"/>
          <a:lstStyle/>
          <a:p>
            <a:pPr rtl="0"/>
            <a:fld id="{33C120F4-9DB1-4954-ACC5-A3CDDA892246}" type="datetime1">
              <a:rPr lang="it-IT" noProof="0" smtClean="0"/>
              <a:pPr rtl="0"/>
              <a:t>19/05/2020</a:t>
            </a:fld>
            <a:endParaRPr lang="it-IT" noProof="0"/>
          </a:p>
        </p:txBody>
      </p:sp>
      <p:sp>
        <p:nvSpPr>
          <p:cNvPr id="6" name="Segnaposto piè di pagina 5"/>
          <p:cNvSpPr>
            <a:spLocks noGrp="1"/>
          </p:cNvSpPr>
          <p:nvPr>
            <p:ph type="ftr" sz="quarter" idx="11"/>
          </p:nvPr>
        </p:nvSpPr>
        <p:spPr/>
        <p:txBody>
          <a:bodyPr rtlCol="0"/>
          <a:lstStyle/>
          <a:p>
            <a:pPr rtl="0"/>
            <a:endParaRPr lang="it-IT" noProof="0"/>
          </a:p>
        </p:txBody>
      </p:sp>
      <p:sp>
        <p:nvSpPr>
          <p:cNvPr id="7" name="Segnaposto numero diapositiva 6"/>
          <p:cNvSpPr>
            <a:spLocks noGrp="1"/>
          </p:cNvSpPr>
          <p:nvPr>
            <p:ph type="sldNum" sz="quarter" idx="12"/>
          </p:nvPr>
        </p:nvSpPr>
        <p:spPr/>
        <p:txBody>
          <a:bodyPr rtlCol="0"/>
          <a:lstStyle/>
          <a:p>
            <a:pPr rtl="0"/>
            <a:fld id="{D57F1E4F-1CFF-5643-939E-217C01CDF565}" type="slidenum">
              <a:rPr lang="it-IT" noProof="0" smtClean="0"/>
              <a:pPr rtl="0"/>
              <a:t>‹N›</a:t>
            </a:fld>
            <a:endParaRPr lang="it-IT" noProof="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olo e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484312" y="685800"/>
            <a:ext cx="10018711" cy="3048000"/>
          </a:xfrm>
        </p:spPr>
        <p:txBody>
          <a:bodyPr rtlCol="0" anchor="ctr">
            <a:normAutofit/>
          </a:bodyPr>
          <a:lstStyle>
            <a:lvl1pPr algn="ctr">
              <a:defRPr sz="3200" b="0" cap="none"/>
            </a:lvl1pPr>
          </a:lstStyle>
          <a:p>
            <a:pPr rtl="0"/>
            <a:r>
              <a:rPr lang="it-IT" noProof="0"/>
              <a:t>Fare clic per modificare lo stile del titolo dello schema</a:t>
            </a:r>
          </a:p>
        </p:txBody>
      </p:sp>
      <p:sp>
        <p:nvSpPr>
          <p:cNvPr id="3" name="Segnaposto testo 2"/>
          <p:cNvSpPr>
            <a:spLocks noGrp="1"/>
          </p:cNvSpPr>
          <p:nvPr>
            <p:ph type="body" idx="1"/>
          </p:nvPr>
        </p:nvSpPr>
        <p:spPr>
          <a:xfrm>
            <a:off x="1484312" y="4343400"/>
            <a:ext cx="10018713" cy="1447800"/>
          </a:xfrm>
        </p:spPr>
        <p:txBody>
          <a:bodyPr rtlCol="0"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4" name="Segnaposto data 3"/>
          <p:cNvSpPr>
            <a:spLocks noGrp="1"/>
          </p:cNvSpPr>
          <p:nvPr>
            <p:ph type="dt" sz="half" idx="10"/>
          </p:nvPr>
        </p:nvSpPr>
        <p:spPr/>
        <p:txBody>
          <a:bodyPr rtlCol="0"/>
          <a:lstStyle/>
          <a:p>
            <a:pPr rtl="0"/>
            <a:fld id="{069CB230-FE7F-462E-900B-69DCEE3D0421}" type="datetime1">
              <a:rPr lang="it-IT" noProof="0" smtClean="0"/>
              <a:pPr rtl="0"/>
              <a:t>19/05/2020</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D57F1E4F-1CFF-5643-939E-217C01CDF565}" type="slidenum">
              <a:rPr lang="it-IT" noProof="0" smtClean="0"/>
              <a:pPr rtl="0"/>
              <a:t>‹N›</a:t>
            </a:fld>
            <a:endParaRPr lang="it-IT" noProof="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14" name="Casella di testo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rtl="0"/>
            <a:r>
              <a:rPr lang="it-IT" sz="8000" noProof="0">
                <a:solidFill>
                  <a:schemeClr val="tx1"/>
                </a:solidFill>
                <a:effectLst/>
              </a:rPr>
              <a:t>"</a:t>
            </a:r>
          </a:p>
        </p:txBody>
      </p:sp>
      <p:sp>
        <p:nvSpPr>
          <p:cNvPr id="15" name="Casella di testo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it-IT" sz="8000" noProof="0">
                <a:solidFill>
                  <a:schemeClr val="tx1"/>
                </a:solidFill>
                <a:effectLst/>
              </a:rPr>
              <a:t>"</a:t>
            </a:r>
          </a:p>
        </p:txBody>
      </p:sp>
      <p:sp>
        <p:nvSpPr>
          <p:cNvPr id="2" name="Titolo 1"/>
          <p:cNvSpPr>
            <a:spLocks noGrp="1"/>
          </p:cNvSpPr>
          <p:nvPr>
            <p:ph type="title"/>
          </p:nvPr>
        </p:nvSpPr>
        <p:spPr>
          <a:xfrm>
            <a:off x="2208212" y="685800"/>
            <a:ext cx="8990012" cy="2743199"/>
          </a:xfrm>
        </p:spPr>
        <p:txBody>
          <a:bodyPr rtlCol="0" anchor="ctr">
            <a:normAutofit/>
          </a:bodyPr>
          <a:lstStyle>
            <a:lvl1pPr algn="ctr">
              <a:defRPr sz="3200" b="0" cap="none">
                <a:solidFill>
                  <a:schemeClr val="tx1"/>
                </a:solidFill>
              </a:defRPr>
            </a:lvl1pPr>
          </a:lstStyle>
          <a:p>
            <a:pPr rtl="0"/>
            <a:r>
              <a:rPr lang="it-IT" noProof="0"/>
              <a:t>Fare clic per modificare lo stile del titolo dello schema</a:t>
            </a:r>
          </a:p>
        </p:txBody>
      </p:sp>
      <p:sp>
        <p:nvSpPr>
          <p:cNvPr id="10" name="Segnaposto testo 9"/>
          <p:cNvSpPr>
            <a:spLocks noGrp="1"/>
          </p:cNvSpPr>
          <p:nvPr>
            <p:ph type="body" sz="quarter" idx="13"/>
          </p:nvPr>
        </p:nvSpPr>
        <p:spPr>
          <a:xfrm>
            <a:off x="2436811" y="3428999"/>
            <a:ext cx="8532815" cy="381000"/>
          </a:xfrm>
        </p:spPr>
        <p:txBody>
          <a:bodyPr rtlCol="0"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rtl="0"/>
            <a:r>
              <a:rPr lang="it-IT" noProof="0"/>
              <a:t>Fare clic per modificare gli stili del testo dello schema</a:t>
            </a:r>
          </a:p>
        </p:txBody>
      </p:sp>
      <p:sp>
        <p:nvSpPr>
          <p:cNvPr id="3" name="Segnaposto testo 2"/>
          <p:cNvSpPr>
            <a:spLocks noGrp="1"/>
          </p:cNvSpPr>
          <p:nvPr>
            <p:ph type="body" idx="1"/>
          </p:nvPr>
        </p:nvSpPr>
        <p:spPr>
          <a:xfrm>
            <a:off x="1484311" y="4343400"/>
            <a:ext cx="10018711" cy="1447800"/>
          </a:xfrm>
        </p:spPr>
        <p:txBody>
          <a:bodyPr rtlCol="0"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4" name="Segnaposto data 3"/>
          <p:cNvSpPr>
            <a:spLocks noGrp="1"/>
          </p:cNvSpPr>
          <p:nvPr>
            <p:ph type="dt" sz="half" idx="10"/>
          </p:nvPr>
        </p:nvSpPr>
        <p:spPr/>
        <p:txBody>
          <a:bodyPr rtlCol="0"/>
          <a:lstStyle/>
          <a:p>
            <a:pPr rtl="0"/>
            <a:fld id="{FC3DDCB6-49B9-49A9-B058-5E14F61687CF}" type="datetime1">
              <a:rPr lang="it-IT" noProof="0" smtClean="0"/>
              <a:pPr rtl="0"/>
              <a:t>19/05/2020</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D57F1E4F-1CFF-5643-939E-217C01CDF565}" type="slidenum">
              <a:rPr lang="it-IT" noProof="0" smtClean="0"/>
              <a:pPr rtl="0"/>
              <a:t>‹N›</a:t>
            </a:fld>
            <a:endParaRPr lang="it-IT" noProof="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olo 1"/>
          <p:cNvSpPr>
            <a:spLocks noGrp="1"/>
          </p:cNvSpPr>
          <p:nvPr>
            <p:ph type="title"/>
          </p:nvPr>
        </p:nvSpPr>
        <p:spPr>
          <a:xfrm>
            <a:off x="1484313" y="3308581"/>
            <a:ext cx="10018709" cy="1468800"/>
          </a:xfrm>
        </p:spPr>
        <p:txBody>
          <a:bodyPr rtlCol="0" anchor="b">
            <a:normAutofit/>
          </a:bodyPr>
          <a:lstStyle>
            <a:lvl1pPr algn="r">
              <a:defRPr sz="3200" b="0" cap="none"/>
            </a:lvl1pPr>
          </a:lstStyle>
          <a:p>
            <a:pPr rtl="0"/>
            <a:r>
              <a:rPr lang="it-IT" noProof="0"/>
              <a:t>Fare clic per modificare lo stile del titolo dello schema</a:t>
            </a:r>
          </a:p>
        </p:txBody>
      </p:sp>
      <p:sp>
        <p:nvSpPr>
          <p:cNvPr id="3" name="Segnaposto testo 2"/>
          <p:cNvSpPr>
            <a:spLocks noGrp="1"/>
          </p:cNvSpPr>
          <p:nvPr>
            <p:ph type="body" idx="1"/>
          </p:nvPr>
        </p:nvSpPr>
        <p:spPr>
          <a:xfrm>
            <a:off x="1484312" y="4777381"/>
            <a:ext cx="10018710" cy="860400"/>
          </a:xfrm>
        </p:spPr>
        <p:txBody>
          <a:bodyPr rtlCol="0"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4" name="Segnaposto data 3"/>
          <p:cNvSpPr>
            <a:spLocks noGrp="1"/>
          </p:cNvSpPr>
          <p:nvPr>
            <p:ph type="dt" sz="half" idx="10"/>
          </p:nvPr>
        </p:nvSpPr>
        <p:spPr/>
        <p:txBody>
          <a:bodyPr rtlCol="0"/>
          <a:lstStyle/>
          <a:p>
            <a:pPr rtl="0"/>
            <a:fld id="{795C5C71-B1B2-4D87-B58E-3A2CF8C8DE9B}" type="datetime1">
              <a:rPr lang="it-IT" noProof="0" smtClean="0"/>
              <a:pPr rtl="0"/>
              <a:t>19/05/2020</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D57F1E4F-1CFF-5643-939E-217C01CDF565}" type="slidenum">
              <a:rPr lang="it-IT" noProof="0" smtClean="0"/>
              <a:pPr rtl="0"/>
              <a:t>‹N›</a:t>
            </a:fld>
            <a:endParaRPr lang="it-IT" noProof="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14" name="Casella di testo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rtl="0"/>
            <a:r>
              <a:rPr lang="it-IT" sz="8000" noProof="0">
                <a:solidFill>
                  <a:schemeClr val="tx1"/>
                </a:solidFill>
                <a:effectLst/>
              </a:rPr>
              <a:t>"</a:t>
            </a:r>
          </a:p>
        </p:txBody>
      </p:sp>
      <p:sp>
        <p:nvSpPr>
          <p:cNvPr id="15" name="Casella di testo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it-IT" sz="8000" noProof="0">
                <a:solidFill>
                  <a:schemeClr val="tx1"/>
                </a:solidFill>
                <a:effectLst/>
              </a:rPr>
              <a:t>"</a:t>
            </a:r>
          </a:p>
        </p:txBody>
      </p:sp>
      <p:sp>
        <p:nvSpPr>
          <p:cNvPr id="2" name="Titolo 1"/>
          <p:cNvSpPr>
            <a:spLocks noGrp="1"/>
          </p:cNvSpPr>
          <p:nvPr>
            <p:ph type="title"/>
          </p:nvPr>
        </p:nvSpPr>
        <p:spPr>
          <a:xfrm>
            <a:off x="2208212" y="685800"/>
            <a:ext cx="8990012" cy="2743199"/>
          </a:xfrm>
        </p:spPr>
        <p:txBody>
          <a:bodyPr rtlCol="0" anchor="ctr">
            <a:normAutofit/>
          </a:bodyPr>
          <a:lstStyle>
            <a:lvl1pPr algn="ctr">
              <a:defRPr sz="3200" b="0" cap="none">
                <a:solidFill>
                  <a:schemeClr val="tx1"/>
                </a:solidFill>
              </a:defRPr>
            </a:lvl1pPr>
          </a:lstStyle>
          <a:p>
            <a:pPr rtl="0"/>
            <a:r>
              <a:rPr lang="it-IT" noProof="0"/>
              <a:t>Fare clic per modificare lo stile del titolo dello schema</a:t>
            </a:r>
          </a:p>
        </p:txBody>
      </p:sp>
      <p:sp>
        <p:nvSpPr>
          <p:cNvPr id="10" name="Segnaposto testo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rtl="0">
              <a:spcBef>
                <a:spcPct val="0"/>
              </a:spcBef>
              <a:buNone/>
            </a:pPr>
            <a:r>
              <a:rPr lang="it-IT" noProof="0"/>
              <a:t>Fare clic per modificare gli stili del testo dello schema</a:t>
            </a:r>
          </a:p>
        </p:txBody>
      </p:sp>
      <p:sp>
        <p:nvSpPr>
          <p:cNvPr id="3" name="Segnaposto testo 2"/>
          <p:cNvSpPr>
            <a:spLocks noGrp="1"/>
          </p:cNvSpPr>
          <p:nvPr>
            <p:ph type="body" idx="1"/>
          </p:nvPr>
        </p:nvSpPr>
        <p:spPr>
          <a:xfrm>
            <a:off x="1484312" y="4775200"/>
            <a:ext cx="10018710" cy="1016000"/>
          </a:xfrm>
        </p:spPr>
        <p:txBody>
          <a:bodyPr rtlCol="0"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4" name="Segnaposto data 3"/>
          <p:cNvSpPr>
            <a:spLocks noGrp="1"/>
          </p:cNvSpPr>
          <p:nvPr>
            <p:ph type="dt" sz="half" idx="10"/>
          </p:nvPr>
        </p:nvSpPr>
        <p:spPr/>
        <p:txBody>
          <a:bodyPr rtlCol="0"/>
          <a:lstStyle/>
          <a:p>
            <a:pPr rtl="0"/>
            <a:fld id="{C24B85CD-E21A-458A-94F6-2E81E8D2F5FF}" type="datetime1">
              <a:rPr lang="it-IT" noProof="0" smtClean="0"/>
              <a:pPr rtl="0"/>
              <a:t>19/05/2020</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D57F1E4F-1CFF-5643-939E-217C01CDF565}" type="slidenum">
              <a:rPr lang="it-IT" noProof="0" smtClean="0"/>
              <a:pPr rtl="0"/>
              <a:t>‹N›</a:t>
            </a:fld>
            <a:endParaRPr lang="it-IT" noProof="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olo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rtl="0"/>
            <a:r>
              <a:rPr lang="it-IT" noProof="0"/>
              <a:t>Fare clic per modificare lo stile del titolo dello schema</a:t>
            </a:r>
          </a:p>
        </p:txBody>
      </p:sp>
      <p:sp>
        <p:nvSpPr>
          <p:cNvPr id="10" name="Segnaposto testo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rtl="0">
              <a:spcBef>
                <a:spcPct val="0"/>
              </a:spcBef>
              <a:buNone/>
            </a:pPr>
            <a:r>
              <a:rPr lang="it-IT" noProof="0"/>
              <a:t>Fare clic per modificare gli stili del testo dello schema</a:t>
            </a:r>
          </a:p>
        </p:txBody>
      </p:sp>
      <p:sp>
        <p:nvSpPr>
          <p:cNvPr id="3" name="Segnaposto testo 2"/>
          <p:cNvSpPr>
            <a:spLocks noGrp="1"/>
          </p:cNvSpPr>
          <p:nvPr>
            <p:ph type="body" idx="1"/>
          </p:nvPr>
        </p:nvSpPr>
        <p:spPr>
          <a:xfrm>
            <a:off x="1484311" y="4343400"/>
            <a:ext cx="10018713" cy="1447800"/>
          </a:xfrm>
        </p:spPr>
        <p:txBody>
          <a:bodyPr rtlCol="0"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4" name="Segnaposto data 3"/>
          <p:cNvSpPr>
            <a:spLocks noGrp="1"/>
          </p:cNvSpPr>
          <p:nvPr>
            <p:ph type="dt" sz="half" idx="10"/>
          </p:nvPr>
        </p:nvSpPr>
        <p:spPr/>
        <p:txBody>
          <a:bodyPr rtlCol="0"/>
          <a:lstStyle/>
          <a:p>
            <a:pPr rtl="0"/>
            <a:fld id="{12BBAB17-EABE-4506-95B0-A9C915A3823F}" type="datetime1">
              <a:rPr lang="it-IT" noProof="0" smtClean="0"/>
              <a:pPr rtl="0"/>
              <a:t>19/05/2020</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D57F1E4F-1CFF-5643-939E-217C01CDF565}" type="slidenum">
              <a:rPr lang="it-IT" noProof="0" smtClean="0"/>
              <a:pPr rtl="0"/>
              <a:t>‹N›</a:t>
            </a:fld>
            <a:endParaRPr lang="it-IT" noProof="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lvl1pPr algn="ctr">
              <a:defRPr/>
            </a:lvl1pPr>
          </a:lstStyle>
          <a:p>
            <a:pPr rtl="0"/>
            <a:r>
              <a:rPr lang="it-IT" noProof="0"/>
              <a:t>Fare clic per modificare lo stile del titolo dello schema</a:t>
            </a:r>
          </a:p>
        </p:txBody>
      </p:sp>
      <p:sp>
        <p:nvSpPr>
          <p:cNvPr id="3" name="Segnaposto testo verticale 2"/>
          <p:cNvSpPr>
            <a:spLocks noGrp="1"/>
          </p:cNvSpPr>
          <p:nvPr>
            <p:ph type="body" orient="vert" idx="1"/>
          </p:nvPr>
        </p:nvSpPr>
        <p:spPr/>
        <p:txBody>
          <a:bodyPr vert="eaVert" rtlCol="0" anchor="t"/>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data 3"/>
          <p:cNvSpPr>
            <a:spLocks noGrp="1"/>
          </p:cNvSpPr>
          <p:nvPr>
            <p:ph type="dt" sz="half" idx="10"/>
          </p:nvPr>
        </p:nvSpPr>
        <p:spPr/>
        <p:txBody>
          <a:bodyPr rtlCol="0"/>
          <a:lstStyle/>
          <a:p>
            <a:pPr rtl="0"/>
            <a:fld id="{0E2B3811-F432-446A-8904-4D0961A532DD}" type="datetime1">
              <a:rPr lang="it-IT" noProof="0" smtClean="0"/>
              <a:pPr rtl="0"/>
              <a:t>19/05/2020</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D57F1E4F-1CFF-5643-939E-217C01CDF565}" type="slidenum">
              <a:rPr lang="it-IT" noProof="0" smtClean="0"/>
              <a:pPr rtl="0"/>
              <a:t>‹N›</a:t>
            </a:fld>
            <a:endParaRPr lang="it-IT" noProof="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732655" y="685800"/>
            <a:ext cx="1770369" cy="5105400"/>
          </a:xfrm>
        </p:spPr>
        <p:txBody>
          <a:bodyPr vert="eaVert" rtlCol="0"/>
          <a:lstStyle/>
          <a:p>
            <a:pPr rtl="0"/>
            <a:r>
              <a:rPr lang="it-IT" noProof="0"/>
              <a:t>Fare clic per modificare lo stile del titolo dello schema</a:t>
            </a:r>
          </a:p>
        </p:txBody>
      </p:sp>
      <p:sp>
        <p:nvSpPr>
          <p:cNvPr id="3" name="Segnaposto testo verticale 2"/>
          <p:cNvSpPr>
            <a:spLocks noGrp="1"/>
          </p:cNvSpPr>
          <p:nvPr>
            <p:ph type="body" orient="vert" idx="1"/>
          </p:nvPr>
        </p:nvSpPr>
        <p:spPr>
          <a:xfrm>
            <a:off x="1484312" y="685800"/>
            <a:ext cx="8019742" cy="5105400"/>
          </a:xfrm>
        </p:spPr>
        <p:txBody>
          <a:bodyPr vert="eaVert" rtlCol="0" anchor="t"/>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data 3"/>
          <p:cNvSpPr>
            <a:spLocks noGrp="1"/>
          </p:cNvSpPr>
          <p:nvPr>
            <p:ph type="dt" sz="half" idx="10"/>
          </p:nvPr>
        </p:nvSpPr>
        <p:spPr/>
        <p:txBody>
          <a:bodyPr rtlCol="0"/>
          <a:lstStyle/>
          <a:p>
            <a:pPr rtl="0"/>
            <a:fld id="{2FCD8822-4F02-4434-AA96-607132C6F0C6}" type="datetime1">
              <a:rPr lang="it-IT" noProof="0" smtClean="0"/>
              <a:pPr rtl="0"/>
              <a:t>19/05/2020</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D57F1E4F-1CFF-5643-939E-217C01CDF565}" type="slidenum">
              <a:rPr lang="it-IT" noProof="0" smtClean="0"/>
              <a:pPr rtl="0"/>
              <a:t>‹N›</a:t>
            </a:fld>
            <a:endParaRPr lang="it-IT"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201F00FA-E4E0-4CA7-A9C1-B4B178C69456}"/>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xmlns="" id="{0D5B105A-4515-41E6-B5B0-2942FD90C4D1}"/>
              </a:ext>
            </a:extLst>
          </p:cNvPr>
          <p:cNvSpPr>
            <a:spLocks noGrp="1"/>
          </p:cNvSpPr>
          <p:nvPr>
            <p:ph type="dt" sz="half" idx="10"/>
          </p:nvPr>
        </p:nvSpPr>
        <p:spPr/>
        <p:txBody>
          <a:bodyPr/>
          <a:lstStyle/>
          <a:p>
            <a:pPr rtl="0"/>
            <a:fld id="{E7671CF2-F212-493D-9A3B-90A59E3CBA50}" type="datetime1">
              <a:rPr lang="it-IT" noProof="0" smtClean="0"/>
              <a:pPr rtl="0"/>
              <a:t>19/05/2020</a:t>
            </a:fld>
            <a:endParaRPr lang="it-IT" noProof="0"/>
          </a:p>
        </p:txBody>
      </p:sp>
      <p:sp>
        <p:nvSpPr>
          <p:cNvPr id="4" name="Segnaposto piè di pagina 3">
            <a:extLst>
              <a:ext uri="{FF2B5EF4-FFF2-40B4-BE49-F238E27FC236}">
                <a16:creationId xmlns:a16="http://schemas.microsoft.com/office/drawing/2014/main" xmlns="" id="{0F68B0DD-64DC-4B15-82B5-B8FB91542B49}"/>
              </a:ext>
            </a:extLst>
          </p:cNvPr>
          <p:cNvSpPr>
            <a:spLocks noGrp="1"/>
          </p:cNvSpPr>
          <p:nvPr>
            <p:ph type="ftr" sz="quarter" idx="11"/>
          </p:nvPr>
        </p:nvSpPr>
        <p:spPr/>
        <p:txBody>
          <a:bodyPr/>
          <a:lstStyle/>
          <a:p>
            <a:pPr rtl="0"/>
            <a:endParaRPr lang="it-IT" noProof="0"/>
          </a:p>
        </p:txBody>
      </p:sp>
      <p:sp>
        <p:nvSpPr>
          <p:cNvPr id="5" name="Segnaposto numero diapositiva 4">
            <a:extLst>
              <a:ext uri="{FF2B5EF4-FFF2-40B4-BE49-F238E27FC236}">
                <a16:creationId xmlns:a16="http://schemas.microsoft.com/office/drawing/2014/main" xmlns="" id="{C0A88EEF-4DE8-48FC-90D7-A7E54D7D8EFF}"/>
              </a:ext>
            </a:extLst>
          </p:cNvPr>
          <p:cNvSpPr>
            <a:spLocks noGrp="1"/>
          </p:cNvSpPr>
          <p:nvPr>
            <p:ph type="sldNum" sz="quarter" idx="12"/>
          </p:nvPr>
        </p:nvSpPr>
        <p:spPr/>
        <p:txBody>
          <a:bodyPr/>
          <a:lstStyle/>
          <a:p>
            <a:pPr rtl="0"/>
            <a:fld id="{D57F1E4F-1CFF-5643-939E-217C01CDF565}" type="slidenum">
              <a:rPr lang="it-IT" noProof="0" smtClean="0"/>
              <a:pPr rtl="0"/>
              <a:t>‹N›</a:t>
            </a:fld>
            <a:endParaRPr lang="it-IT" noProof="0"/>
          </a:p>
        </p:txBody>
      </p:sp>
    </p:spTree>
    <p:extLst>
      <p:ext uri="{BB962C8B-B14F-4D97-AF65-F5344CB8AC3E}">
        <p14:creationId xmlns:p14="http://schemas.microsoft.com/office/powerpoint/2010/main" xmlns="" val="2283215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p>
        </p:txBody>
      </p:sp>
      <p:sp>
        <p:nvSpPr>
          <p:cNvPr id="3" name="Segnaposto contenuto 2"/>
          <p:cNvSpPr>
            <a:spLocks noGrp="1"/>
          </p:cNvSpPr>
          <p:nvPr>
            <p:ph idx="1"/>
          </p:nvPr>
        </p:nvSpPr>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data 3"/>
          <p:cNvSpPr>
            <a:spLocks noGrp="1"/>
          </p:cNvSpPr>
          <p:nvPr>
            <p:ph type="dt" sz="half" idx="10"/>
          </p:nvPr>
        </p:nvSpPr>
        <p:spPr/>
        <p:txBody>
          <a:bodyPr rtlCol="0"/>
          <a:lstStyle>
            <a:lvl1pPr>
              <a:defRPr>
                <a:solidFill>
                  <a:schemeClr val="bg1"/>
                </a:solidFill>
              </a:defRPr>
            </a:lvl1pPr>
          </a:lstStyle>
          <a:p>
            <a:fld id="{35388A09-223A-46F7-844E-E1DA34046CEE}" type="datetime1">
              <a:rPr lang="it-IT" smtClean="0"/>
              <a:pPr/>
              <a:t>19/05/2020</a:t>
            </a:fld>
            <a:endParaRPr lang="it-IT" dirty="0"/>
          </a:p>
        </p:txBody>
      </p:sp>
      <p:sp>
        <p:nvSpPr>
          <p:cNvPr id="5" name="Segnaposto piè di pagina 4"/>
          <p:cNvSpPr>
            <a:spLocks noGrp="1"/>
          </p:cNvSpPr>
          <p:nvPr>
            <p:ph type="ftr" sz="quarter" idx="11"/>
          </p:nvPr>
        </p:nvSpPr>
        <p:spPr/>
        <p:txBody>
          <a:bodyPr rtlCol="0"/>
          <a:lstStyle/>
          <a:p>
            <a:pPr rtl="0"/>
            <a:endParaRPr lang="it-IT" noProof="0" dirty="0"/>
          </a:p>
        </p:txBody>
      </p:sp>
      <p:sp>
        <p:nvSpPr>
          <p:cNvPr id="6" name="Segnaposto numero diapositiva 5"/>
          <p:cNvSpPr>
            <a:spLocks noGrp="1"/>
          </p:cNvSpPr>
          <p:nvPr>
            <p:ph type="sldNum" sz="quarter" idx="12"/>
          </p:nvPr>
        </p:nvSpPr>
        <p:spPr>
          <a:xfrm>
            <a:off x="10951856" y="5867131"/>
            <a:ext cx="551167" cy="365125"/>
          </a:xfrm>
        </p:spPr>
        <p:txBody>
          <a:bodyPr rtlCol="0"/>
          <a:lstStyle>
            <a:lvl1pPr>
              <a:defRPr>
                <a:solidFill>
                  <a:schemeClr val="bg1"/>
                </a:solidFill>
              </a:defRPr>
            </a:lvl1pPr>
          </a:lstStyle>
          <a:p>
            <a:fld id="{D57F1E4F-1CFF-5643-939E-217C01CDF565}" type="slidenum">
              <a:rPr lang="it-IT" smtClean="0"/>
              <a:pPr/>
              <a:t>‹N›</a:t>
            </a:fld>
            <a:endParaRPr lang="it-IT"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2572279" y="2666999"/>
            <a:ext cx="8930747" cy="2110382"/>
          </a:xfrm>
        </p:spPr>
        <p:txBody>
          <a:bodyPr rtlCol="0" anchor="b"/>
          <a:lstStyle>
            <a:lvl1pPr algn="r">
              <a:defRPr sz="4000" b="0" cap="none"/>
            </a:lvl1pPr>
          </a:lstStyle>
          <a:p>
            <a:pPr rtl="0"/>
            <a:r>
              <a:rPr lang="it-IT" noProof="0"/>
              <a:t>Fare clic per modificare lo stile del titolo dello schema</a:t>
            </a:r>
          </a:p>
        </p:txBody>
      </p:sp>
      <p:sp>
        <p:nvSpPr>
          <p:cNvPr id="3" name="Segnaposto testo 2"/>
          <p:cNvSpPr>
            <a:spLocks noGrp="1"/>
          </p:cNvSpPr>
          <p:nvPr>
            <p:ph type="body" idx="1"/>
          </p:nvPr>
        </p:nvSpPr>
        <p:spPr>
          <a:xfrm>
            <a:off x="2572278" y="4777381"/>
            <a:ext cx="8930748" cy="860400"/>
          </a:xfrm>
        </p:spPr>
        <p:txBody>
          <a:bodyPr rtlCol="0" anchor="t">
            <a:normAutofit/>
          </a:bodyPr>
          <a:lstStyle>
            <a:lvl1pPr marL="0" indent="0" algn="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dirty="0"/>
              <a:t>Fare clic per modificare gli stili del testo dello schema</a:t>
            </a:r>
          </a:p>
        </p:txBody>
      </p:sp>
      <p:sp>
        <p:nvSpPr>
          <p:cNvPr id="4" name="Segnaposto data 3"/>
          <p:cNvSpPr>
            <a:spLocks noGrp="1"/>
          </p:cNvSpPr>
          <p:nvPr>
            <p:ph type="dt" sz="half" idx="10"/>
          </p:nvPr>
        </p:nvSpPr>
        <p:spPr/>
        <p:txBody>
          <a:bodyPr rtlCol="0"/>
          <a:lstStyle/>
          <a:p>
            <a:pPr rtl="0"/>
            <a:fld id="{1AB4D4C2-DE58-47C8-BD44-12DC2EED5C52}" type="datetime1">
              <a:rPr lang="it-IT" noProof="0" smtClean="0"/>
              <a:pPr rtl="0"/>
              <a:t>19/05/2020</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D57F1E4F-1CFF-5643-939E-217C01CDF565}" type="slidenum">
              <a:rPr lang="it-IT" noProof="0" smtClean="0"/>
              <a:pPr rtl="0"/>
              <a:t>‹N›</a:t>
            </a:fld>
            <a:endParaRPr lang="it-IT"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1484311" y="685800"/>
            <a:ext cx="10018713" cy="1752599"/>
          </a:xfrm>
        </p:spPr>
        <p:txBody>
          <a:bodyPr rtlCol="0"/>
          <a:lstStyle/>
          <a:p>
            <a:pPr rtl="0"/>
            <a:r>
              <a:rPr lang="it-IT" noProof="0"/>
              <a:t>Fare clic per modificare lo stile del titolo dello schema</a:t>
            </a:r>
          </a:p>
        </p:txBody>
      </p:sp>
      <p:sp>
        <p:nvSpPr>
          <p:cNvPr id="3" name="Segnaposto contenuto 2"/>
          <p:cNvSpPr>
            <a:spLocks noGrp="1"/>
          </p:cNvSpPr>
          <p:nvPr>
            <p:ph sz="half" idx="1"/>
          </p:nvPr>
        </p:nvSpPr>
        <p:spPr>
          <a:xfrm>
            <a:off x="1484312" y="2666999"/>
            <a:ext cx="4895055" cy="3124201"/>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contenuto 3"/>
          <p:cNvSpPr>
            <a:spLocks noGrp="1"/>
          </p:cNvSpPr>
          <p:nvPr>
            <p:ph sz="half" idx="2"/>
          </p:nvPr>
        </p:nvSpPr>
        <p:spPr>
          <a:xfrm>
            <a:off x="6607967" y="2667000"/>
            <a:ext cx="4895056" cy="3124200"/>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5" name="Segnaposto data 4"/>
          <p:cNvSpPr>
            <a:spLocks noGrp="1"/>
          </p:cNvSpPr>
          <p:nvPr>
            <p:ph type="dt" sz="half" idx="10"/>
          </p:nvPr>
        </p:nvSpPr>
        <p:spPr/>
        <p:txBody>
          <a:bodyPr rtlCol="0"/>
          <a:lstStyle/>
          <a:p>
            <a:pPr rtl="0"/>
            <a:fld id="{FCAA11F6-DB6F-4F2A-AF76-B9122463770E}" type="datetime1">
              <a:rPr lang="it-IT" noProof="0" smtClean="0"/>
              <a:pPr rtl="0"/>
              <a:t>19/05/2020</a:t>
            </a:fld>
            <a:endParaRPr lang="it-IT" noProof="0"/>
          </a:p>
        </p:txBody>
      </p:sp>
      <p:sp>
        <p:nvSpPr>
          <p:cNvPr id="6" name="Segnaposto piè di pagina 5"/>
          <p:cNvSpPr>
            <a:spLocks noGrp="1"/>
          </p:cNvSpPr>
          <p:nvPr>
            <p:ph type="ftr" sz="quarter" idx="11"/>
          </p:nvPr>
        </p:nvSpPr>
        <p:spPr/>
        <p:txBody>
          <a:bodyPr rtlCol="0"/>
          <a:lstStyle/>
          <a:p>
            <a:pPr rtl="0"/>
            <a:endParaRPr lang="it-IT" noProof="0"/>
          </a:p>
        </p:txBody>
      </p:sp>
      <p:sp>
        <p:nvSpPr>
          <p:cNvPr id="7" name="Segnaposto numero diapositiva 6"/>
          <p:cNvSpPr>
            <a:spLocks noGrp="1"/>
          </p:cNvSpPr>
          <p:nvPr>
            <p:ph type="sldNum" sz="quarter" idx="12"/>
          </p:nvPr>
        </p:nvSpPr>
        <p:spPr/>
        <p:txBody>
          <a:bodyPr rtlCol="0"/>
          <a:lstStyle/>
          <a:p>
            <a:pPr rtl="0"/>
            <a:fld id="{D57F1E4F-1CFF-5643-939E-217C01CDF565}" type="slidenum">
              <a:rPr lang="it-IT" noProof="0" smtClean="0"/>
              <a:pPr rtl="0"/>
              <a:t>‹N›</a:t>
            </a:fld>
            <a:endParaRPr lang="it-IT"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lvl1pPr>
              <a:defRPr/>
            </a:lvl1pPr>
          </a:lstStyle>
          <a:p>
            <a:pPr rtl="0"/>
            <a:r>
              <a:rPr lang="it-IT" noProof="0"/>
              <a:t>Fare clic per modificare lo stile del titolo dello schema</a:t>
            </a:r>
          </a:p>
        </p:txBody>
      </p:sp>
      <p:sp>
        <p:nvSpPr>
          <p:cNvPr id="3" name="Segnaposto testo 2"/>
          <p:cNvSpPr>
            <a:spLocks noGrp="1"/>
          </p:cNvSpPr>
          <p:nvPr>
            <p:ph type="body" idx="1"/>
          </p:nvPr>
        </p:nvSpPr>
        <p:spPr>
          <a:xfrm>
            <a:off x="1772179" y="2658533"/>
            <a:ext cx="4607188" cy="576262"/>
          </a:xfrm>
        </p:spPr>
        <p:txBody>
          <a:bodyPr rtlCol="0"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484311" y="3335337"/>
            <a:ext cx="4895056" cy="2455862"/>
          </a:xfrm>
        </p:spPr>
        <p:txBody>
          <a:bodyPr rtlCol="0"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5" name="Segnaposto testo 4"/>
          <p:cNvSpPr>
            <a:spLocks noGrp="1"/>
          </p:cNvSpPr>
          <p:nvPr>
            <p:ph type="body" sz="quarter" idx="3"/>
          </p:nvPr>
        </p:nvSpPr>
        <p:spPr>
          <a:xfrm>
            <a:off x="6880487" y="2667000"/>
            <a:ext cx="4622537" cy="576262"/>
          </a:xfrm>
        </p:spPr>
        <p:txBody>
          <a:bodyPr rtlCol="0"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7967" y="3335337"/>
            <a:ext cx="4895056" cy="2455862"/>
          </a:xfrm>
        </p:spPr>
        <p:txBody>
          <a:bodyPr rtlCol="0"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7" name="Segnaposto data 6"/>
          <p:cNvSpPr>
            <a:spLocks noGrp="1"/>
          </p:cNvSpPr>
          <p:nvPr>
            <p:ph type="dt" sz="half" idx="10"/>
          </p:nvPr>
        </p:nvSpPr>
        <p:spPr/>
        <p:txBody>
          <a:bodyPr rtlCol="0"/>
          <a:lstStyle/>
          <a:p>
            <a:pPr rtl="0"/>
            <a:fld id="{3D70F2F7-41D0-4144-899C-6EB7771FBCFB}" type="datetime1">
              <a:rPr lang="it-IT" noProof="0" smtClean="0"/>
              <a:pPr rtl="0"/>
              <a:t>19/05/2020</a:t>
            </a:fld>
            <a:endParaRPr lang="it-IT" noProof="0"/>
          </a:p>
        </p:txBody>
      </p:sp>
      <p:sp>
        <p:nvSpPr>
          <p:cNvPr id="8" name="Segnaposto piè di pagina 7"/>
          <p:cNvSpPr>
            <a:spLocks noGrp="1"/>
          </p:cNvSpPr>
          <p:nvPr>
            <p:ph type="ftr" sz="quarter" idx="11"/>
          </p:nvPr>
        </p:nvSpPr>
        <p:spPr/>
        <p:txBody>
          <a:bodyPr rtlCol="0"/>
          <a:lstStyle/>
          <a:p>
            <a:pPr rtl="0"/>
            <a:endParaRPr lang="it-IT" noProof="0"/>
          </a:p>
        </p:txBody>
      </p:sp>
      <p:sp>
        <p:nvSpPr>
          <p:cNvPr id="9" name="Segnaposto numero diapositiva 8"/>
          <p:cNvSpPr>
            <a:spLocks noGrp="1"/>
          </p:cNvSpPr>
          <p:nvPr>
            <p:ph type="sldNum" sz="quarter" idx="12"/>
          </p:nvPr>
        </p:nvSpPr>
        <p:spPr/>
        <p:txBody>
          <a:bodyPr rtlCol="0"/>
          <a:lstStyle/>
          <a:p>
            <a:pPr rtl="0"/>
            <a:fld id="{D57F1E4F-1CFF-5643-939E-217C01CDF565}" type="slidenum">
              <a:rPr lang="it-IT" noProof="0" smtClean="0"/>
              <a:pPr rtl="0"/>
              <a:t>‹N›</a:t>
            </a:fld>
            <a:endParaRPr lang="it-IT"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p>
        </p:txBody>
      </p:sp>
      <p:sp>
        <p:nvSpPr>
          <p:cNvPr id="3" name="Segnaposto data 2"/>
          <p:cNvSpPr>
            <a:spLocks noGrp="1"/>
          </p:cNvSpPr>
          <p:nvPr>
            <p:ph type="dt" sz="half" idx="10"/>
          </p:nvPr>
        </p:nvSpPr>
        <p:spPr/>
        <p:txBody>
          <a:bodyPr rtlCol="0"/>
          <a:lstStyle/>
          <a:p>
            <a:pPr rtl="0"/>
            <a:fld id="{B9E9D8D8-CF01-4532-9AB1-C30199089363}" type="datetime1">
              <a:rPr lang="it-IT" noProof="0" smtClean="0"/>
              <a:pPr rtl="0"/>
              <a:t>19/05/2020</a:t>
            </a:fld>
            <a:endParaRPr lang="it-IT" noProof="0"/>
          </a:p>
        </p:txBody>
      </p:sp>
      <p:sp>
        <p:nvSpPr>
          <p:cNvPr id="4" name="Segnaposto piè di pagina 3"/>
          <p:cNvSpPr>
            <a:spLocks noGrp="1"/>
          </p:cNvSpPr>
          <p:nvPr>
            <p:ph type="ftr" sz="quarter" idx="11"/>
          </p:nvPr>
        </p:nvSpPr>
        <p:spPr/>
        <p:txBody>
          <a:bodyPr rtlCol="0"/>
          <a:lstStyle/>
          <a:p>
            <a:pPr rtl="0"/>
            <a:endParaRPr lang="it-IT" noProof="0"/>
          </a:p>
        </p:txBody>
      </p:sp>
      <p:sp>
        <p:nvSpPr>
          <p:cNvPr id="5" name="Segnaposto numero diapositiva 4"/>
          <p:cNvSpPr>
            <a:spLocks noGrp="1"/>
          </p:cNvSpPr>
          <p:nvPr>
            <p:ph type="sldNum" sz="quarter" idx="12"/>
          </p:nvPr>
        </p:nvSpPr>
        <p:spPr/>
        <p:txBody>
          <a:bodyPr rtlCol="0"/>
          <a:lstStyle/>
          <a:p>
            <a:pPr rtl="0"/>
            <a:fld id="{D57F1E4F-1CFF-5643-939E-217C01CDF565}" type="slidenum">
              <a:rPr lang="it-IT" noProof="0" smtClean="0"/>
              <a:pPr rtl="0"/>
              <a:t>‹N›</a:t>
            </a:fld>
            <a:endParaRPr lang="it-IT"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rtlCol="0"/>
          <a:lstStyle/>
          <a:p>
            <a:pPr rtl="0"/>
            <a:fld id="{36FE6D3A-E6E9-40BA-9274-1925E024A282}" type="datetime1">
              <a:rPr lang="it-IT" noProof="0" smtClean="0"/>
              <a:pPr rtl="0"/>
              <a:t>19/05/2020</a:t>
            </a:fld>
            <a:endParaRPr lang="it-IT" noProof="0"/>
          </a:p>
        </p:txBody>
      </p:sp>
      <p:sp>
        <p:nvSpPr>
          <p:cNvPr id="3" name="Segnaposto piè di pagina 2"/>
          <p:cNvSpPr>
            <a:spLocks noGrp="1"/>
          </p:cNvSpPr>
          <p:nvPr>
            <p:ph type="ftr" sz="quarter" idx="11"/>
          </p:nvPr>
        </p:nvSpPr>
        <p:spPr/>
        <p:txBody>
          <a:bodyPr rtlCol="0"/>
          <a:lstStyle/>
          <a:p>
            <a:pPr rtl="0"/>
            <a:endParaRPr lang="it-IT" noProof="0"/>
          </a:p>
        </p:txBody>
      </p:sp>
      <p:sp>
        <p:nvSpPr>
          <p:cNvPr id="4" name="Segnaposto numero diapositiva 3"/>
          <p:cNvSpPr>
            <a:spLocks noGrp="1"/>
          </p:cNvSpPr>
          <p:nvPr>
            <p:ph type="sldNum" sz="quarter" idx="12"/>
          </p:nvPr>
        </p:nvSpPr>
        <p:spPr/>
        <p:txBody>
          <a:bodyPr rtlCol="0"/>
          <a:lstStyle/>
          <a:p>
            <a:pPr rtl="0"/>
            <a:fld id="{D57F1E4F-1CFF-5643-939E-217C01CDF565}" type="slidenum">
              <a:rPr lang="it-IT" noProof="0" smtClean="0"/>
              <a:pPr rtl="0"/>
              <a:t>‹N›</a:t>
            </a:fld>
            <a:endParaRPr lang="it-IT"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484312" y="1600200"/>
            <a:ext cx="3549121" cy="1371600"/>
          </a:xfrm>
        </p:spPr>
        <p:txBody>
          <a:bodyPr rtlCol="0" anchor="b">
            <a:normAutofit/>
          </a:bodyPr>
          <a:lstStyle>
            <a:lvl1pPr algn="ctr">
              <a:defRPr sz="2400" b="0"/>
            </a:lvl1pPr>
          </a:lstStyle>
          <a:p>
            <a:pPr rtl="0"/>
            <a:r>
              <a:rPr lang="it-IT" noProof="0"/>
              <a:t>Fare clic per modificare lo stile del titolo dello schema</a:t>
            </a:r>
          </a:p>
        </p:txBody>
      </p:sp>
      <p:sp>
        <p:nvSpPr>
          <p:cNvPr id="3" name="Segnaposto contenuto 2"/>
          <p:cNvSpPr>
            <a:spLocks noGrp="1"/>
          </p:cNvSpPr>
          <p:nvPr>
            <p:ph idx="1"/>
          </p:nvPr>
        </p:nvSpPr>
        <p:spPr>
          <a:xfrm>
            <a:off x="5262033" y="685799"/>
            <a:ext cx="6240990" cy="5105401"/>
          </a:xfrm>
        </p:spPr>
        <p:txBody>
          <a:bodyPr rtlCol="0"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testo 3"/>
          <p:cNvSpPr>
            <a:spLocks noGrp="1"/>
          </p:cNvSpPr>
          <p:nvPr>
            <p:ph type="body" sz="half" idx="2"/>
          </p:nvPr>
        </p:nvSpPr>
        <p:spPr>
          <a:xfrm>
            <a:off x="1484312" y="2971800"/>
            <a:ext cx="3549121" cy="1828800"/>
          </a:xfrm>
        </p:spPr>
        <p:txBody>
          <a:bodyPr rtlCol="0">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p>
            <a:pPr rtl="0"/>
            <a:fld id="{B4D4B8C5-63BB-4D55-A9AF-98B76C132433}" type="datetime1">
              <a:rPr lang="it-IT" noProof="0" smtClean="0"/>
              <a:pPr rtl="0"/>
              <a:t>19/05/2020</a:t>
            </a:fld>
            <a:endParaRPr lang="it-IT" noProof="0"/>
          </a:p>
        </p:txBody>
      </p:sp>
      <p:sp>
        <p:nvSpPr>
          <p:cNvPr id="6" name="Segnaposto piè di pagina 5"/>
          <p:cNvSpPr>
            <a:spLocks noGrp="1"/>
          </p:cNvSpPr>
          <p:nvPr>
            <p:ph type="ftr" sz="quarter" idx="11"/>
          </p:nvPr>
        </p:nvSpPr>
        <p:spPr/>
        <p:txBody>
          <a:bodyPr rtlCol="0"/>
          <a:lstStyle/>
          <a:p>
            <a:pPr rtl="0"/>
            <a:endParaRPr lang="it-IT" noProof="0"/>
          </a:p>
        </p:txBody>
      </p:sp>
      <p:sp>
        <p:nvSpPr>
          <p:cNvPr id="7" name="Segnaposto numero diapositiva 6"/>
          <p:cNvSpPr>
            <a:spLocks noGrp="1"/>
          </p:cNvSpPr>
          <p:nvPr>
            <p:ph type="sldNum" sz="quarter" idx="12"/>
          </p:nvPr>
        </p:nvSpPr>
        <p:spPr/>
        <p:txBody>
          <a:bodyPr rtlCol="0"/>
          <a:lstStyle/>
          <a:p>
            <a:pPr rtl="0"/>
            <a:fld id="{D57F1E4F-1CFF-5643-939E-217C01CDF565}" type="slidenum">
              <a:rPr lang="it-IT" noProof="0" smtClean="0"/>
              <a:pPr rtl="0"/>
              <a:t>‹N›</a:t>
            </a:fld>
            <a:endParaRPr lang="it-IT"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55F51"/>
        </a:solidFill>
        <a:effectLst/>
      </p:bgPr>
    </p:bg>
    <p:spTree>
      <p:nvGrpSpPr>
        <p:cNvPr id="1" name=""/>
        <p:cNvGrpSpPr/>
        <p:nvPr/>
      </p:nvGrpSpPr>
      <p:grpSpPr>
        <a:xfrm>
          <a:off x="0" y="0"/>
          <a:ext cx="0" cy="0"/>
          <a:chOff x="0" y="0"/>
          <a:chExt cx="0" cy="0"/>
        </a:xfrm>
      </p:grpSpPr>
      <p:grpSp>
        <p:nvGrpSpPr>
          <p:cNvPr id="7" name="Gruppo 6"/>
          <p:cNvGrpSpPr/>
          <p:nvPr/>
        </p:nvGrpSpPr>
        <p:grpSpPr>
          <a:xfrm>
            <a:off x="150812" y="0"/>
            <a:ext cx="2436813" cy="6858001"/>
            <a:chOff x="1320800" y="0"/>
            <a:chExt cx="2436813" cy="6858001"/>
          </a:xfrm>
        </p:grpSpPr>
        <p:sp>
          <p:nvSpPr>
            <p:cNvPr id="8" name="Figura a mano libera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igura a mano libera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igura a mano libera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igura a mano libera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igura a mano libera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igura a mano libera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Segnaposto titolo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rtl="0"/>
            <a:fld id="{E7671CF2-F212-493D-9A3B-90A59E3CBA50}" type="datetime1">
              <a:rPr lang="it-IT" noProof="0" smtClean="0"/>
              <a:pPr rtl="0"/>
              <a:t>19/05/2020</a:t>
            </a:fld>
            <a:endParaRPr lang="it-IT" noProof="0"/>
          </a:p>
        </p:txBody>
      </p:sp>
      <p:sp>
        <p:nvSpPr>
          <p:cNvPr id="5" name="Segnaposto piè di pagina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rtl="0"/>
            <a:endParaRPr lang="it-IT" noProof="0"/>
          </a:p>
        </p:txBody>
      </p:sp>
      <p:sp>
        <p:nvSpPr>
          <p:cNvPr id="6" name="Segnaposto numero diapositiva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rtl="0"/>
            <a:fld id="{D57F1E4F-1CFF-5643-939E-217C01CDF565}" type="slidenum">
              <a:rPr lang="it-IT" noProof="0" smtClean="0"/>
              <a:pPr rtl="0"/>
              <a:t>‹N›</a:t>
            </a:fld>
            <a:endParaRPr lang="it-IT" noProof="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0" r:id="rId3"/>
    <p:sldLayoutId id="2147483651" r:id="rId4"/>
    <p:sldLayoutId id="2147483652" r:id="rId5"/>
    <p:sldLayoutId id="2147483653" r:id="rId6"/>
    <p:sldLayoutId id="2147483654" r:id="rId7"/>
    <p:sldLayoutId id="2147483655" r:id="rId8"/>
    <p:sldLayoutId id="2147483656" r:id="rId9"/>
    <p:sldLayoutId id="2147483660" r:id="rId10"/>
    <p:sldLayoutId id="2147483657" r:id="rId11"/>
    <p:sldLayoutId id="2147483663" r:id="rId12"/>
    <p:sldLayoutId id="2147483664" r:id="rId13"/>
    <p:sldLayoutId id="2147483665" r:id="rId14"/>
    <p:sldLayoutId id="2147483666" r:id="rId15"/>
    <p:sldLayoutId id="2147483667" r:id="rId16"/>
    <p:sldLayoutId id="2147483658" r:id="rId17"/>
    <p:sldLayoutId id="2147483659" r:id="rId18"/>
  </p:sldLayoutIdLst>
  <p:hf sldNum="0" hdr="0" ftr="0" dt="0"/>
  <p:txStyles>
    <p:titleStyle>
      <a:lvl1pPr algn="ctr" defTabSz="457200" rtl="0" eaLnBrk="1" latinLnBrk="0" hangingPunct="1">
        <a:spcBef>
          <a:spcPct val="0"/>
        </a:spcBef>
        <a:buNone/>
        <a:defRPr sz="4000" kern="1200" cap="none">
          <a:ln w="3175" cmpd="sng">
            <a:noFill/>
          </a:ln>
          <a:solidFill>
            <a:schemeClr val="bg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bg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bg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bg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bg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bg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Layout" Target="../slideLayouts/slideLayout3.xml"/><Relationship Id="rId1" Type="http://schemas.openxmlformats.org/officeDocument/2006/relationships/video" Target="../media/media1.wmv"/><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microsoft.com/office/2007/relationships/media" Target="../media/media2.wmv"/><Relationship Id="rId2" Type="http://schemas.openxmlformats.org/officeDocument/2006/relationships/slideLayout" Target="../slideLayouts/slideLayout3.xml"/><Relationship Id="rId1" Type="http://schemas.openxmlformats.org/officeDocument/2006/relationships/video" Target="../media/media2.wmv"/><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Rettangolo 20">
            <a:extLst>
              <a:ext uri="{FF2B5EF4-FFF2-40B4-BE49-F238E27FC236}">
                <a16:creationId xmlns:a16="http://schemas.microsoft.com/office/drawing/2014/main" xmlns="" id="{E5A92FE9-DB05-4D0D-AF5A-BE8664B9FF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grpSp>
        <p:nvGrpSpPr>
          <p:cNvPr id="23" name="Gruppo 22">
            <a:extLst>
              <a:ext uri="{FF2B5EF4-FFF2-40B4-BE49-F238E27FC236}">
                <a16:creationId xmlns:a16="http://schemas.microsoft.com/office/drawing/2014/main" xmlns="" id="{53D9B26A-5143-49A7-BA98-D871D5BD719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flipH="1">
            <a:off x="6526211" y="1"/>
            <a:ext cx="5014912" cy="6857999"/>
            <a:chOff x="2928938" y="-4763"/>
            <a:chExt cx="5014912" cy="6862763"/>
          </a:xfrm>
        </p:grpSpPr>
        <p:sp>
          <p:nvSpPr>
            <p:cNvPr id="24" name="Figura a mano libera 6">
              <a:extLst>
                <a:ext uri="{FF2B5EF4-FFF2-40B4-BE49-F238E27FC236}">
                  <a16:creationId xmlns:a16="http://schemas.microsoft.com/office/drawing/2014/main" xmlns="" id="{68B85E55-A2A1-4682-B891-F201358A92D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5" name="Figura a mano libera 7">
              <a:extLst>
                <a:ext uri="{FF2B5EF4-FFF2-40B4-BE49-F238E27FC236}">
                  <a16:creationId xmlns:a16="http://schemas.microsoft.com/office/drawing/2014/main" xmlns="" id="{45EF6EDB-9B5D-49E9-96FA-1AE08BF95E5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rgbClr val="595959"/>
            </a:solidFill>
            <a:ln>
              <a:noFill/>
            </a:ln>
          </p:spPr>
        </p:sp>
        <p:sp>
          <p:nvSpPr>
            <p:cNvPr id="26" name="Figura a mano libera 12">
              <a:extLst>
                <a:ext uri="{FF2B5EF4-FFF2-40B4-BE49-F238E27FC236}">
                  <a16:creationId xmlns:a16="http://schemas.microsoft.com/office/drawing/2014/main" xmlns="" id="{38338226-D6E2-4EEE-B271-DB4BD096DB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rgbClr val="262626"/>
            </a:solidFill>
            <a:ln>
              <a:noFill/>
            </a:ln>
          </p:spPr>
        </p:sp>
        <p:sp>
          <p:nvSpPr>
            <p:cNvPr id="27" name="Figura a mano libera 13">
              <a:extLst>
                <a:ext uri="{FF2B5EF4-FFF2-40B4-BE49-F238E27FC236}">
                  <a16:creationId xmlns:a16="http://schemas.microsoft.com/office/drawing/2014/main" xmlns="" id="{4878FB48-17B3-4A11-8025-DE0945CD4E7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8" name="Figura a mano libera 14">
              <a:extLst>
                <a:ext uri="{FF2B5EF4-FFF2-40B4-BE49-F238E27FC236}">
                  <a16:creationId xmlns:a16="http://schemas.microsoft.com/office/drawing/2014/main" xmlns="" id="{4150A21C-DD6D-4D3C-9E95-7A3CA263BEB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9" name="Figura a mano libera 15">
              <a:extLst>
                <a:ext uri="{FF2B5EF4-FFF2-40B4-BE49-F238E27FC236}">
                  <a16:creationId xmlns:a16="http://schemas.microsoft.com/office/drawing/2014/main" xmlns="" id="{7505BF04-104D-4180-A284-42FCD6B04D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rgbClr val="404040"/>
            </a:solidFill>
            <a:ln>
              <a:noFill/>
            </a:ln>
          </p:spPr>
        </p:sp>
      </p:grpSp>
      <p:sp>
        <p:nvSpPr>
          <p:cNvPr id="2" name="Titolo 1">
            <a:extLst>
              <a:ext uri="{FF2B5EF4-FFF2-40B4-BE49-F238E27FC236}">
                <a16:creationId xmlns:a16="http://schemas.microsoft.com/office/drawing/2014/main" xmlns="" id="{652CD06E-EB43-4697-A9C1-290232C3BAD6}"/>
              </a:ext>
            </a:extLst>
          </p:cNvPr>
          <p:cNvSpPr>
            <a:spLocks noGrp="1"/>
          </p:cNvSpPr>
          <p:nvPr>
            <p:ph type="ctrTitle"/>
          </p:nvPr>
        </p:nvSpPr>
        <p:spPr>
          <a:xfrm>
            <a:off x="619930" y="2077171"/>
            <a:ext cx="8174971" cy="3285866"/>
          </a:xfrm>
        </p:spPr>
        <p:txBody>
          <a:bodyPr rtlCol="0">
            <a:normAutofit/>
          </a:bodyPr>
          <a:lstStyle/>
          <a:p>
            <a:pPr marL="285750" lvl="0" indent="-285750">
              <a:spcBef>
                <a:spcPct val="20000"/>
              </a:spcBef>
              <a:spcAft>
                <a:spcPts val="600"/>
              </a:spcAft>
            </a:pPr>
            <a:r>
              <a:rPr lang="it-IT" sz="2400" dirty="0">
                <a:ln>
                  <a:noFill/>
                </a:ln>
                <a:solidFill>
                  <a:schemeClr val="tx1"/>
                </a:solidFill>
                <a:ea typeface="+mn-ea"/>
                <a:cs typeface="+mn-cs"/>
              </a:rPr>
              <a:t>PROGETTO ANNUALITA’ 2019 – REGIONE LAZIO</a:t>
            </a:r>
            <a:br>
              <a:rPr lang="it-IT" sz="2400" dirty="0">
                <a:ln>
                  <a:noFill/>
                </a:ln>
                <a:solidFill>
                  <a:schemeClr val="tx1"/>
                </a:solidFill>
                <a:ea typeface="+mn-ea"/>
                <a:cs typeface="+mn-cs"/>
              </a:rPr>
            </a:br>
            <a:r>
              <a:rPr lang="it-IT" sz="5400" dirty="0">
                <a:ln>
                  <a:noFill/>
                </a:ln>
                <a:solidFill>
                  <a:schemeClr val="tx1"/>
                </a:solidFill>
                <a:ea typeface="+mn-ea"/>
                <a:cs typeface="+mn-cs"/>
              </a:rPr>
              <a:t>“CONSUMO CRITICO: IO SCELGO!”</a:t>
            </a:r>
            <a:r>
              <a:rPr lang="it-IT" sz="5400" dirty="0">
                <a:ln>
                  <a:noFill/>
                </a:ln>
                <a:solidFill>
                  <a:prstClr val="black"/>
                </a:solidFill>
                <a:ea typeface="+mn-ea"/>
                <a:cs typeface="+mn-cs"/>
              </a:rPr>
              <a:t/>
            </a:r>
            <a:br>
              <a:rPr lang="it-IT" sz="5400" dirty="0">
                <a:ln>
                  <a:noFill/>
                </a:ln>
                <a:solidFill>
                  <a:prstClr val="black"/>
                </a:solidFill>
                <a:ea typeface="+mn-ea"/>
                <a:cs typeface="+mn-cs"/>
              </a:rPr>
            </a:br>
            <a:endParaRPr lang="it-IT" sz="6200" dirty="0"/>
          </a:p>
        </p:txBody>
      </p:sp>
      <p:sp>
        <p:nvSpPr>
          <p:cNvPr id="3" name="Sottotitolo 2">
            <a:extLst>
              <a:ext uri="{FF2B5EF4-FFF2-40B4-BE49-F238E27FC236}">
                <a16:creationId xmlns:a16="http://schemas.microsoft.com/office/drawing/2014/main" xmlns="" id="{1FBBDE4E-FFA3-44D5-BA0B-7575E2214B7C}"/>
              </a:ext>
            </a:extLst>
          </p:cNvPr>
          <p:cNvSpPr>
            <a:spLocks noGrp="1"/>
          </p:cNvSpPr>
          <p:nvPr>
            <p:ph type="subTitle" idx="1"/>
          </p:nvPr>
        </p:nvSpPr>
        <p:spPr>
          <a:xfrm>
            <a:off x="1018190" y="4210098"/>
            <a:ext cx="7178070" cy="863348"/>
          </a:xfrm>
        </p:spPr>
        <p:txBody>
          <a:bodyPr rtlCol="0">
            <a:normAutofit/>
          </a:bodyPr>
          <a:lstStyle/>
          <a:p>
            <a:pPr algn="l" rtl="0"/>
            <a:endParaRPr lang="it-IT" dirty="0"/>
          </a:p>
        </p:txBody>
      </p:sp>
      <p:pic>
        <p:nvPicPr>
          <p:cNvPr id="5" name="Immagine 4">
            <a:extLst>
              <a:ext uri="{FF2B5EF4-FFF2-40B4-BE49-F238E27FC236}">
                <a16:creationId xmlns:a16="http://schemas.microsoft.com/office/drawing/2014/main" xmlns="" id="{F7C27C69-47CC-4CD0-B1BE-15EAF5FB394D}"/>
              </a:ext>
            </a:extLst>
          </p:cNvPr>
          <p:cNvPicPr>
            <a:picLocks noChangeAspect="1"/>
          </p:cNvPicPr>
          <p:nvPr/>
        </p:nvPicPr>
        <p:blipFill>
          <a:blip r:embed="rId3"/>
          <a:stretch>
            <a:fillRect/>
          </a:stretch>
        </p:blipFill>
        <p:spPr>
          <a:xfrm>
            <a:off x="259888" y="60884"/>
            <a:ext cx="2205016" cy="2205016"/>
          </a:xfrm>
          <a:prstGeom prst="rect">
            <a:avLst/>
          </a:prstGeom>
        </p:spPr>
      </p:pic>
      <p:pic>
        <p:nvPicPr>
          <p:cNvPr id="4" name="Immagine 3">
            <a:extLst>
              <a:ext uri="{FF2B5EF4-FFF2-40B4-BE49-F238E27FC236}">
                <a16:creationId xmlns:a16="http://schemas.microsoft.com/office/drawing/2014/main" xmlns="" id="{9048CE88-14AA-4F56-8F7C-BCEE4D4BB59A}"/>
              </a:ext>
            </a:extLst>
          </p:cNvPr>
          <p:cNvPicPr>
            <a:picLocks noChangeAspect="1"/>
          </p:cNvPicPr>
          <p:nvPr/>
        </p:nvPicPr>
        <p:blipFill>
          <a:blip r:embed="rId4"/>
          <a:stretch>
            <a:fillRect/>
          </a:stretch>
        </p:blipFill>
        <p:spPr>
          <a:xfrm>
            <a:off x="41470" y="5241205"/>
            <a:ext cx="2194906" cy="1463271"/>
          </a:xfrm>
          <a:prstGeom prst="rect">
            <a:avLst/>
          </a:prstGeom>
        </p:spPr>
      </p:pic>
      <p:pic>
        <p:nvPicPr>
          <p:cNvPr id="6" name="Immagine 5">
            <a:extLst>
              <a:ext uri="{FF2B5EF4-FFF2-40B4-BE49-F238E27FC236}">
                <a16:creationId xmlns:a16="http://schemas.microsoft.com/office/drawing/2014/main" xmlns="" id="{2074EE1F-7643-4A61-A911-AFFAC9DBA258}"/>
              </a:ext>
            </a:extLst>
          </p:cNvPr>
          <p:cNvPicPr>
            <a:picLocks noChangeAspect="1"/>
          </p:cNvPicPr>
          <p:nvPr/>
        </p:nvPicPr>
        <p:blipFill>
          <a:blip r:embed="rId5"/>
          <a:stretch>
            <a:fillRect/>
          </a:stretch>
        </p:blipFill>
        <p:spPr>
          <a:xfrm>
            <a:off x="2426875" y="5340231"/>
            <a:ext cx="1751983" cy="1340606"/>
          </a:xfrm>
          <a:prstGeom prst="rect">
            <a:avLst/>
          </a:prstGeom>
        </p:spPr>
      </p:pic>
      <p:pic>
        <p:nvPicPr>
          <p:cNvPr id="7" name="Immagine 6">
            <a:extLst>
              <a:ext uri="{FF2B5EF4-FFF2-40B4-BE49-F238E27FC236}">
                <a16:creationId xmlns:a16="http://schemas.microsoft.com/office/drawing/2014/main" xmlns="" id="{F29E9080-DDD0-4EDA-9895-880E8B5ACF7D}"/>
              </a:ext>
            </a:extLst>
          </p:cNvPr>
          <p:cNvPicPr>
            <a:picLocks noChangeAspect="1"/>
          </p:cNvPicPr>
          <p:nvPr/>
        </p:nvPicPr>
        <p:blipFill>
          <a:blip r:embed="rId6"/>
          <a:stretch>
            <a:fillRect/>
          </a:stretch>
        </p:blipFill>
        <p:spPr>
          <a:xfrm>
            <a:off x="4186058" y="5184363"/>
            <a:ext cx="2287918" cy="1614079"/>
          </a:xfrm>
          <a:prstGeom prst="rect">
            <a:avLst/>
          </a:prstGeom>
        </p:spPr>
      </p:pic>
    </p:spTree>
    <p:extLst>
      <p:ext uri="{BB962C8B-B14F-4D97-AF65-F5344CB8AC3E}">
        <p14:creationId xmlns:p14="http://schemas.microsoft.com/office/powerpoint/2010/main" xmlns="" val="388446695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t>LA NASCITA DEL CONSUMO CRITICO</a:t>
            </a:r>
          </a:p>
        </p:txBody>
      </p:sp>
      <p:pic>
        <p:nvPicPr>
          <p:cNvPr id="5" name="Segnaposto contenuto 4" descr="CONSUMO CRITICO.jpg"/>
          <p:cNvPicPr>
            <a:picLocks noGrp="1" noChangeAspect="1"/>
          </p:cNvPicPr>
          <p:nvPr>
            <p:ph sz="half" idx="1"/>
          </p:nvPr>
        </p:nvPicPr>
        <p:blipFill>
          <a:blip r:embed="rId2" cstate="print"/>
          <a:stretch>
            <a:fillRect/>
          </a:stretch>
        </p:blipFill>
        <p:spPr>
          <a:xfrm>
            <a:off x="2031914" y="2161703"/>
            <a:ext cx="3313810" cy="3700282"/>
          </a:xfrm>
        </p:spPr>
      </p:pic>
      <p:sp>
        <p:nvSpPr>
          <p:cNvPr id="4" name="Segnaposto contenuto 3"/>
          <p:cNvSpPr>
            <a:spLocks noGrp="1"/>
          </p:cNvSpPr>
          <p:nvPr>
            <p:ph sz="half" idx="2"/>
          </p:nvPr>
        </p:nvSpPr>
        <p:spPr>
          <a:xfrm>
            <a:off x="6197600" y="1412776"/>
            <a:ext cx="5384800" cy="4896544"/>
          </a:xfrm>
        </p:spPr>
        <p:txBody>
          <a:bodyPr>
            <a:normAutofit fontScale="70000" lnSpcReduction="20000"/>
          </a:bodyPr>
          <a:lstStyle/>
          <a:p>
            <a:pPr algn="just">
              <a:buNone/>
            </a:pPr>
            <a:r>
              <a:rPr lang="it-IT" dirty="0"/>
              <a:t>    </a:t>
            </a:r>
            <a:r>
              <a:rPr lang="it-IT" sz="3400" dirty="0"/>
              <a:t>  </a:t>
            </a:r>
          </a:p>
          <a:p>
            <a:pPr algn="just">
              <a:buNone/>
            </a:pPr>
            <a:r>
              <a:rPr lang="it-IT" sz="3400" dirty="0"/>
              <a:t>      Tale pratica nasce dalla considerazione che qualsiasi bene o servizio ricopra un notevole impatto, non solo ambientale, ma soprattutto sociale, che ci dovrebbe far ragionare sulle conseguenze dei processi produttivi messi in atto per la realizzazione del prodotto. Lo scopo del consumo critico è, infatti, quello di ridurre al minimo questo impatto e allo stesso tempo contribuire, con le proprie scelte, ad indirizzare le politiche dei soggetti protagonisti. </a:t>
            </a:r>
          </a:p>
          <a:p>
            <a:endParaRPr lang="it-IT" sz="3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xmlns="" id="{DEBE6FB3-833B-41AB-9AEA-5DBEC98AEAF6}"/>
              </a:ext>
            </a:extLst>
          </p:cNvPr>
          <p:cNvSpPr>
            <a:spLocks noGrp="1"/>
          </p:cNvSpPr>
          <p:nvPr>
            <p:ph idx="1"/>
          </p:nvPr>
        </p:nvSpPr>
        <p:spPr>
          <a:xfrm>
            <a:off x="1850070" y="3047999"/>
            <a:ext cx="10018713" cy="3124201"/>
          </a:xfrm>
        </p:spPr>
        <p:txBody>
          <a:bodyPr/>
          <a:lstStyle/>
          <a:p>
            <a:pPr marL="0" indent="0">
              <a:buNone/>
            </a:pPr>
            <a:r>
              <a:rPr lang="it-IT" dirty="0"/>
              <a:t>La pratica del consumo critico in Italia non ha una data di inizio, ma è piuttosto un graduale raffinarsi di un atteggiamento più consapevole nei confronti delle conseguenze dei propri acquisti. La Guida definiva il consumo critico come “un atteggiamento di scelta permanente che si attua su tutto ciò che compriamo ogni volta che andiamo a fare la spesa”, che si manifestava nella “scelta di prodotti non solo in base al prezzo o alla qualità, ma anche in base alla storia dei prodotti stessi e al comportamento delle imprese che ce li offrono”. </a:t>
            </a:r>
          </a:p>
          <a:p>
            <a:endParaRPr lang="it-IT" dirty="0"/>
          </a:p>
        </p:txBody>
      </p:sp>
      <p:sp>
        <p:nvSpPr>
          <p:cNvPr id="4" name="Titolo 1">
            <a:extLst>
              <a:ext uri="{FF2B5EF4-FFF2-40B4-BE49-F238E27FC236}">
                <a16:creationId xmlns:a16="http://schemas.microsoft.com/office/drawing/2014/main" xmlns="" id="{D1010B40-2FA9-4DBB-84CD-34A4E7C01830}"/>
              </a:ext>
            </a:extLst>
          </p:cNvPr>
          <p:cNvSpPr>
            <a:spLocks noGrp="1"/>
          </p:cNvSpPr>
          <p:nvPr>
            <p:ph type="title"/>
          </p:nvPr>
        </p:nvSpPr>
        <p:spPr>
          <a:xfrm>
            <a:off x="2159562" y="165295"/>
            <a:ext cx="8095785" cy="45719"/>
          </a:xfrm>
        </p:spPr>
        <p:txBody>
          <a:bodyPr>
            <a:normAutofit fontScale="90000"/>
          </a:bodyPr>
          <a:lstStyle/>
          <a:p>
            <a:r>
              <a:rPr lang="it-IT" dirty="0"/>
              <a:t/>
            </a:r>
            <a:br>
              <a:rPr lang="it-IT" dirty="0"/>
            </a:br>
            <a:r>
              <a:rPr lang="it-IT" dirty="0"/>
              <a:t/>
            </a:r>
            <a:br>
              <a:rPr lang="it-IT" dirty="0"/>
            </a:br>
            <a:r>
              <a:rPr lang="it-IT" dirty="0"/>
              <a:t/>
            </a:r>
            <a:br>
              <a:rPr lang="it-IT" dirty="0"/>
            </a:br>
            <a:r>
              <a:rPr lang="it-IT" dirty="0"/>
              <a:t/>
            </a:r>
            <a:br>
              <a:rPr lang="it-IT" dirty="0"/>
            </a:br>
            <a:r>
              <a:rPr lang="it-IT" dirty="0"/>
              <a:t>LA NASCITA DEL CONSUMO CRITICO</a:t>
            </a:r>
          </a:p>
        </p:txBody>
      </p:sp>
    </p:spTree>
    <p:extLst>
      <p:ext uri="{BB962C8B-B14F-4D97-AF65-F5344CB8AC3E}">
        <p14:creationId xmlns:p14="http://schemas.microsoft.com/office/powerpoint/2010/main" xmlns="" val="4170826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E80CB407-79E2-48AD-B344-2F70850C638B}"/>
              </a:ext>
            </a:extLst>
          </p:cNvPr>
          <p:cNvSpPr>
            <a:spLocks noGrp="1"/>
          </p:cNvSpPr>
          <p:nvPr>
            <p:ph type="title"/>
          </p:nvPr>
        </p:nvSpPr>
        <p:spPr/>
        <p:txBody>
          <a:bodyPr/>
          <a:lstStyle/>
          <a:p>
            <a:r>
              <a:rPr lang="it-IT" dirty="0"/>
              <a:t>LA NASCITA DEL CONSUMO CRITICO</a:t>
            </a:r>
          </a:p>
        </p:txBody>
      </p:sp>
      <p:sp>
        <p:nvSpPr>
          <p:cNvPr id="3" name="Segnaposto contenuto 2">
            <a:extLst>
              <a:ext uri="{FF2B5EF4-FFF2-40B4-BE49-F238E27FC236}">
                <a16:creationId xmlns:a16="http://schemas.microsoft.com/office/drawing/2014/main" xmlns="" id="{78777E02-CB21-4B04-A377-461B784D3CEA}"/>
              </a:ext>
            </a:extLst>
          </p:cNvPr>
          <p:cNvSpPr>
            <a:spLocks noGrp="1"/>
          </p:cNvSpPr>
          <p:nvPr>
            <p:ph idx="1"/>
          </p:nvPr>
        </p:nvSpPr>
        <p:spPr/>
        <p:txBody>
          <a:bodyPr/>
          <a:lstStyle/>
          <a:p>
            <a:pPr marL="0" indent="0">
              <a:buNone/>
            </a:pPr>
            <a:r>
              <a:rPr lang="it-IT" dirty="0"/>
              <a:t>L’attenzione alle caratteristiche specifiche del prodotto è una acquisizione successiva. Illustrando l’evoluzione del concetto si potrebbe parlare di un passaggio dal “consumo critico”, che evidenzia soprattutto cosa evitare, al “consumo responsabile”, che indaga tutte le caratteristiche del prodotto. Oggi le due espressioni sono usate come sinonimi. </a:t>
            </a:r>
          </a:p>
          <a:p>
            <a:endParaRPr lang="it-IT" dirty="0"/>
          </a:p>
        </p:txBody>
      </p:sp>
    </p:spTree>
    <p:extLst>
      <p:ext uri="{BB962C8B-B14F-4D97-AF65-F5344CB8AC3E}">
        <p14:creationId xmlns:p14="http://schemas.microsoft.com/office/powerpoint/2010/main" xmlns="" val="869448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A40539D1-6BE7-4687-8932-DD09A806B333}"/>
              </a:ext>
            </a:extLst>
          </p:cNvPr>
          <p:cNvSpPr>
            <a:spLocks noGrp="1"/>
          </p:cNvSpPr>
          <p:nvPr>
            <p:ph type="title"/>
          </p:nvPr>
        </p:nvSpPr>
        <p:spPr/>
        <p:txBody>
          <a:bodyPr/>
          <a:lstStyle/>
          <a:p>
            <a:r>
              <a:rPr lang="it-IT" dirty="0"/>
              <a:t>LA NASCITA DEL CONSUMO CRITICO</a:t>
            </a:r>
          </a:p>
        </p:txBody>
      </p:sp>
      <p:sp>
        <p:nvSpPr>
          <p:cNvPr id="3" name="Segnaposto contenuto 2">
            <a:extLst>
              <a:ext uri="{FF2B5EF4-FFF2-40B4-BE49-F238E27FC236}">
                <a16:creationId xmlns:a16="http://schemas.microsoft.com/office/drawing/2014/main" xmlns="" id="{843CEDDE-8E3C-411A-A51E-9496418209C1}"/>
              </a:ext>
            </a:extLst>
          </p:cNvPr>
          <p:cNvSpPr>
            <a:spLocks noGrp="1"/>
          </p:cNvSpPr>
          <p:nvPr>
            <p:ph idx="1"/>
          </p:nvPr>
        </p:nvSpPr>
        <p:spPr/>
        <p:txBody>
          <a:bodyPr/>
          <a:lstStyle/>
          <a:p>
            <a:pPr marL="0" indent="0">
              <a:buNone/>
            </a:pPr>
            <a:r>
              <a:rPr lang="it-IT" dirty="0"/>
              <a:t>Negli ultimi anni infine il consumo critico si è allargato anche alla maggior parte delle forme di acquisizione e utilizzo dei servizi, fra i quali la mobilità, l’edilizia, i consumi energetici, i servizi finanziari e il turismo, portando al progressivo sviluppo di veri e propri stili di vita basati su questo approccio.</a:t>
            </a:r>
          </a:p>
          <a:p>
            <a:endParaRPr lang="it-IT" dirty="0"/>
          </a:p>
        </p:txBody>
      </p:sp>
    </p:spTree>
    <p:extLst>
      <p:ext uri="{BB962C8B-B14F-4D97-AF65-F5344CB8AC3E}">
        <p14:creationId xmlns:p14="http://schemas.microsoft.com/office/powerpoint/2010/main" xmlns="" val="3252245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t>CONSUMO CRITICO COME STILE </a:t>
            </a:r>
            <a:r>
              <a:rPr lang="it-IT" dirty="0" err="1"/>
              <a:t>DI</a:t>
            </a:r>
            <a:r>
              <a:rPr lang="it-IT" dirty="0"/>
              <a:t> VITA</a:t>
            </a:r>
          </a:p>
        </p:txBody>
      </p:sp>
      <p:sp>
        <p:nvSpPr>
          <p:cNvPr id="3" name="Segnaposto contenuto 2"/>
          <p:cNvSpPr>
            <a:spLocks noGrp="1"/>
          </p:cNvSpPr>
          <p:nvPr>
            <p:ph sz="half" idx="1"/>
          </p:nvPr>
        </p:nvSpPr>
        <p:spPr/>
        <p:txBody>
          <a:bodyPr>
            <a:normAutofit fontScale="77500" lnSpcReduction="20000"/>
          </a:bodyPr>
          <a:lstStyle/>
          <a:p>
            <a:r>
              <a:rPr lang="it-IT" dirty="0"/>
              <a:t> </a:t>
            </a:r>
            <a:r>
              <a:rPr lang="it-IT" b="1" dirty="0"/>
              <a:t>MODALITA’ D’ ACQUISTO</a:t>
            </a:r>
          </a:p>
          <a:p>
            <a:endParaRPr lang="it-IT" b="1" dirty="0"/>
          </a:p>
          <a:p>
            <a:endParaRPr lang="it-IT" b="1" dirty="0"/>
          </a:p>
          <a:p>
            <a:endParaRPr lang="it-IT" b="1" dirty="0"/>
          </a:p>
          <a:p>
            <a:endParaRPr lang="it-IT" b="1" dirty="0"/>
          </a:p>
          <a:p>
            <a:pPr>
              <a:buNone/>
            </a:pPr>
            <a:endParaRPr lang="it-IT" b="1" dirty="0"/>
          </a:p>
          <a:p>
            <a:pPr>
              <a:buNone/>
            </a:pPr>
            <a:endParaRPr lang="it-IT" b="1" dirty="0"/>
          </a:p>
          <a:p>
            <a:pPr algn="just">
              <a:buNone/>
            </a:pPr>
            <a:r>
              <a:rPr lang="it-IT" b="1" dirty="0"/>
              <a:t>      </a:t>
            </a:r>
          </a:p>
          <a:p>
            <a:pPr algn="just">
              <a:buNone/>
            </a:pPr>
            <a:endParaRPr lang="it-IT" b="1" dirty="0"/>
          </a:p>
          <a:p>
            <a:pPr algn="just">
              <a:buNone/>
            </a:pPr>
            <a:r>
              <a:rPr lang="it-IT" b="1" dirty="0"/>
              <a:t>       </a:t>
            </a:r>
            <a:r>
              <a:rPr lang="it-IT" b="1" u="sng" dirty="0"/>
              <a:t>Atteggiamenti giusti vs atteggiamenti sbagliati nelle scelte nel mondo del mercato</a:t>
            </a:r>
            <a:endParaRPr lang="it-IT" dirty="0"/>
          </a:p>
        </p:txBody>
      </p:sp>
      <p:sp>
        <p:nvSpPr>
          <p:cNvPr id="4" name="Segnaposto contenuto 3"/>
          <p:cNvSpPr>
            <a:spLocks noGrp="1"/>
          </p:cNvSpPr>
          <p:nvPr>
            <p:ph sz="half" idx="2"/>
          </p:nvPr>
        </p:nvSpPr>
        <p:spPr/>
        <p:txBody>
          <a:bodyPr>
            <a:normAutofit fontScale="77500" lnSpcReduction="20000"/>
          </a:bodyPr>
          <a:lstStyle/>
          <a:p>
            <a:pPr algn="just">
              <a:buNone/>
            </a:pPr>
            <a:r>
              <a:rPr lang="it-IT" dirty="0"/>
              <a:t>        Il consumo critico, visto come una modalità di acquisto, sta diventando per molti consumatori un vero e proprio stile di vita, un atteggiamento più consapevole nei confronti delle conseguenze dei propri acquisti, una scelta permanente che si attua su tutto ciò che compriamo ogni volta che andiamo a fare la spesa, che non si basa solamente sul rapporto qualità/prezzo, ma anche sulla storia dei prodotti stessi e sul comportamento delle imprese che ce li offrono.</a:t>
            </a:r>
          </a:p>
          <a:p>
            <a:pPr algn="just">
              <a:buNone/>
            </a:pPr>
            <a:r>
              <a:rPr lang="it-IT" dirty="0"/>
              <a:t>        La società è un agglomerato di regole e di comportamenti nel quale, se tutti ci comportassimo secondo criteri responsabili, non sottovalutando il ruolo attivo che abbiamo all’interno del mondo del mercato, non solo daremmo un volto nuovo al sistema, ma lo obbligheremmo a cambiare in quanto nessun atteggiamento eticamente ambiguo riesce a sopravvivere di fronte ad una massa pensante di persone che fanno invece trionfare il giusto sullo sbagliato.</a:t>
            </a:r>
          </a:p>
          <a:p>
            <a:endParaRPr lang="it-IT"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t>COME SI DIVENTA CONSUMATORI CRITICI?</a:t>
            </a:r>
          </a:p>
        </p:txBody>
      </p:sp>
      <p:sp>
        <p:nvSpPr>
          <p:cNvPr id="3" name="Segnaposto contenuto 2"/>
          <p:cNvSpPr>
            <a:spLocks noGrp="1"/>
          </p:cNvSpPr>
          <p:nvPr>
            <p:ph idx="1"/>
          </p:nvPr>
        </p:nvSpPr>
        <p:spPr/>
        <p:txBody>
          <a:bodyPr>
            <a:normAutofit/>
          </a:bodyPr>
          <a:lstStyle/>
          <a:p>
            <a:pPr algn="just">
              <a:buNone/>
            </a:pPr>
            <a:r>
              <a:rPr lang="it-IT" dirty="0"/>
              <a:t>    In questa era improntata al </a:t>
            </a:r>
            <a:r>
              <a:rPr lang="it-IT" b="1" dirty="0"/>
              <a:t>consumismo</a:t>
            </a:r>
            <a:r>
              <a:rPr lang="it-IT" dirty="0"/>
              <a:t>, seguire i principi del consumo critico non è facile. Prima di acquistare un prodotto bisognerebbe chiedersi: mi è davvero necessario? È rispettoso dell’</a:t>
            </a:r>
            <a:r>
              <a:rPr lang="it-IT" b="1" dirty="0"/>
              <a:t>ambiente</a:t>
            </a:r>
            <a:r>
              <a:rPr lang="it-IT" dirty="0"/>
              <a:t>? Quanta strada ha fatto per arrivare qui? Il produttore si comporta in modo etico nei confronti dei lavoratori? Non è semplice rispondere da soli a tutte queste domande, ma nell’era del digitale in rete è possibile trovare sempre più informazioni, utili per trasformarci in consumatori etici.</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 CRITERI DEL CONSUMO CRITICO</a:t>
            </a:r>
          </a:p>
        </p:txBody>
      </p:sp>
      <p:sp>
        <p:nvSpPr>
          <p:cNvPr id="3" name="Segnaposto contenuto 2"/>
          <p:cNvSpPr>
            <a:spLocks noGrp="1"/>
          </p:cNvSpPr>
          <p:nvPr>
            <p:ph idx="1"/>
          </p:nvPr>
        </p:nvSpPr>
        <p:spPr/>
        <p:txBody>
          <a:bodyPr>
            <a:normAutofit fontScale="77500" lnSpcReduction="20000"/>
          </a:bodyPr>
          <a:lstStyle/>
          <a:p>
            <a:pPr algn="just"/>
            <a:r>
              <a:rPr lang="it-IT" dirty="0"/>
              <a:t>La pratica del consumo critico non consiste tanto nel rispetto di criteri predeterminati, quanto nell’abitudine di porsi delle domande prima di scegliere un prodotto. Esistono tuttavia dei criteri riconosciuti da tutti i “consumatori critici”, anche se il numero di quelli presi in considerazione e il grado di rigidità con cui sono osservati varia moltissimo da persona a persona. I criteri che andremo ad analizzare oggi riguardano la dimensione etico - sociale</a:t>
            </a:r>
          </a:p>
          <a:p>
            <a:pPr algn="just"/>
            <a:r>
              <a:rPr lang="it-IT" dirty="0"/>
              <a:t> Per quanto riguarda il soggetto che produce o vende il prodotto sono presi in considerazione:</a:t>
            </a:r>
          </a:p>
          <a:p>
            <a:pPr algn="just">
              <a:buNone/>
            </a:pPr>
            <a:r>
              <a:rPr lang="it-IT" dirty="0"/>
              <a:t>      - </a:t>
            </a:r>
            <a:r>
              <a:rPr lang="it-IT" b="1" dirty="0"/>
              <a:t>Condizioni dei lavoratori</a:t>
            </a:r>
            <a:r>
              <a:rPr lang="it-IT" dirty="0"/>
              <a:t>: sono evitate le aziende che </a:t>
            </a:r>
            <a:r>
              <a:rPr lang="it-IT" dirty="0" err="1"/>
              <a:t>delocalizzano</a:t>
            </a:r>
            <a:r>
              <a:rPr lang="it-IT" dirty="0"/>
              <a:t> la produzione in Paesi in cui non sono garantiti i diritti dei lavoratori in termini di condizioni di lavoro, orari, salari. Per i prodotti del sud del mondo, sono preferiti i prodotti del commercio equo e solidale, che assicurano un giusto compenso ai produttori delle materie prime e agli altri soggetti della filiera produttiva.</a:t>
            </a:r>
          </a:p>
          <a:p>
            <a:endParaRPr lang="it-IT"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SFRUTTAMENTO DEI LAVORATORI</a:t>
            </a:r>
          </a:p>
        </p:txBody>
      </p:sp>
      <p:sp>
        <p:nvSpPr>
          <p:cNvPr id="3" name="Segnaposto contenuto 2"/>
          <p:cNvSpPr>
            <a:spLocks noGrp="1"/>
          </p:cNvSpPr>
          <p:nvPr>
            <p:ph idx="1"/>
          </p:nvPr>
        </p:nvSpPr>
        <p:spPr>
          <a:xfrm>
            <a:off x="1232518" y="2186608"/>
            <a:ext cx="10707690" cy="3985592"/>
          </a:xfrm>
        </p:spPr>
        <p:txBody>
          <a:bodyPr>
            <a:normAutofit fontScale="40000" lnSpcReduction="20000"/>
          </a:bodyPr>
          <a:lstStyle/>
          <a:p>
            <a:pPr marL="0" indent="0">
              <a:buNone/>
            </a:pPr>
            <a:r>
              <a:rPr lang="it-IT" sz="4500" dirty="0"/>
              <a:t>CAPORALATO</a:t>
            </a:r>
          </a:p>
          <a:p>
            <a:pPr algn="just">
              <a:buNone/>
            </a:pPr>
            <a:r>
              <a:rPr lang="it-IT" sz="4500" dirty="0"/>
              <a:t>-  Per quanto riguarda il tema del caporalato, oltre a sottolinearne l’aspetto normativo, apparirà fondamentale concentrarci anche sulla capacità di opporsi all’illegalità della pratica tramite un atteggiamento critico da parte del consumatore nei confronti del mondo del mercato e dell’ampia scelta che quest’ultimo offre.</a:t>
            </a:r>
          </a:p>
          <a:p>
            <a:pPr algn="just">
              <a:buNone/>
            </a:pPr>
            <a:r>
              <a:rPr lang="it-IT" sz="4500" dirty="0"/>
              <a:t>-   Infatti, oltre all’aspetto normativo ed in particolare la legge 199 del 2016, considerata come il punto di svolta sul tema del caporalato, che ha introdotto una serie di novità soprattutto sotto il profilo della repressione del fenomeno, è utile affiancare una serie di attività che riguardano l’aspetto preventivo delle scelte del consumatore davanti a prodotti che rispettano criteri di qualità che non vadano contro la legalità. Dunque, il caporalato si può combattere prestando attenzione ai prodotti che acquistiamo. Tante offerte di “sottocosto” e di acquisto “3×2” nascondono schiavitù e sfruttamento. Bisogna obbligare le imprese a rifiutare l’adozione di pratiche commerciali sleali, illegali e criminali imparando ad essere “consumatori critici”: è fondamentale comprare dove le imprese rispettano le regole in modo tale da boicottare le altre; il cittadino/consumatore dovrà essere consapevole che potrà fare molto per cambiare se saprà usare con intelligenza il proprio potere di acquisto e se preferirà prodotti etici, tracciabili e certificati, che rispettano i requisiti di legge nelle assunzioni dei lavoratori e più in generale nella tutela della condizioni di lavoro, al fine di favorire il principio etico della scelta.</a:t>
            </a:r>
          </a:p>
          <a:p>
            <a:pPr>
              <a:buNone/>
            </a:pPr>
            <a:endParaRPr lang="it-IT"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CAPORALATO</a:t>
            </a:r>
          </a:p>
        </p:txBody>
      </p:sp>
      <p:sp>
        <p:nvSpPr>
          <p:cNvPr id="3" name="Segnaposto contenuto 2"/>
          <p:cNvSpPr>
            <a:spLocks noGrp="1"/>
          </p:cNvSpPr>
          <p:nvPr>
            <p:ph idx="1"/>
          </p:nvPr>
        </p:nvSpPr>
        <p:spPr/>
        <p:txBody>
          <a:bodyPr/>
          <a:lstStyle/>
          <a:p>
            <a:endParaRPr lang="it-IT" dirty="0"/>
          </a:p>
          <a:p>
            <a:endParaRPr lang="it-IT" dirty="0"/>
          </a:p>
          <a:p>
            <a:r>
              <a:rPr lang="it-IT" dirty="0"/>
              <a:t>COS’E’?</a:t>
            </a:r>
          </a:p>
          <a:p>
            <a:r>
              <a:rPr lang="it-IT" dirty="0"/>
              <a:t>STORIA NORMATIVA</a:t>
            </a:r>
          </a:p>
          <a:p>
            <a:r>
              <a:rPr lang="it-IT" dirty="0"/>
              <a:t>COME CONSTRASTARLO CON SCELTE </a:t>
            </a:r>
            <a:r>
              <a:rPr lang="it-IT" dirty="0" err="1"/>
              <a:t>DI</a:t>
            </a:r>
            <a:r>
              <a:rPr lang="it-IT" dirty="0"/>
              <a:t> CONSUMO CRITICO</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ot_-_Uomini_e_caporali (2)">
            <a:hlinkClick r:id="" action="ppaction://media"/>
            <a:extLst>
              <a:ext uri="{FF2B5EF4-FFF2-40B4-BE49-F238E27FC236}">
                <a16:creationId xmlns:a16="http://schemas.microsoft.com/office/drawing/2014/main" xmlns="" id="{3BF8134E-968B-4C3C-9134-061CC560C5D6}"/>
              </a:ext>
            </a:extLst>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a:stretch>
            <a:fillRect/>
          </a:stretch>
        </p:blipFill>
        <p:spPr>
          <a:xfrm>
            <a:off x="2676939" y="59634"/>
            <a:ext cx="9064487" cy="6798366"/>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5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375395" y="1071610"/>
            <a:ext cx="6669752" cy="2180219"/>
          </a:xfrm>
        </p:spPr>
        <p:txBody>
          <a:bodyPr>
            <a:normAutofit fontScale="90000"/>
          </a:bodyPr>
          <a:lstStyle/>
          <a:p>
            <a:pPr algn="ctr"/>
            <a:r>
              <a:rPr lang="it-IT" dirty="0"/>
              <a:t/>
            </a:r>
            <a:br>
              <a:rPr lang="it-IT" dirty="0"/>
            </a:br>
            <a:r>
              <a:rPr lang="it-IT" dirty="0"/>
              <a:t/>
            </a:r>
            <a:br>
              <a:rPr lang="it-IT" dirty="0"/>
            </a:br>
            <a:r>
              <a:rPr lang="it-IT" dirty="0"/>
              <a:t/>
            </a:r>
            <a:br>
              <a:rPr lang="it-IT" dirty="0"/>
            </a:br>
            <a:r>
              <a:rPr lang="it-IT" dirty="0"/>
              <a:t/>
            </a:r>
            <a:br>
              <a:rPr lang="it-IT" dirty="0"/>
            </a:br>
            <a:r>
              <a:rPr lang="it-IT" sz="3100" dirty="0"/>
              <a:t>            “CONSUMO CRITICO: IO SCELGO!”</a:t>
            </a:r>
            <a:r>
              <a:rPr lang="it-IT" dirty="0"/>
              <a:t/>
            </a:r>
            <a:br>
              <a:rPr lang="it-IT" dirty="0"/>
            </a:br>
            <a:endParaRPr lang="it-IT" dirty="0"/>
          </a:p>
        </p:txBody>
      </p:sp>
      <p:sp>
        <p:nvSpPr>
          <p:cNvPr id="4" name="Segnaposto testo 3"/>
          <p:cNvSpPr>
            <a:spLocks noGrp="1"/>
          </p:cNvSpPr>
          <p:nvPr>
            <p:ph type="body" sz="half" idx="2"/>
          </p:nvPr>
        </p:nvSpPr>
        <p:spPr>
          <a:xfrm>
            <a:off x="1636040" y="906297"/>
            <a:ext cx="10148461" cy="4691063"/>
          </a:xfrm>
        </p:spPr>
        <p:txBody>
          <a:bodyPr>
            <a:noAutofit/>
          </a:bodyPr>
          <a:lstStyle/>
          <a:p>
            <a:pPr algn="ctr"/>
            <a:endParaRPr lang="it-IT" sz="2800" dirty="0">
              <a:solidFill>
                <a:schemeClr val="tx1"/>
              </a:solidFill>
            </a:endParaRPr>
          </a:p>
          <a:p>
            <a:pPr algn="ctr"/>
            <a:endParaRPr lang="it-IT" sz="2800" dirty="0">
              <a:solidFill>
                <a:schemeClr val="tx1"/>
              </a:solidFill>
            </a:endParaRPr>
          </a:p>
          <a:p>
            <a:pPr algn="ctr"/>
            <a:r>
              <a:rPr lang="it-IT" sz="2800" dirty="0"/>
              <a:t>CONCESSIONE DEI CONTRIBUTI ALLE ASSOCIAZIONI DEI CONSUMATORI E DEGLI UTENTI DEL LAZIO ISCRITTE NEL REGISTRO PER LA REALIZZAZIONE </a:t>
            </a:r>
            <a:r>
              <a:rPr lang="it-IT" sz="2800" dirty="0" err="1"/>
              <a:t>DI</a:t>
            </a:r>
            <a:r>
              <a:rPr lang="it-IT" sz="2800" dirty="0"/>
              <a:t> INIZIATIVE A FAVORE DEI CONSUMATORI E DEGLI UTENTI – ANNUALITA’ 2019</a:t>
            </a:r>
          </a:p>
        </p:txBody>
      </p:sp>
      <p:pic>
        <p:nvPicPr>
          <p:cNvPr id="3" name="Immagine 2">
            <a:extLst>
              <a:ext uri="{FF2B5EF4-FFF2-40B4-BE49-F238E27FC236}">
                <a16:creationId xmlns:a16="http://schemas.microsoft.com/office/drawing/2014/main" xmlns="" id="{5D637E78-D2DE-44DD-8F2B-D939DD728D0F}"/>
              </a:ext>
            </a:extLst>
          </p:cNvPr>
          <p:cNvPicPr>
            <a:picLocks noChangeAspect="1"/>
          </p:cNvPicPr>
          <p:nvPr/>
        </p:nvPicPr>
        <p:blipFill>
          <a:blip r:embed="rId2"/>
          <a:stretch>
            <a:fillRect/>
          </a:stretch>
        </p:blipFill>
        <p:spPr>
          <a:xfrm>
            <a:off x="3116816" y="5228581"/>
            <a:ext cx="2194750" cy="146316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1E18943D-E195-4906-B12B-C6E50443AA34}"/>
              </a:ext>
            </a:extLst>
          </p:cNvPr>
          <p:cNvSpPr>
            <a:spLocks noGrp="1"/>
          </p:cNvSpPr>
          <p:nvPr>
            <p:ph type="title"/>
          </p:nvPr>
        </p:nvSpPr>
        <p:spPr/>
        <p:txBody>
          <a:bodyPr>
            <a:normAutofit fontScale="90000"/>
          </a:bodyPr>
          <a:lstStyle/>
          <a:p>
            <a:pPr lvl="0">
              <a:spcBef>
                <a:spcPts val="0"/>
              </a:spcBef>
            </a:pPr>
            <a:r>
              <a:rPr lang="it-IT" b="1" u="sng" dirty="0">
                <a:ln>
                  <a:noFill/>
                </a:ln>
                <a:solidFill>
                  <a:srgbClr val="FFC000"/>
                </a:solidFill>
                <a:ea typeface="+mn-ea"/>
                <a:cs typeface="+mn-cs"/>
              </a:rPr>
              <a:t>IL FENOMENO DEL CAPORALATO : ORIGINI E DISCIPLINA LEGISLATIVA</a:t>
            </a:r>
            <a:r>
              <a:rPr lang="it-IT" b="1" u="sng" dirty="0">
                <a:ln>
                  <a:noFill/>
                </a:ln>
                <a:solidFill>
                  <a:srgbClr val="FF0000"/>
                </a:solidFill>
                <a:ea typeface="+mn-ea"/>
                <a:cs typeface="+mn-cs"/>
              </a:rPr>
              <a:t/>
            </a:r>
            <a:br>
              <a:rPr lang="it-IT" b="1" u="sng" dirty="0">
                <a:ln>
                  <a:noFill/>
                </a:ln>
                <a:solidFill>
                  <a:srgbClr val="FF0000"/>
                </a:solidFill>
                <a:ea typeface="+mn-ea"/>
                <a:cs typeface="+mn-cs"/>
              </a:rPr>
            </a:br>
            <a:endParaRPr lang="it-IT" dirty="0"/>
          </a:p>
        </p:txBody>
      </p:sp>
      <p:sp>
        <p:nvSpPr>
          <p:cNvPr id="3" name="Segnaposto contenuto 2">
            <a:extLst>
              <a:ext uri="{FF2B5EF4-FFF2-40B4-BE49-F238E27FC236}">
                <a16:creationId xmlns:a16="http://schemas.microsoft.com/office/drawing/2014/main" xmlns="" id="{82C2F811-EBB1-473A-9EF6-80FF3AEC9D88}"/>
              </a:ext>
            </a:extLst>
          </p:cNvPr>
          <p:cNvSpPr>
            <a:spLocks noGrp="1"/>
          </p:cNvSpPr>
          <p:nvPr>
            <p:ph idx="1"/>
          </p:nvPr>
        </p:nvSpPr>
        <p:spPr/>
        <p:txBody>
          <a:bodyPr/>
          <a:lstStyle/>
          <a:p>
            <a:endParaRPr lang="it-IT"/>
          </a:p>
        </p:txBody>
      </p:sp>
    </p:spTree>
    <p:extLst>
      <p:ext uri="{BB962C8B-B14F-4D97-AF65-F5344CB8AC3E}">
        <p14:creationId xmlns:p14="http://schemas.microsoft.com/office/powerpoint/2010/main" xmlns="" val="2899060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xmlns="" id="{08724290-10EB-463B-BCCA-5827B5C38F96}"/>
              </a:ext>
            </a:extLst>
          </p:cNvPr>
          <p:cNvSpPr/>
          <p:nvPr/>
        </p:nvSpPr>
        <p:spPr>
          <a:xfrm>
            <a:off x="4640986" y="992624"/>
            <a:ext cx="2910027" cy="523220"/>
          </a:xfrm>
          <a:prstGeom prst="rect">
            <a:avLst/>
          </a:prstGeom>
        </p:spPr>
        <p:txBody>
          <a:bodyPr wrap="none">
            <a:spAutoFit/>
          </a:bodyPr>
          <a:lstStyle/>
          <a:p>
            <a:pPr algn="ctr"/>
            <a:r>
              <a:rPr lang="it-IT" sz="2800" b="1" u="sng" spc="-60" dirty="0">
                <a:solidFill>
                  <a:schemeClr val="bg1"/>
                </a:solidFill>
              </a:rPr>
              <a:t>Cos’è </a:t>
            </a:r>
            <a:r>
              <a:rPr lang="it-IT" sz="2800" b="1" u="sng" spc="-5" dirty="0">
                <a:solidFill>
                  <a:schemeClr val="bg1"/>
                </a:solidFill>
              </a:rPr>
              <a:t>il</a:t>
            </a:r>
            <a:r>
              <a:rPr lang="it-IT" sz="2800" b="1" u="sng" spc="-15" dirty="0">
                <a:solidFill>
                  <a:schemeClr val="bg1"/>
                </a:solidFill>
              </a:rPr>
              <a:t> </a:t>
            </a:r>
            <a:r>
              <a:rPr lang="it-IT" sz="2800" b="1" u="sng" spc="-20" dirty="0">
                <a:solidFill>
                  <a:schemeClr val="bg1"/>
                </a:solidFill>
              </a:rPr>
              <a:t>caporalato</a:t>
            </a:r>
            <a:endParaRPr lang="it-IT" sz="2800" b="1" u="sng" dirty="0">
              <a:solidFill>
                <a:schemeClr val="bg1"/>
              </a:solidFill>
            </a:endParaRPr>
          </a:p>
        </p:txBody>
      </p:sp>
      <p:sp>
        <p:nvSpPr>
          <p:cNvPr id="6" name="Rettangolo 5">
            <a:extLst>
              <a:ext uri="{FF2B5EF4-FFF2-40B4-BE49-F238E27FC236}">
                <a16:creationId xmlns:a16="http://schemas.microsoft.com/office/drawing/2014/main" xmlns="" id="{69C86DED-C365-43FE-9203-FEDFAE2CBE81}"/>
              </a:ext>
            </a:extLst>
          </p:cNvPr>
          <p:cNvSpPr/>
          <p:nvPr/>
        </p:nvSpPr>
        <p:spPr>
          <a:xfrm>
            <a:off x="1062990" y="2587674"/>
            <a:ext cx="10332720" cy="1140697"/>
          </a:xfrm>
          <a:prstGeom prst="rect">
            <a:avLst/>
          </a:prstGeom>
        </p:spPr>
        <p:txBody>
          <a:bodyPr wrap="square">
            <a:spAutoFit/>
          </a:bodyPr>
          <a:lstStyle/>
          <a:p>
            <a:pPr marL="12700" marR="5080" algn="just">
              <a:lnSpc>
                <a:spcPts val="2810"/>
              </a:lnSpc>
              <a:spcBef>
                <a:spcPts val="455"/>
              </a:spcBef>
            </a:pPr>
            <a:r>
              <a:rPr lang="it-IT" spc="-20" dirty="0">
                <a:solidFill>
                  <a:schemeClr val="bg1"/>
                </a:solidFill>
                <a:cs typeface="Calibri"/>
              </a:rPr>
              <a:t>Attività svolta </a:t>
            </a:r>
            <a:r>
              <a:rPr lang="it-IT" spc="-5" dirty="0">
                <a:solidFill>
                  <a:schemeClr val="bg1"/>
                </a:solidFill>
                <a:cs typeface="Calibri"/>
              </a:rPr>
              <a:t>da un </a:t>
            </a:r>
            <a:r>
              <a:rPr lang="it-IT" spc="-15" dirty="0">
                <a:solidFill>
                  <a:schemeClr val="bg1"/>
                </a:solidFill>
                <a:cs typeface="Calibri"/>
              </a:rPr>
              <a:t>soggetto, </a:t>
            </a:r>
            <a:r>
              <a:rPr lang="it-IT" spc="-20" dirty="0">
                <a:solidFill>
                  <a:schemeClr val="bg1"/>
                </a:solidFill>
                <a:cs typeface="Calibri"/>
              </a:rPr>
              <a:t>detto </a:t>
            </a:r>
            <a:r>
              <a:rPr lang="it-IT" spc="-10" dirty="0">
                <a:solidFill>
                  <a:schemeClr val="bg1"/>
                </a:solidFill>
                <a:cs typeface="Calibri"/>
              </a:rPr>
              <a:t>«caporale», tesa </a:t>
            </a:r>
            <a:r>
              <a:rPr lang="it-IT" dirty="0">
                <a:solidFill>
                  <a:schemeClr val="bg1"/>
                </a:solidFill>
                <a:cs typeface="Calibri"/>
              </a:rPr>
              <a:t>a  </a:t>
            </a:r>
            <a:r>
              <a:rPr lang="it-IT" spc="-10" dirty="0">
                <a:solidFill>
                  <a:schemeClr val="bg1"/>
                </a:solidFill>
                <a:cs typeface="Calibri"/>
              </a:rPr>
              <a:t>reclutare manodopera, </a:t>
            </a:r>
            <a:r>
              <a:rPr lang="it-IT" spc="-5" dirty="0">
                <a:solidFill>
                  <a:schemeClr val="bg1"/>
                </a:solidFill>
                <a:cs typeface="Calibri"/>
              </a:rPr>
              <a:t>agendo </a:t>
            </a:r>
            <a:r>
              <a:rPr lang="it-IT" spc="-10" dirty="0">
                <a:solidFill>
                  <a:schemeClr val="bg1"/>
                </a:solidFill>
                <a:cs typeface="Calibri"/>
              </a:rPr>
              <a:t>come intermediario, </a:t>
            </a:r>
            <a:r>
              <a:rPr lang="it-IT" dirty="0">
                <a:solidFill>
                  <a:schemeClr val="bg1"/>
                </a:solidFill>
                <a:cs typeface="Calibri"/>
              </a:rPr>
              <a:t>allo  </a:t>
            </a:r>
            <a:r>
              <a:rPr lang="it-IT" spc="-10" dirty="0">
                <a:solidFill>
                  <a:schemeClr val="bg1"/>
                </a:solidFill>
                <a:cs typeface="Calibri"/>
              </a:rPr>
              <a:t>scopo </a:t>
            </a:r>
            <a:r>
              <a:rPr lang="it-IT" spc="-5" dirty="0">
                <a:solidFill>
                  <a:schemeClr val="bg1"/>
                </a:solidFill>
                <a:cs typeface="Calibri"/>
              </a:rPr>
              <a:t>di destinarla </a:t>
            </a:r>
            <a:r>
              <a:rPr lang="it-IT" dirty="0">
                <a:solidFill>
                  <a:schemeClr val="bg1"/>
                </a:solidFill>
                <a:cs typeface="Calibri"/>
              </a:rPr>
              <a:t>al </a:t>
            </a:r>
            <a:r>
              <a:rPr lang="it-IT" spc="-20" dirty="0">
                <a:solidFill>
                  <a:schemeClr val="bg1"/>
                </a:solidFill>
                <a:cs typeface="Calibri"/>
              </a:rPr>
              <a:t>lavoro </a:t>
            </a:r>
            <a:r>
              <a:rPr lang="it-IT" spc="-5" dirty="0">
                <a:solidFill>
                  <a:schemeClr val="bg1"/>
                </a:solidFill>
                <a:cs typeface="Calibri"/>
              </a:rPr>
              <a:t>presso </a:t>
            </a:r>
            <a:r>
              <a:rPr lang="it-IT" spc="-10" dirty="0">
                <a:solidFill>
                  <a:schemeClr val="bg1"/>
                </a:solidFill>
                <a:cs typeface="Calibri"/>
              </a:rPr>
              <a:t>terzi </a:t>
            </a:r>
            <a:r>
              <a:rPr lang="it-IT" spc="-5" dirty="0">
                <a:solidFill>
                  <a:schemeClr val="bg1"/>
                </a:solidFill>
                <a:cs typeface="Calibri"/>
              </a:rPr>
              <a:t>in </a:t>
            </a:r>
            <a:r>
              <a:rPr lang="it-IT" spc="-10" dirty="0">
                <a:solidFill>
                  <a:schemeClr val="bg1"/>
                </a:solidFill>
                <a:cs typeface="Calibri"/>
              </a:rPr>
              <a:t>condizioni </a:t>
            </a:r>
            <a:r>
              <a:rPr lang="it-IT" spc="-5" dirty="0">
                <a:solidFill>
                  <a:schemeClr val="bg1"/>
                </a:solidFill>
                <a:cs typeface="Calibri"/>
              </a:rPr>
              <a:t>di  </a:t>
            </a:r>
            <a:r>
              <a:rPr lang="it-IT" spc="-15" dirty="0">
                <a:solidFill>
                  <a:schemeClr val="bg1"/>
                </a:solidFill>
                <a:cs typeface="Calibri"/>
              </a:rPr>
              <a:t>sfruttamento</a:t>
            </a:r>
            <a:r>
              <a:rPr lang="it-IT" spc="555" dirty="0">
                <a:solidFill>
                  <a:schemeClr val="bg1"/>
                </a:solidFill>
                <a:cs typeface="Calibri"/>
              </a:rPr>
              <a:t> </a:t>
            </a:r>
            <a:r>
              <a:rPr lang="it-IT" spc="-10" dirty="0">
                <a:solidFill>
                  <a:schemeClr val="bg1"/>
                </a:solidFill>
                <a:cs typeface="Calibri"/>
              </a:rPr>
              <a:t>approfittando </a:t>
            </a:r>
            <a:r>
              <a:rPr lang="it-IT" spc="-5" dirty="0">
                <a:solidFill>
                  <a:schemeClr val="bg1"/>
                </a:solidFill>
                <a:cs typeface="Calibri"/>
              </a:rPr>
              <a:t>dello </a:t>
            </a:r>
            <a:r>
              <a:rPr lang="it-IT" spc="-25" dirty="0">
                <a:solidFill>
                  <a:schemeClr val="bg1"/>
                </a:solidFill>
                <a:cs typeface="Calibri"/>
              </a:rPr>
              <a:t>stato </a:t>
            </a:r>
            <a:r>
              <a:rPr lang="it-IT" spc="-10" dirty="0">
                <a:solidFill>
                  <a:schemeClr val="bg1"/>
                </a:solidFill>
                <a:cs typeface="Calibri"/>
              </a:rPr>
              <a:t>di </a:t>
            </a:r>
            <a:r>
              <a:rPr lang="it-IT" spc="-5" dirty="0">
                <a:solidFill>
                  <a:schemeClr val="bg1"/>
                </a:solidFill>
                <a:cs typeface="Calibri"/>
              </a:rPr>
              <a:t>bisogno dei  </a:t>
            </a:r>
            <a:r>
              <a:rPr lang="it-IT" spc="-20" dirty="0">
                <a:solidFill>
                  <a:schemeClr val="bg1"/>
                </a:solidFill>
                <a:cs typeface="Calibri"/>
              </a:rPr>
              <a:t>lavoratori.</a:t>
            </a:r>
            <a:endParaRPr lang="it-IT" dirty="0">
              <a:solidFill>
                <a:schemeClr val="bg1"/>
              </a:solidFill>
              <a:cs typeface="Calibri"/>
            </a:endParaRPr>
          </a:p>
        </p:txBody>
      </p:sp>
    </p:spTree>
    <p:extLst>
      <p:ext uri="{BB962C8B-B14F-4D97-AF65-F5344CB8AC3E}">
        <p14:creationId xmlns:p14="http://schemas.microsoft.com/office/powerpoint/2010/main" xmlns="" val="1903896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E79C183-B839-4DB5-BDF0-1309C9375BEE}"/>
              </a:ext>
            </a:extLst>
          </p:cNvPr>
          <p:cNvSpPr>
            <a:spLocks noGrp="1"/>
          </p:cNvSpPr>
          <p:nvPr>
            <p:ph type="title"/>
          </p:nvPr>
        </p:nvSpPr>
        <p:spPr/>
        <p:txBody>
          <a:bodyPr/>
          <a:lstStyle/>
          <a:p>
            <a:r>
              <a:rPr lang="it-IT" dirty="0"/>
              <a:t>ORIGINI DEL FENOMENO DEL CAPORALATO…</a:t>
            </a:r>
          </a:p>
        </p:txBody>
      </p:sp>
      <p:sp>
        <p:nvSpPr>
          <p:cNvPr id="3" name="Segnaposto contenuto 2">
            <a:extLst>
              <a:ext uri="{FF2B5EF4-FFF2-40B4-BE49-F238E27FC236}">
                <a16:creationId xmlns:a16="http://schemas.microsoft.com/office/drawing/2014/main" xmlns="" id="{B6C0B963-2005-4A37-962C-CF0ED69880C5}"/>
              </a:ext>
            </a:extLst>
          </p:cNvPr>
          <p:cNvSpPr>
            <a:spLocks noGrp="1"/>
          </p:cNvSpPr>
          <p:nvPr>
            <p:ph idx="1"/>
          </p:nvPr>
        </p:nvSpPr>
        <p:spPr/>
        <p:txBody>
          <a:bodyPr>
            <a:normAutofit fontScale="92500" lnSpcReduction="20000"/>
          </a:bodyPr>
          <a:lstStyle/>
          <a:p>
            <a:r>
              <a:rPr lang="it-IT" dirty="0" err="1"/>
              <a:t>d.l.</a:t>
            </a:r>
            <a:r>
              <a:rPr lang="it-IT" dirty="0"/>
              <a:t> n. 2214 del 1919 generalizza il divieto della mediazione di manodopera a scopro di lucro</a:t>
            </a:r>
          </a:p>
          <a:p>
            <a:r>
              <a:rPr lang="it-IT" dirty="0"/>
              <a:t>Nel 1930, il regime fascista istituisce tre uffici nazionali per governare le migrazioni di manodopera in agricoltura</a:t>
            </a:r>
          </a:p>
          <a:p>
            <a:pPr marL="0" indent="0">
              <a:buNone/>
            </a:pPr>
            <a:r>
              <a:rPr lang="it-IT" dirty="0"/>
              <a:t>                          L’attività di intermediazione fra domanda e offerta di</a:t>
            </a:r>
          </a:p>
          <a:p>
            <a:pPr marL="0" indent="0">
              <a:buNone/>
            </a:pPr>
            <a:r>
              <a:rPr lang="it-IT" dirty="0"/>
              <a:t>                          lavoro diviene funzione pubblica statale</a:t>
            </a:r>
          </a:p>
          <a:p>
            <a:r>
              <a:rPr lang="it-IT" dirty="0"/>
              <a:t>Parallelamente e in concorrenza al monopolio pubblico nell’intermediazione e somministrazione del lavoro </a:t>
            </a:r>
            <a:r>
              <a:rPr lang="it-IT" dirty="0">
                <a:solidFill>
                  <a:srgbClr val="FFFF00"/>
                </a:solidFill>
              </a:rPr>
              <a:t>si è sviluppato il sistema illegale di offerta di manodopera a basso costo </a:t>
            </a:r>
            <a:r>
              <a:rPr lang="it-IT" dirty="0"/>
              <a:t>-&gt; cd </a:t>
            </a:r>
            <a:r>
              <a:rPr lang="it-IT" i="1" dirty="0"/>
              <a:t>caporalato</a:t>
            </a:r>
          </a:p>
        </p:txBody>
      </p:sp>
      <p:sp>
        <p:nvSpPr>
          <p:cNvPr id="4" name="Freccia a destra 3">
            <a:extLst>
              <a:ext uri="{FF2B5EF4-FFF2-40B4-BE49-F238E27FC236}">
                <a16:creationId xmlns:a16="http://schemas.microsoft.com/office/drawing/2014/main" xmlns="" id="{76B5E0D6-0CEF-4D07-B1EB-2E9A97BC488D}"/>
              </a:ext>
            </a:extLst>
          </p:cNvPr>
          <p:cNvSpPr/>
          <p:nvPr/>
        </p:nvSpPr>
        <p:spPr>
          <a:xfrm>
            <a:off x="1783245" y="4075175"/>
            <a:ext cx="982980" cy="594360"/>
          </a:xfrm>
          <a:prstGeom prst="rightArrow">
            <a:avLst/>
          </a:prstGeom>
          <a:noFill/>
          <a:ln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xmlns="" val="3114538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B65B9CA2-57E6-47B7-8B50-7DFBE8B81FB5}"/>
              </a:ext>
            </a:extLst>
          </p:cNvPr>
          <p:cNvSpPr>
            <a:spLocks noGrp="1"/>
          </p:cNvSpPr>
          <p:nvPr>
            <p:ph type="title"/>
          </p:nvPr>
        </p:nvSpPr>
        <p:spPr>
          <a:xfrm>
            <a:off x="1648618" y="5557"/>
            <a:ext cx="10018713" cy="1752599"/>
          </a:xfrm>
        </p:spPr>
        <p:txBody>
          <a:bodyPr/>
          <a:lstStyle/>
          <a:p>
            <a:pPr algn="ctr"/>
            <a:r>
              <a:rPr lang="it-IT" u="sng" dirty="0"/>
              <a:t>Le origini della repressione al caporalato</a:t>
            </a:r>
          </a:p>
        </p:txBody>
      </p:sp>
      <p:sp>
        <p:nvSpPr>
          <p:cNvPr id="3" name="Segnaposto contenuto 2">
            <a:extLst>
              <a:ext uri="{FF2B5EF4-FFF2-40B4-BE49-F238E27FC236}">
                <a16:creationId xmlns:a16="http://schemas.microsoft.com/office/drawing/2014/main" xmlns="" id="{28987544-E9E1-49A1-B2C6-5E2F12736BD0}"/>
              </a:ext>
            </a:extLst>
          </p:cNvPr>
          <p:cNvSpPr>
            <a:spLocks noGrp="1"/>
          </p:cNvSpPr>
          <p:nvPr>
            <p:ph idx="1"/>
          </p:nvPr>
        </p:nvSpPr>
        <p:spPr>
          <a:xfrm>
            <a:off x="1584960" y="1714016"/>
            <a:ext cx="10515600" cy="3983038"/>
          </a:xfrm>
        </p:spPr>
        <p:txBody>
          <a:bodyPr>
            <a:normAutofit fontScale="92500" lnSpcReduction="10000"/>
          </a:bodyPr>
          <a:lstStyle/>
          <a:p>
            <a:pPr marL="0" indent="0">
              <a:buNone/>
            </a:pPr>
            <a:r>
              <a:rPr lang="it-IT" dirty="0"/>
              <a:t>Inizialmente improntata sulla predisposizione di alcune fattispecie di reato di tipo contravvenzionale -&gt; </a:t>
            </a:r>
          </a:p>
          <a:p>
            <a:pPr marL="971550" lvl="1" indent="-514350">
              <a:buFont typeface="+mj-lt"/>
              <a:buAutoNum type="arabicPeriod"/>
            </a:pPr>
            <a:r>
              <a:rPr lang="it-IT" dirty="0"/>
              <a:t>legge n.264 del 1949 art.27: «reato di esercizio dell’attività di mediazione in violazione delle norme sul collocamento della manodopera</a:t>
            </a:r>
          </a:p>
          <a:p>
            <a:pPr marL="971550" lvl="1" indent="-514350">
              <a:buFont typeface="+mj-lt"/>
              <a:buAutoNum type="arabicPeriod"/>
            </a:pPr>
            <a:r>
              <a:rPr lang="it-IT" dirty="0"/>
              <a:t>legge n. 1369 del 1960 artt.1-2: «reato di illecita interposizione ed intermediazione nelle prestazioni di lavoro»</a:t>
            </a:r>
          </a:p>
          <a:p>
            <a:pPr marL="0" indent="0">
              <a:buNone/>
            </a:pPr>
            <a:r>
              <a:rPr lang="it-IT" dirty="0"/>
              <a:t>intervento della legge Biagi d.lgs. 276/2003: erosione del monopolio pubblico -&gt; L’art. 18 del menzionato decreto ha configurato alcune ipotesi contravvenzionali, che hanno sostituito quelle previgenti (contestualmente abrogate) sanzionando penalmente l’esercizio della mediazione e della somministrazione di lavoro ove attuato al di fuori dei limiti previsti dalla riforma.</a:t>
            </a:r>
          </a:p>
          <a:p>
            <a:pPr marL="0" indent="0">
              <a:buNone/>
            </a:pPr>
            <a:endParaRPr lang="it-IT" dirty="0"/>
          </a:p>
          <a:p>
            <a:pPr marL="971550" lvl="1" indent="-514350">
              <a:buFont typeface="+mj-lt"/>
              <a:buAutoNum type="arabicPeriod"/>
            </a:pPr>
            <a:endParaRPr lang="it-IT" dirty="0"/>
          </a:p>
        </p:txBody>
      </p:sp>
      <p:sp>
        <p:nvSpPr>
          <p:cNvPr id="4" name="Freccia a destra 3">
            <a:extLst>
              <a:ext uri="{FF2B5EF4-FFF2-40B4-BE49-F238E27FC236}">
                <a16:creationId xmlns:a16="http://schemas.microsoft.com/office/drawing/2014/main" xmlns="" id="{68E5D9E0-F14B-41FF-8339-6C40FA439C19}"/>
              </a:ext>
            </a:extLst>
          </p:cNvPr>
          <p:cNvSpPr/>
          <p:nvPr/>
        </p:nvSpPr>
        <p:spPr>
          <a:xfrm>
            <a:off x="1775460" y="5697054"/>
            <a:ext cx="742950" cy="4686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8" name="CasellaDiTesto 7">
            <a:extLst>
              <a:ext uri="{FF2B5EF4-FFF2-40B4-BE49-F238E27FC236}">
                <a16:creationId xmlns:a16="http://schemas.microsoft.com/office/drawing/2014/main" xmlns="" id="{F171B940-9D63-4FF6-B7CC-09B5E0A28C88}"/>
              </a:ext>
            </a:extLst>
          </p:cNvPr>
          <p:cNvSpPr txBox="1"/>
          <p:nvPr/>
        </p:nvSpPr>
        <p:spPr>
          <a:xfrm>
            <a:off x="2708910" y="5520690"/>
            <a:ext cx="7898130" cy="923330"/>
          </a:xfrm>
          <a:prstGeom prst="rect">
            <a:avLst/>
          </a:prstGeom>
          <a:noFill/>
        </p:spPr>
        <p:txBody>
          <a:bodyPr wrap="square" rtlCol="0">
            <a:spAutoFit/>
          </a:bodyPr>
          <a:lstStyle/>
          <a:p>
            <a:r>
              <a:rPr lang="it-IT" dirty="0">
                <a:solidFill>
                  <a:schemeClr val="bg1"/>
                </a:solidFill>
              </a:rPr>
              <a:t>Tuttavia la previsione di mere fattispecie contravvenzionali si è rivelata insufficiente ad arginare le forme più gravi e sistematiche di sfruttamento del lavoro.</a:t>
            </a:r>
          </a:p>
        </p:txBody>
      </p:sp>
    </p:spTree>
    <p:extLst>
      <p:ext uri="{BB962C8B-B14F-4D97-AF65-F5344CB8AC3E}">
        <p14:creationId xmlns:p14="http://schemas.microsoft.com/office/powerpoint/2010/main" xmlns="" val="2714415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BB34A9DB-CDCF-45BF-9B51-EB5BE209226E}"/>
              </a:ext>
            </a:extLst>
          </p:cNvPr>
          <p:cNvSpPr>
            <a:spLocks noGrp="1"/>
          </p:cNvSpPr>
          <p:nvPr>
            <p:ph type="title"/>
          </p:nvPr>
        </p:nvSpPr>
        <p:spPr/>
        <p:txBody>
          <a:bodyPr/>
          <a:lstStyle/>
          <a:p>
            <a:pPr algn="ctr"/>
            <a:r>
              <a:rPr lang="it-IT" b="1" u="sng" dirty="0"/>
              <a:t>Il tentativo di ricorso all’art.600 c.p. «reato di riduzione in schiavitù»</a:t>
            </a:r>
          </a:p>
        </p:txBody>
      </p:sp>
      <p:sp>
        <p:nvSpPr>
          <p:cNvPr id="3" name="Segnaposto contenuto 2">
            <a:extLst>
              <a:ext uri="{FF2B5EF4-FFF2-40B4-BE49-F238E27FC236}">
                <a16:creationId xmlns:a16="http://schemas.microsoft.com/office/drawing/2014/main" xmlns="" id="{2560A663-1D7C-4251-95E6-BBAE5AEFB124}"/>
              </a:ext>
            </a:extLst>
          </p:cNvPr>
          <p:cNvSpPr>
            <a:spLocks noGrp="1"/>
          </p:cNvSpPr>
          <p:nvPr>
            <p:ph idx="1"/>
          </p:nvPr>
        </p:nvSpPr>
        <p:spPr/>
        <p:txBody>
          <a:bodyPr>
            <a:normAutofit fontScale="92500" lnSpcReduction="20000"/>
          </a:bodyPr>
          <a:lstStyle/>
          <a:p>
            <a:pPr marL="0" indent="0">
              <a:buNone/>
            </a:pPr>
            <a:r>
              <a:rPr lang="it-IT" sz="1900" dirty="0"/>
              <a:t>«Chiunque esercita su una persona poteri corrispondenti a quelli del diritto di proprietà ovvero chiunque riduce o mantiene una persona in uno stato di soggezione continuativa, costringendola a prestazioni lavorative o sessuali ovvero all'accattonaggio o comunque al compimento di attività illecite che ne comportino lo sfruttamento ovvero a sottoporsi al prelievo di organi, è punito con la reclusione da otto a venti anni.</a:t>
            </a:r>
          </a:p>
          <a:p>
            <a:pPr marL="0" indent="0">
              <a:buNone/>
            </a:pPr>
            <a:r>
              <a:rPr lang="it-IT" sz="1900" dirty="0"/>
              <a:t>La riduzione o il mantenimento nello stato di soggezione ha luogo quando la condotta è attuata mediante violenza, minaccia, inganno, abuso di autorità o </a:t>
            </a:r>
            <a:r>
              <a:rPr lang="it-IT" sz="1900" dirty="0" err="1"/>
              <a:t>approfittamento</a:t>
            </a:r>
            <a:r>
              <a:rPr lang="it-IT" sz="1900" dirty="0"/>
              <a:t> di una situazione di vulnerabilità, di inferiorità fisica o psichica o di una situazione di necessità, o mediante la promessa o la dazione di somme di denaro o di altri vantaggi a chi ha autorità sulla persona.»</a:t>
            </a:r>
          </a:p>
          <a:p>
            <a:pPr marL="0" indent="0">
              <a:buNone/>
            </a:pPr>
            <a:endParaRPr lang="it-IT" dirty="0"/>
          </a:p>
          <a:p>
            <a:pPr marL="0" indent="0">
              <a:buNone/>
            </a:pPr>
            <a:r>
              <a:rPr lang="it-IT" dirty="0"/>
              <a:t>Ritenuto tuttavia inidoneo a fronteggiare compiutamente il fenomeno del caporalato </a:t>
            </a:r>
          </a:p>
        </p:txBody>
      </p:sp>
      <p:sp>
        <p:nvSpPr>
          <p:cNvPr id="4" name="Freccia in giù 3">
            <a:extLst>
              <a:ext uri="{FF2B5EF4-FFF2-40B4-BE49-F238E27FC236}">
                <a16:creationId xmlns:a16="http://schemas.microsoft.com/office/drawing/2014/main" xmlns="" id="{0021C85D-4F93-412E-9313-255DB13942E0}"/>
              </a:ext>
            </a:extLst>
          </p:cNvPr>
          <p:cNvSpPr/>
          <p:nvPr/>
        </p:nvSpPr>
        <p:spPr>
          <a:xfrm>
            <a:off x="5186404" y="4902807"/>
            <a:ext cx="308610" cy="4457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xmlns="" val="23095859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xmlns="" id="{23197506-91F6-4AE9-9253-8B5B6DC1CB46}"/>
              </a:ext>
            </a:extLst>
          </p:cNvPr>
          <p:cNvSpPr>
            <a:spLocks noGrp="1"/>
          </p:cNvSpPr>
          <p:nvPr>
            <p:ph idx="1"/>
          </p:nvPr>
        </p:nvSpPr>
        <p:spPr>
          <a:xfrm>
            <a:off x="1875313" y="541682"/>
            <a:ext cx="10018713" cy="5774635"/>
          </a:xfrm>
        </p:spPr>
        <p:txBody>
          <a:bodyPr>
            <a:normAutofit fontScale="92500" lnSpcReduction="20000"/>
          </a:bodyPr>
          <a:lstStyle/>
          <a:p>
            <a:pPr marL="0" indent="0">
              <a:buNone/>
            </a:pPr>
            <a:r>
              <a:rPr lang="it-IT" dirty="0"/>
              <a:t>la figura dello sfruttamento di manodopera non era prevista come reato specifico, essendo, essenzialmente, poche le alternative riferibili ai caporali: </a:t>
            </a:r>
          </a:p>
          <a:p>
            <a:endParaRPr lang="it-IT" dirty="0"/>
          </a:p>
          <a:p>
            <a:pPr marL="457200" indent="-457200">
              <a:buFont typeface="+mj-lt"/>
              <a:buAutoNum type="arabicPeriod"/>
            </a:pPr>
            <a:r>
              <a:rPr lang="it-IT" dirty="0"/>
              <a:t>applicare sanzioni (del tipo amministrativo) per lo sfruttamento di manodopera irregolare </a:t>
            </a:r>
          </a:p>
          <a:p>
            <a:pPr marL="457200" indent="-457200">
              <a:buFont typeface="+mj-lt"/>
              <a:buAutoNum type="arabicPeriod"/>
            </a:pPr>
            <a:r>
              <a:rPr lang="it-IT" dirty="0"/>
              <a:t>applicare sanzioni penali contro l’utilizzo di lavoro nero e la somministrazione illecita di manodopera (si trattava, come opinato dalla dottrina e da parte della giurisprudenza, di sanzioni molto lievi e solo pecuniarie);</a:t>
            </a:r>
          </a:p>
          <a:p>
            <a:pPr marL="457200" indent="-457200">
              <a:buFont typeface="+mj-lt"/>
              <a:buAutoNum type="arabicPeriod"/>
            </a:pPr>
            <a:r>
              <a:rPr lang="it-IT" dirty="0"/>
              <a:t>considerare il caporalato alla stregua della riduzione in schiavitù ed applicare il grave quadro sanzionatorio all’uopo corrispondente</a:t>
            </a:r>
          </a:p>
          <a:p>
            <a:pPr marL="457200" indent="-457200">
              <a:buFont typeface="+mj-lt"/>
              <a:buAutoNum type="arabicPeriod"/>
            </a:pPr>
            <a:endParaRPr lang="it-IT" dirty="0"/>
          </a:p>
          <a:p>
            <a:pPr marL="0" indent="0">
              <a:buNone/>
            </a:pPr>
            <a:endParaRPr lang="it-IT" dirty="0"/>
          </a:p>
          <a:p>
            <a:pPr marL="0" indent="0">
              <a:buNone/>
            </a:pPr>
            <a:endParaRPr lang="it-IT" dirty="0"/>
          </a:p>
          <a:p>
            <a:pPr marL="0" indent="0">
              <a:buNone/>
            </a:pPr>
            <a:r>
              <a:rPr lang="it-IT" dirty="0"/>
              <a:t>Gli strumenti che l’ordinamento vigente offriva per la repressione del caporalato apparivano quindi deboli e inadeguati</a:t>
            </a:r>
          </a:p>
          <a:p>
            <a:endParaRPr lang="it-IT" dirty="0"/>
          </a:p>
        </p:txBody>
      </p:sp>
      <p:sp>
        <p:nvSpPr>
          <p:cNvPr id="4" name="Freccia in giù 3">
            <a:extLst>
              <a:ext uri="{FF2B5EF4-FFF2-40B4-BE49-F238E27FC236}">
                <a16:creationId xmlns:a16="http://schemas.microsoft.com/office/drawing/2014/main" xmlns="" id="{ADDDB06B-3241-495B-8253-2A6E7AA82961}"/>
              </a:ext>
            </a:extLst>
          </p:cNvPr>
          <p:cNvSpPr/>
          <p:nvPr/>
        </p:nvSpPr>
        <p:spPr>
          <a:xfrm>
            <a:off x="6096000" y="4031125"/>
            <a:ext cx="788670" cy="9492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xmlns="" val="3045545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xmlns="" id="{899140E7-8B82-4A25-BA13-B4CAF2B78FE0}"/>
              </a:ext>
            </a:extLst>
          </p:cNvPr>
          <p:cNvSpPr/>
          <p:nvPr/>
        </p:nvSpPr>
        <p:spPr>
          <a:xfrm>
            <a:off x="1351722" y="1895060"/>
            <a:ext cx="10840278" cy="3416320"/>
          </a:xfrm>
          <a:prstGeom prst="rect">
            <a:avLst/>
          </a:prstGeom>
        </p:spPr>
        <p:txBody>
          <a:bodyPr wrap="square">
            <a:spAutoFit/>
          </a:bodyPr>
          <a:lstStyle/>
          <a:p>
            <a:pPr marL="285750" indent="-285750">
              <a:buFont typeface="Arial" panose="020B0604020202020204" pitchFamily="34" charset="0"/>
              <a:buChar char="•"/>
            </a:pPr>
            <a:r>
              <a:rPr lang="it-IT" dirty="0">
                <a:solidFill>
                  <a:schemeClr val="bg1"/>
                </a:solidFill>
                <a:latin typeface="Gill Sans MT" panose="020B0502020104020203" pitchFamily="34" charset="0"/>
                <a:ea typeface="Gill Sans MT" panose="020B0502020104020203" pitchFamily="34" charset="0"/>
                <a:cs typeface="Gill Sans MT" panose="020B0502020104020203" pitchFamily="34" charset="0"/>
              </a:rPr>
              <a:t>Convenzione delle Nazioni Unite sul traffico di migranti sottoscritta a Palermo nel 2000 </a:t>
            </a:r>
          </a:p>
          <a:p>
            <a:pPr marL="285750" indent="-285750">
              <a:buFont typeface="Arial" panose="020B0604020202020204" pitchFamily="34" charset="0"/>
              <a:buChar char="•"/>
            </a:pPr>
            <a:r>
              <a:rPr lang="it-IT" dirty="0">
                <a:solidFill>
                  <a:schemeClr val="bg1"/>
                </a:solidFill>
                <a:latin typeface="Gill Sans MT" panose="020B0502020104020203" pitchFamily="34" charset="0"/>
                <a:ea typeface="Gill Sans MT" panose="020B0502020104020203" pitchFamily="34" charset="0"/>
                <a:cs typeface="Gill Sans MT" panose="020B0502020104020203" pitchFamily="34" charset="0"/>
              </a:rPr>
              <a:t>Direttiva n. 52 del Parlamento europeo e del Consiglio dell’Unione europea del 18 giugno 2009, recante norme minime relative a sanzioni e a provvedimenti nei confronti di datori di lavoro che impiegano cittadini di paesi terzi il cui soggiorno è irregolare. </a:t>
            </a:r>
          </a:p>
          <a:p>
            <a:pPr marL="285750" indent="-285750">
              <a:buFont typeface="Arial" panose="020B0604020202020204" pitchFamily="34" charset="0"/>
              <a:buChar char="•"/>
            </a:pPr>
            <a:endParaRPr lang="it-IT" dirty="0">
              <a:solidFill>
                <a:schemeClr val="bg1"/>
              </a:solidFill>
              <a:latin typeface="Gill Sans MT" panose="020B0502020104020203" pitchFamily="34" charset="0"/>
            </a:endParaRPr>
          </a:p>
          <a:p>
            <a:r>
              <a:rPr lang="it-IT" dirty="0">
                <a:solidFill>
                  <a:schemeClr val="bg1"/>
                </a:solidFill>
              </a:rPr>
              <a:t>                                 I singoli Stati membri sono tenuti ad introdurre nei rispettivi ordinamenti nazionali misure sanzionatore di carattere penale adeguate, proporzionate e dissuasive contro i fenomeni di favoreggiamento dell’immigrazione clandestina e sfruttamento delle prestazioni lavorative dei migranti.</a:t>
            </a:r>
          </a:p>
          <a:p>
            <a:endParaRPr lang="it-IT" dirty="0">
              <a:solidFill>
                <a:schemeClr val="bg1"/>
              </a:solidFill>
            </a:endParaRPr>
          </a:p>
          <a:p>
            <a:pPr marL="285750" indent="-285750">
              <a:buFont typeface="Arial" panose="020B0604020202020204" pitchFamily="34" charset="0"/>
              <a:buChar char="•"/>
            </a:pPr>
            <a:r>
              <a:rPr lang="it-IT" dirty="0">
                <a:solidFill>
                  <a:schemeClr val="bg1"/>
                </a:solidFill>
              </a:rPr>
              <a:t>Il d.lgs. n. 109 del 2012 (detta anche "legge Rosarno”), assunto dall’ordinamento italiano in conseguenza delle rivolte dei braccianti stranieri a Rosarno contro i datori di lavoro irresponsabili e referenti di clan mafiosi, fa propri i principi della direttiva europea 2009/52/CE. </a:t>
            </a:r>
          </a:p>
        </p:txBody>
      </p:sp>
      <p:sp>
        <p:nvSpPr>
          <p:cNvPr id="6" name="CasellaDiTesto 5">
            <a:extLst>
              <a:ext uri="{FF2B5EF4-FFF2-40B4-BE49-F238E27FC236}">
                <a16:creationId xmlns:a16="http://schemas.microsoft.com/office/drawing/2014/main" xmlns="" id="{666138CA-57EC-4BD7-9E22-9029B9DD9C8A}"/>
              </a:ext>
            </a:extLst>
          </p:cNvPr>
          <p:cNvSpPr txBox="1"/>
          <p:nvPr/>
        </p:nvSpPr>
        <p:spPr>
          <a:xfrm>
            <a:off x="1817370" y="457200"/>
            <a:ext cx="8778240" cy="369332"/>
          </a:xfrm>
          <a:prstGeom prst="rect">
            <a:avLst/>
          </a:prstGeom>
          <a:noFill/>
        </p:spPr>
        <p:txBody>
          <a:bodyPr wrap="square" rtlCol="0">
            <a:spAutoFit/>
          </a:bodyPr>
          <a:lstStyle/>
          <a:p>
            <a:pPr algn="ctr"/>
            <a:r>
              <a:rPr lang="it-IT" b="1" u="sng" dirty="0">
                <a:solidFill>
                  <a:schemeClr val="bg1"/>
                </a:solidFill>
              </a:rPr>
              <a:t>Le soluzioni a livello internazionale per arginare il fenomeno del caporalato e affini</a:t>
            </a:r>
          </a:p>
        </p:txBody>
      </p:sp>
      <p:sp>
        <p:nvSpPr>
          <p:cNvPr id="7" name="Freccia a destra 6">
            <a:extLst>
              <a:ext uri="{FF2B5EF4-FFF2-40B4-BE49-F238E27FC236}">
                <a16:creationId xmlns:a16="http://schemas.microsoft.com/office/drawing/2014/main" xmlns="" id="{79F56AE8-9725-4EBE-B092-A300E510DF8F}"/>
              </a:ext>
            </a:extLst>
          </p:cNvPr>
          <p:cNvSpPr/>
          <p:nvPr/>
        </p:nvSpPr>
        <p:spPr>
          <a:xfrm>
            <a:off x="1709200" y="3233888"/>
            <a:ext cx="960120"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xmlns="" val="2822058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xmlns="" id="{58B68575-F387-4BDA-B946-281D08F187FF}"/>
              </a:ext>
            </a:extLst>
          </p:cNvPr>
          <p:cNvSpPr/>
          <p:nvPr/>
        </p:nvSpPr>
        <p:spPr>
          <a:xfrm>
            <a:off x="3048000" y="103043"/>
            <a:ext cx="6096000" cy="1737014"/>
          </a:xfrm>
          <a:prstGeom prst="rect">
            <a:avLst/>
          </a:prstGeom>
        </p:spPr>
        <p:txBody>
          <a:bodyPr>
            <a:spAutoFit/>
          </a:bodyPr>
          <a:lstStyle/>
          <a:p>
            <a:pPr algn="ctr">
              <a:lnSpc>
                <a:spcPts val="5220"/>
              </a:lnSpc>
              <a:spcBef>
                <a:spcPts val="105"/>
              </a:spcBef>
            </a:pPr>
            <a:r>
              <a:rPr lang="it-IT" sz="3600" spc="-110" dirty="0">
                <a:solidFill>
                  <a:schemeClr val="bg1"/>
                </a:solidFill>
              </a:rPr>
              <a:t>L’art. </a:t>
            </a:r>
            <a:r>
              <a:rPr lang="it-IT" sz="3600" dirty="0">
                <a:solidFill>
                  <a:schemeClr val="bg1"/>
                </a:solidFill>
              </a:rPr>
              <a:t>12 </a:t>
            </a:r>
            <a:r>
              <a:rPr lang="it-IT" sz="3600" spc="-10" dirty="0">
                <a:solidFill>
                  <a:schemeClr val="bg1"/>
                </a:solidFill>
              </a:rPr>
              <a:t>comma </a:t>
            </a:r>
            <a:r>
              <a:rPr lang="it-IT" sz="3600" dirty="0">
                <a:solidFill>
                  <a:schemeClr val="bg1"/>
                </a:solidFill>
              </a:rPr>
              <a:t>1 del </a:t>
            </a:r>
            <a:r>
              <a:rPr lang="it-IT" sz="3600" spc="-35" dirty="0">
                <a:solidFill>
                  <a:schemeClr val="bg1"/>
                </a:solidFill>
              </a:rPr>
              <a:t>D.L</a:t>
            </a:r>
            <a:r>
              <a:rPr lang="it-IT" sz="3600" spc="55" dirty="0">
                <a:solidFill>
                  <a:schemeClr val="bg1"/>
                </a:solidFill>
              </a:rPr>
              <a:t> </a:t>
            </a:r>
            <a:r>
              <a:rPr lang="it-IT" sz="3600" dirty="0">
                <a:solidFill>
                  <a:schemeClr val="bg1"/>
                </a:solidFill>
              </a:rPr>
              <a:t>138/2011</a:t>
            </a:r>
          </a:p>
          <a:p>
            <a:pPr algn="ctr">
              <a:lnSpc>
                <a:spcPts val="2580"/>
              </a:lnSpc>
            </a:pPr>
            <a:r>
              <a:rPr lang="it-IT" spc="-15" dirty="0">
                <a:solidFill>
                  <a:schemeClr val="bg1"/>
                </a:solidFill>
              </a:rPr>
              <a:t>(convertito con </a:t>
            </a:r>
            <a:r>
              <a:rPr lang="it-IT" spc="-10" dirty="0">
                <a:solidFill>
                  <a:schemeClr val="bg1"/>
                </a:solidFill>
              </a:rPr>
              <a:t>modificazioni nella </a:t>
            </a:r>
            <a:r>
              <a:rPr lang="it-IT" spc="-5" dirty="0">
                <a:solidFill>
                  <a:schemeClr val="bg1"/>
                </a:solidFill>
              </a:rPr>
              <a:t>L.</a:t>
            </a:r>
            <a:r>
              <a:rPr lang="it-IT" spc="60" dirty="0">
                <a:solidFill>
                  <a:schemeClr val="bg1"/>
                </a:solidFill>
              </a:rPr>
              <a:t> </a:t>
            </a:r>
            <a:r>
              <a:rPr lang="it-IT" spc="-5" dirty="0">
                <a:solidFill>
                  <a:schemeClr val="bg1"/>
                </a:solidFill>
              </a:rPr>
              <a:t>148/2011)</a:t>
            </a:r>
            <a:endParaRPr lang="it-IT" dirty="0">
              <a:solidFill>
                <a:schemeClr val="bg1"/>
              </a:solidFill>
            </a:endParaRPr>
          </a:p>
        </p:txBody>
      </p:sp>
      <p:sp>
        <p:nvSpPr>
          <p:cNvPr id="8" name="Rettangolo 7">
            <a:extLst>
              <a:ext uri="{FF2B5EF4-FFF2-40B4-BE49-F238E27FC236}">
                <a16:creationId xmlns:a16="http://schemas.microsoft.com/office/drawing/2014/main" xmlns="" id="{5E5E8408-C2E2-44D5-AF5E-F8D432274216}"/>
              </a:ext>
            </a:extLst>
          </p:cNvPr>
          <p:cNvSpPr/>
          <p:nvPr/>
        </p:nvSpPr>
        <p:spPr>
          <a:xfrm>
            <a:off x="3048000" y="2045578"/>
            <a:ext cx="6096000" cy="4047005"/>
          </a:xfrm>
          <a:prstGeom prst="rect">
            <a:avLst/>
          </a:prstGeom>
        </p:spPr>
        <p:txBody>
          <a:bodyPr>
            <a:spAutoFit/>
          </a:bodyPr>
          <a:lstStyle/>
          <a:p>
            <a:pPr marL="13335" marR="5080" indent="-1270" algn="just">
              <a:lnSpc>
                <a:spcPts val="2160"/>
              </a:lnSpc>
              <a:spcBef>
                <a:spcPts val="375"/>
              </a:spcBef>
            </a:pPr>
            <a:r>
              <a:rPr lang="it-IT" spc="-10" dirty="0">
                <a:solidFill>
                  <a:schemeClr val="bg1"/>
                </a:solidFill>
                <a:cs typeface="Calibri"/>
              </a:rPr>
              <a:t>Introduce </a:t>
            </a:r>
            <a:r>
              <a:rPr lang="it-IT" dirty="0">
                <a:solidFill>
                  <a:schemeClr val="bg1"/>
                </a:solidFill>
                <a:cs typeface="Calibri"/>
              </a:rPr>
              <a:t>nel </a:t>
            </a:r>
            <a:r>
              <a:rPr lang="it-IT" spc="-5" dirty="0">
                <a:solidFill>
                  <a:schemeClr val="bg1"/>
                </a:solidFill>
                <a:cs typeface="Calibri"/>
              </a:rPr>
              <a:t>Codice </a:t>
            </a:r>
            <a:r>
              <a:rPr lang="it-IT" spc="-10" dirty="0">
                <a:solidFill>
                  <a:schemeClr val="bg1"/>
                </a:solidFill>
                <a:cs typeface="Calibri"/>
              </a:rPr>
              <a:t>Penale </a:t>
            </a:r>
            <a:r>
              <a:rPr lang="it-IT" b="1" i="1" spc="-25" dirty="0">
                <a:solidFill>
                  <a:srgbClr val="FFC000"/>
                </a:solidFill>
                <a:cs typeface="Calibri"/>
              </a:rPr>
              <a:t>l’art. </a:t>
            </a:r>
            <a:r>
              <a:rPr lang="it-IT" b="1" i="1" spc="-5" dirty="0">
                <a:solidFill>
                  <a:srgbClr val="FFC000"/>
                </a:solidFill>
                <a:cs typeface="Calibri"/>
              </a:rPr>
              <a:t>603 bis </a:t>
            </a:r>
            <a:r>
              <a:rPr lang="it-IT" dirty="0">
                <a:solidFill>
                  <a:schemeClr val="bg1"/>
                </a:solidFill>
                <a:cs typeface="Calibri"/>
              </a:rPr>
              <a:t>– </a:t>
            </a:r>
            <a:r>
              <a:rPr lang="it-IT" i="1" spc="-10" dirty="0">
                <a:solidFill>
                  <a:schemeClr val="bg1"/>
                </a:solidFill>
                <a:cs typeface="Calibri"/>
              </a:rPr>
              <a:t>Intermediazione </a:t>
            </a:r>
            <a:r>
              <a:rPr lang="it-IT" i="1" spc="-5" dirty="0">
                <a:solidFill>
                  <a:schemeClr val="bg1"/>
                </a:solidFill>
                <a:cs typeface="Calibri"/>
              </a:rPr>
              <a:t>illecita </a:t>
            </a:r>
            <a:r>
              <a:rPr lang="it-IT" i="1" dirty="0">
                <a:solidFill>
                  <a:schemeClr val="bg1"/>
                </a:solidFill>
                <a:cs typeface="Calibri"/>
              </a:rPr>
              <a:t>e  </a:t>
            </a:r>
            <a:r>
              <a:rPr lang="it-IT" i="1" spc="-10" dirty="0">
                <a:solidFill>
                  <a:schemeClr val="bg1"/>
                </a:solidFill>
                <a:cs typeface="Calibri"/>
              </a:rPr>
              <a:t>sfruttamento </a:t>
            </a:r>
            <a:r>
              <a:rPr lang="it-IT" i="1" dirty="0">
                <a:solidFill>
                  <a:schemeClr val="bg1"/>
                </a:solidFill>
                <a:cs typeface="Calibri"/>
              </a:rPr>
              <a:t>del </a:t>
            </a:r>
            <a:r>
              <a:rPr lang="it-IT" i="1" spc="-5" dirty="0">
                <a:solidFill>
                  <a:schemeClr val="bg1"/>
                </a:solidFill>
                <a:cs typeface="Calibri"/>
              </a:rPr>
              <a:t>lavoro </a:t>
            </a:r>
            <a:r>
              <a:rPr lang="it-IT" dirty="0">
                <a:solidFill>
                  <a:schemeClr val="bg1"/>
                </a:solidFill>
                <a:cs typeface="Calibri"/>
              </a:rPr>
              <a:t>– </a:t>
            </a:r>
            <a:r>
              <a:rPr lang="it-IT" spc="-20" dirty="0">
                <a:solidFill>
                  <a:schemeClr val="bg1"/>
                </a:solidFill>
                <a:cs typeface="Calibri"/>
              </a:rPr>
              <a:t>nell’ambito </a:t>
            </a:r>
            <a:r>
              <a:rPr lang="it-IT" dirty="0">
                <a:solidFill>
                  <a:schemeClr val="bg1"/>
                </a:solidFill>
                <a:cs typeface="Calibri"/>
              </a:rPr>
              <a:t>dei </a:t>
            </a:r>
            <a:r>
              <a:rPr lang="it-IT" spc="-10" dirty="0">
                <a:solidFill>
                  <a:schemeClr val="bg1"/>
                </a:solidFill>
                <a:cs typeface="Calibri"/>
              </a:rPr>
              <a:t>reati </a:t>
            </a:r>
            <a:r>
              <a:rPr lang="it-IT" spc="-15" dirty="0">
                <a:solidFill>
                  <a:schemeClr val="bg1"/>
                </a:solidFill>
                <a:cs typeface="Calibri"/>
              </a:rPr>
              <a:t>contro </a:t>
            </a:r>
            <a:r>
              <a:rPr lang="it-IT" spc="-5" dirty="0">
                <a:solidFill>
                  <a:schemeClr val="bg1"/>
                </a:solidFill>
                <a:cs typeface="Calibri"/>
              </a:rPr>
              <a:t>la </a:t>
            </a:r>
            <a:r>
              <a:rPr lang="it-IT" spc="-10" dirty="0">
                <a:solidFill>
                  <a:schemeClr val="bg1"/>
                </a:solidFill>
                <a:cs typeface="Calibri"/>
              </a:rPr>
              <a:t>personalità  </a:t>
            </a:r>
            <a:r>
              <a:rPr lang="it-IT" spc="-5" dirty="0">
                <a:solidFill>
                  <a:schemeClr val="bg1"/>
                </a:solidFill>
                <a:cs typeface="Calibri"/>
              </a:rPr>
              <a:t>individuale </a:t>
            </a:r>
            <a:r>
              <a:rPr lang="it-IT" dirty="0">
                <a:solidFill>
                  <a:schemeClr val="bg1"/>
                </a:solidFill>
                <a:cs typeface="Calibri"/>
              </a:rPr>
              <a:t>(art. 600 </a:t>
            </a:r>
            <a:r>
              <a:rPr lang="it-IT" spc="-5" dirty="0">
                <a:solidFill>
                  <a:schemeClr val="bg1"/>
                </a:solidFill>
                <a:cs typeface="Calibri"/>
              </a:rPr>
              <a:t>c.p.; </a:t>
            </a:r>
            <a:r>
              <a:rPr lang="it-IT" dirty="0">
                <a:solidFill>
                  <a:schemeClr val="bg1"/>
                </a:solidFill>
                <a:cs typeface="Calibri"/>
              </a:rPr>
              <a:t>art.</a:t>
            </a:r>
            <a:r>
              <a:rPr lang="it-IT" spc="-15" dirty="0">
                <a:solidFill>
                  <a:schemeClr val="bg1"/>
                </a:solidFill>
                <a:cs typeface="Calibri"/>
              </a:rPr>
              <a:t> </a:t>
            </a:r>
            <a:r>
              <a:rPr lang="it-IT" spc="-5" dirty="0">
                <a:solidFill>
                  <a:schemeClr val="bg1"/>
                </a:solidFill>
                <a:cs typeface="Calibri"/>
              </a:rPr>
              <a:t>601c..)……….</a:t>
            </a:r>
            <a:endParaRPr lang="it-IT" dirty="0">
              <a:solidFill>
                <a:schemeClr val="bg1"/>
              </a:solidFill>
              <a:cs typeface="Calibri"/>
            </a:endParaRPr>
          </a:p>
          <a:p>
            <a:pPr>
              <a:lnSpc>
                <a:spcPct val="100000"/>
              </a:lnSpc>
            </a:pPr>
            <a:endParaRPr lang="it-IT" dirty="0">
              <a:latin typeface="Times New Roman"/>
              <a:cs typeface="Times New Roman"/>
            </a:endParaRPr>
          </a:p>
          <a:p>
            <a:pPr marL="12700" marR="5715" algn="just">
              <a:lnSpc>
                <a:spcPts val="2590"/>
              </a:lnSpc>
              <a:spcBef>
                <a:spcPts val="1425"/>
              </a:spcBef>
            </a:pPr>
            <a:r>
              <a:rPr lang="it-IT" sz="2000" dirty="0">
                <a:solidFill>
                  <a:schemeClr val="bg1"/>
                </a:solidFill>
                <a:cs typeface="Calibri"/>
              </a:rPr>
              <a:t>«</a:t>
            </a:r>
            <a:r>
              <a:rPr lang="it-IT" sz="2000" dirty="0">
                <a:cs typeface="Calibri"/>
              </a:rPr>
              <a:t> </a:t>
            </a:r>
            <a:r>
              <a:rPr lang="it-IT" sz="2000" spc="-10" dirty="0">
                <a:solidFill>
                  <a:srgbClr val="FFC000"/>
                </a:solidFill>
                <a:cs typeface="Calibri"/>
              </a:rPr>
              <a:t>Salvo </a:t>
            </a:r>
            <a:r>
              <a:rPr lang="it-IT" sz="2000" dirty="0">
                <a:solidFill>
                  <a:srgbClr val="FFC000"/>
                </a:solidFill>
                <a:cs typeface="Calibri"/>
              </a:rPr>
              <a:t>che il </a:t>
            </a:r>
            <a:r>
              <a:rPr lang="it-IT" sz="2000" spc="-30" dirty="0">
                <a:solidFill>
                  <a:srgbClr val="FFC000"/>
                </a:solidFill>
                <a:cs typeface="Calibri"/>
              </a:rPr>
              <a:t>fatto </a:t>
            </a:r>
            <a:r>
              <a:rPr lang="it-IT" sz="2000" spc="-10" dirty="0">
                <a:solidFill>
                  <a:srgbClr val="FFC000"/>
                </a:solidFill>
                <a:cs typeface="Calibri"/>
              </a:rPr>
              <a:t>costituisca </a:t>
            </a:r>
            <a:r>
              <a:rPr lang="it-IT" sz="2000" spc="-5" dirty="0">
                <a:solidFill>
                  <a:srgbClr val="FFC000"/>
                </a:solidFill>
                <a:cs typeface="Calibri"/>
              </a:rPr>
              <a:t>più </a:t>
            </a:r>
            <a:r>
              <a:rPr lang="it-IT" sz="2000" spc="-25" dirty="0">
                <a:solidFill>
                  <a:srgbClr val="FFC000"/>
                </a:solidFill>
                <a:cs typeface="Calibri"/>
              </a:rPr>
              <a:t>grave </a:t>
            </a:r>
            <a:r>
              <a:rPr lang="it-IT" sz="2000" spc="-20" dirty="0">
                <a:solidFill>
                  <a:srgbClr val="FFC000"/>
                </a:solidFill>
                <a:cs typeface="Calibri"/>
              </a:rPr>
              <a:t>reato </a:t>
            </a:r>
            <a:r>
              <a:rPr lang="it-IT" sz="2000" spc="-5" dirty="0">
                <a:solidFill>
                  <a:schemeClr val="bg1"/>
                </a:solidFill>
                <a:cs typeface="Calibri"/>
              </a:rPr>
              <a:t>chiunque </a:t>
            </a:r>
            <a:r>
              <a:rPr lang="it-IT" sz="2000" spc="-30" dirty="0">
                <a:solidFill>
                  <a:schemeClr val="bg1"/>
                </a:solidFill>
                <a:cs typeface="Calibri"/>
              </a:rPr>
              <a:t>svolga  un’attività  </a:t>
            </a:r>
            <a:r>
              <a:rPr lang="it-IT" sz="2000" spc="-20" dirty="0">
                <a:solidFill>
                  <a:schemeClr val="bg1"/>
                </a:solidFill>
                <a:cs typeface="Calibri"/>
              </a:rPr>
              <a:t>organizzata </a:t>
            </a:r>
            <a:r>
              <a:rPr lang="it-IT" sz="2000" spc="-5" dirty="0">
                <a:solidFill>
                  <a:schemeClr val="bg1"/>
                </a:solidFill>
                <a:cs typeface="Calibri"/>
              </a:rPr>
              <a:t>di </a:t>
            </a:r>
            <a:r>
              <a:rPr lang="it-IT" sz="2000" spc="-10" dirty="0">
                <a:solidFill>
                  <a:schemeClr val="bg1"/>
                </a:solidFill>
                <a:cs typeface="Calibri"/>
              </a:rPr>
              <a:t>intermediazione, reclutando  manodopera, </a:t>
            </a:r>
            <a:r>
              <a:rPr lang="it-IT" sz="2000" dirty="0">
                <a:solidFill>
                  <a:schemeClr val="bg1"/>
                </a:solidFill>
                <a:cs typeface="Calibri"/>
              </a:rPr>
              <a:t>o </a:t>
            </a:r>
            <a:r>
              <a:rPr lang="it-IT" sz="2000" spc="-15" dirty="0">
                <a:solidFill>
                  <a:schemeClr val="bg1"/>
                </a:solidFill>
                <a:cs typeface="Calibri"/>
              </a:rPr>
              <a:t>organizzandone </a:t>
            </a:r>
            <a:r>
              <a:rPr lang="it-IT" sz="2000" spc="-30" dirty="0">
                <a:solidFill>
                  <a:schemeClr val="bg1"/>
                </a:solidFill>
                <a:cs typeface="Calibri"/>
              </a:rPr>
              <a:t>l’attività </a:t>
            </a:r>
            <a:r>
              <a:rPr lang="it-IT" sz="2000" spc="-20" dirty="0">
                <a:solidFill>
                  <a:schemeClr val="bg1"/>
                </a:solidFill>
                <a:cs typeface="Calibri"/>
              </a:rPr>
              <a:t>lavorativa caratterizzata  </a:t>
            </a:r>
            <a:r>
              <a:rPr lang="it-IT" sz="2000" spc="-5" dirty="0">
                <a:solidFill>
                  <a:schemeClr val="bg1"/>
                </a:solidFill>
                <a:cs typeface="Calibri"/>
              </a:rPr>
              <a:t>da </a:t>
            </a:r>
            <a:r>
              <a:rPr lang="it-IT" sz="2000" spc="-20" dirty="0">
                <a:solidFill>
                  <a:schemeClr val="bg1"/>
                </a:solidFill>
                <a:cs typeface="Calibri"/>
              </a:rPr>
              <a:t>sfruttamento, </a:t>
            </a:r>
            <a:r>
              <a:rPr lang="it-IT" sz="2000" spc="-10" dirty="0">
                <a:solidFill>
                  <a:schemeClr val="bg1"/>
                </a:solidFill>
                <a:cs typeface="Calibri"/>
              </a:rPr>
              <a:t>mediante violenza, </a:t>
            </a:r>
            <a:r>
              <a:rPr lang="it-IT" sz="2000" spc="-5" dirty="0">
                <a:solidFill>
                  <a:schemeClr val="bg1"/>
                </a:solidFill>
                <a:cs typeface="Calibri"/>
              </a:rPr>
              <a:t>minaccia, </a:t>
            </a:r>
            <a:r>
              <a:rPr lang="it-IT" sz="2000" dirty="0">
                <a:solidFill>
                  <a:schemeClr val="bg1"/>
                </a:solidFill>
                <a:cs typeface="Calibri"/>
              </a:rPr>
              <a:t>o </a:t>
            </a:r>
            <a:r>
              <a:rPr lang="it-IT" sz="2000" spc="-5" dirty="0">
                <a:solidFill>
                  <a:schemeClr val="bg1"/>
                </a:solidFill>
                <a:cs typeface="Calibri"/>
              </a:rPr>
              <a:t>intimidazione,  </a:t>
            </a:r>
            <a:r>
              <a:rPr lang="it-IT" sz="2000" spc="-15" dirty="0">
                <a:solidFill>
                  <a:schemeClr val="bg1"/>
                </a:solidFill>
                <a:cs typeface="Calibri"/>
              </a:rPr>
              <a:t>approfittando </a:t>
            </a:r>
            <a:r>
              <a:rPr lang="it-IT" sz="2000" dirty="0">
                <a:solidFill>
                  <a:schemeClr val="bg1"/>
                </a:solidFill>
                <a:cs typeface="Calibri"/>
              </a:rPr>
              <a:t>dello </a:t>
            </a:r>
            <a:r>
              <a:rPr lang="it-IT" sz="2000" spc="-30" dirty="0">
                <a:solidFill>
                  <a:schemeClr val="bg1"/>
                </a:solidFill>
                <a:cs typeface="Calibri"/>
              </a:rPr>
              <a:t>stato </a:t>
            </a:r>
            <a:r>
              <a:rPr lang="it-IT" sz="2000" spc="-5" dirty="0">
                <a:solidFill>
                  <a:schemeClr val="bg1"/>
                </a:solidFill>
                <a:cs typeface="Calibri"/>
              </a:rPr>
              <a:t>di bisogno </a:t>
            </a:r>
            <a:r>
              <a:rPr lang="it-IT" sz="2000" dirty="0">
                <a:solidFill>
                  <a:schemeClr val="bg1"/>
                </a:solidFill>
                <a:cs typeface="Calibri"/>
              </a:rPr>
              <a:t>o </a:t>
            </a:r>
            <a:r>
              <a:rPr lang="it-IT" sz="2000" spc="-5" dirty="0">
                <a:solidFill>
                  <a:schemeClr val="bg1"/>
                </a:solidFill>
                <a:cs typeface="Calibri"/>
              </a:rPr>
              <a:t>di necessità dei </a:t>
            </a:r>
            <a:r>
              <a:rPr lang="it-IT" sz="2000" spc="-20" dirty="0">
                <a:solidFill>
                  <a:schemeClr val="bg1"/>
                </a:solidFill>
                <a:cs typeface="Calibri"/>
              </a:rPr>
              <a:t>lavoratori  </a:t>
            </a:r>
            <a:r>
              <a:rPr lang="it-IT" sz="2000" u="heavy" dirty="0">
                <a:solidFill>
                  <a:schemeClr val="bg1"/>
                </a:solidFill>
                <a:uFill>
                  <a:solidFill>
                    <a:srgbClr val="000000"/>
                  </a:solidFill>
                </a:uFill>
                <a:cs typeface="Calibri"/>
              </a:rPr>
              <a:t>è </a:t>
            </a:r>
            <a:r>
              <a:rPr lang="it-IT" sz="2000" u="heavy" spc="-10" dirty="0">
                <a:solidFill>
                  <a:schemeClr val="bg1"/>
                </a:solidFill>
                <a:uFill>
                  <a:solidFill>
                    <a:srgbClr val="000000"/>
                  </a:solidFill>
                </a:uFill>
                <a:cs typeface="Calibri"/>
              </a:rPr>
              <a:t>punito </a:t>
            </a:r>
            <a:r>
              <a:rPr lang="it-IT" sz="2000" u="heavy" spc="-15" dirty="0">
                <a:solidFill>
                  <a:schemeClr val="bg1"/>
                </a:solidFill>
                <a:uFill>
                  <a:solidFill>
                    <a:srgbClr val="000000"/>
                  </a:solidFill>
                </a:uFill>
                <a:cs typeface="Calibri"/>
              </a:rPr>
              <a:t>con </a:t>
            </a:r>
            <a:r>
              <a:rPr lang="it-IT" sz="2000" u="heavy" dirty="0">
                <a:solidFill>
                  <a:schemeClr val="bg1"/>
                </a:solidFill>
                <a:uFill>
                  <a:solidFill>
                    <a:srgbClr val="000000"/>
                  </a:solidFill>
                </a:uFill>
                <a:cs typeface="Calibri"/>
              </a:rPr>
              <a:t>la </a:t>
            </a:r>
            <a:r>
              <a:rPr lang="it-IT" sz="2000" u="heavy" spc="-10" dirty="0">
                <a:solidFill>
                  <a:schemeClr val="bg1"/>
                </a:solidFill>
                <a:uFill>
                  <a:solidFill>
                    <a:srgbClr val="000000"/>
                  </a:solidFill>
                </a:uFill>
                <a:cs typeface="Calibri"/>
              </a:rPr>
              <a:t>reclusione </a:t>
            </a:r>
            <a:r>
              <a:rPr lang="it-IT" sz="2000" u="heavy" spc="-5" dirty="0">
                <a:solidFill>
                  <a:schemeClr val="bg1"/>
                </a:solidFill>
                <a:uFill>
                  <a:solidFill>
                    <a:srgbClr val="000000"/>
                  </a:solidFill>
                </a:uFill>
                <a:cs typeface="Calibri"/>
              </a:rPr>
              <a:t>da cinque </a:t>
            </a:r>
            <a:r>
              <a:rPr lang="it-IT" sz="2000" u="heavy" dirty="0">
                <a:solidFill>
                  <a:schemeClr val="bg1"/>
                </a:solidFill>
                <a:uFill>
                  <a:solidFill>
                    <a:srgbClr val="000000"/>
                  </a:solidFill>
                </a:uFill>
                <a:cs typeface="Calibri"/>
              </a:rPr>
              <a:t>a </a:t>
            </a:r>
            <a:r>
              <a:rPr lang="it-IT" sz="2000" u="heavy" spc="-25" dirty="0">
                <a:solidFill>
                  <a:schemeClr val="bg1"/>
                </a:solidFill>
                <a:uFill>
                  <a:solidFill>
                    <a:srgbClr val="000000"/>
                  </a:solidFill>
                </a:uFill>
                <a:cs typeface="Calibri"/>
              </a:rPr>
              <a:t>otto </a:t>
            </a:r>
            <a:r>
              <a:rPr lang="it-IT" sz="2000" u="heavy" spc="-5" dirty="0">
                <a:solidFill>
                  <a:schemeClr val="bg1"/>
                </a:solidFill>
                <a:uFill>
                  <a:solidFill>
                    <a:srgbClr val="000000"/>
                  </a:solidFill>
                </a:uFill>
                <a:cs typeface="Calibri"/>
              </a:rPr>
              <a:t>anni </a:t>
            </a:r>
            <a:r>
              <a:rPr lang="it-IT" sz="2000" u="heavy" dirty="0">
                <a:solidFill>
                  <a:schemeClr val="bg1"/>
                </a:solidFill>
                <a:uFill>
                  <a:solidFill>
                    <a:srgbClr val="000000"/>
                  </a:solidFill>
                </a:uFill>
                <a:cs typeface="Calibri"/>
              </a:rPr>
              <a:t>e </a:t>
            </a:r>
            <a:r>
              <a:rPr lang="it-IT" sz="2000" u="heavy" spc="-10" dirty="0">
                <a:solidFill>
                  <a:schemeClr val="bg1"/>
                </a:solidFill>
                <a:uFill>
                  <a:solidFill>
                    <a:srgbClr val="000000"/>
                  </a:solidFill>
                </a:uFill>
                <a:cs typeface="Calibri"/>
              </a:rPr>
              <a:t>con </a:t>
            </a:r>
            <a:r>
              <a:rPr lang="it-IT" sz="2000" u="heavy" dirty="0">
                <a:solidFill>
                  <a:schemeClr val="bg1"/>
                </a:solidFill>
                <a:uFill>
                  <a:solidFill>
                    <a:srgbClr val="000000"/>
                  </a:solidFill>
                </a:uFill>
                <a:cs typeface="Calibri"/>
              </a:rPr>
              <a:t>la </a:t>
            </a:r>
            <a:r>
              <a:rPr lang="it-IT" sz="2000" u="heavy" spc="-10" dirty="0">
                <a:solidFill>
                  <a:schemeClr val="bg1"/>
                </a:solidFill>
                <a:uFill>
                  <a:solidFill>
                    <a:srgbClr val="000000"/>
                  </a:solidFill>
                </a:uFill>
                <a:cs typeface="Calibri"/>
              </a:rPr>
              <a:t>multa </a:t>
            </a:r>
            <a:r>
              <a:rPr lang="it-IT" sz="2000" spc="-10" dirty="0">
                <a:solidFill>
                  <a:schemeClr val="bg1"/>
                </a:solidFill>
                <a:cs typeface="Calibri"/>
              </a:rPr>
              <a:t> </a:t>
            </a:r>
            <a:r>
              <a:rPr lang="it-IT" sz="2000" u="heavy" spc="-5" dirty="0">
                <a:solidFill>
                  <a:schemeClr val="bg1"/>
                </a:solidFill>
                <a:uFill>
                  <a:solidFill>
                    <a:srgbClr val="000000"/>
                  </a:solidFill>
                </a:uFill>
                <a:cs typeface="Calibri"/>
              </a:rPr>
              <a:t>da 1000 </a:t>
            </a:r>
            <a:r>
              <a:rPr lang="it-IT" sz="2000" u="heavy" dirty="0">
                <a:solidFill>
                  <a:schemeClr val="bg1"/>
                </a:solidFill>
                <a:uFill>
                  <a:solidFill>
                    <a:srgbClr val="000000"/>
                  </a:solidFill>
                </a:uFill>
                <a:cs typeface="Calibri"/>
              </a:rPr>
              <a:t>a </a:t>
            </a:r>
            <a:r>
              <a:rPr lang="it-IT" sz="2000" u="heavy" spc="-5" dirty="0">
                <a:solidFill>
                  <a:schemeClr val="bg1"/>
                </a:solidFill>
                <a:uFill>
                  <a:solidFill>
                    <a:srgbClr val="000000"/>
                  </a:solidFill>
                </a:uFill>
                <a:cs typeface="Calibri"/>
              </a:rPr>
              <a:t>2000 </a:t>
            </a:r>
            <a:r>
              <a:rPr lang="it-IT" sz="2000" u="heavy" spc="-10" dirty="0">
                <a:solidFill>
                  <a:schemeClr val="bg1"/>
                </a:solidFill>
                <a:uFill>
                  <a:solidFill>
                    <a:srgbClr val="000000"/>
                  </a:solidFill>
                </a:uFill>
                <a:cs typeface="Calibri"/>
              </a:rPr>
              <a:t>euro </a:t>
            </a:r>
            <a:r>
              <a:rPr lang="it-IT" sz="2000" u="heavy" spc="-5" dirty="0">
                <a:solidFill>
                  <a:schemeClr val="bg1"/>
                </a:solidFill>
                <a:uFill>
                  <a:solidFill>
                    <a:srgbClr val="000000"/>
                  </a:solidFill>
                </a:uFill>
                <a:cs typeface="Calibri"/>
              </a:rPr>
              <a:t>per </a:t>
            </a:r>
            <a:r>
              <a:rPr lang="it-IT" sz="2000" u="heavy" dirty="0">
                <a:solidFill>
                  <a:schemeClr val="bg1"/>
                </a:solidFill>
                <a:uFill>
                  <a:solidFill>
                    <a:srgbClr val="000000"/>
                  </a:solidFill>
                </a:uFill>
                <a:cs typeface="Calibri"/>
              </a:rPr>
              <a:t>ciascun </a:t>
            </a:r>
            <a:r>
              <a:rPr lang="it-IT" sz="2000" u="heavy" spc="-25" dirty="0">
                <a:solidFill>
                  <a:schemeClr val="bg1"/>
                </a:solidFill>
                <a:uFill>
                  <a:solidFill>
                    <a:srgbClr val="000000"/>
                  </a:solidFill>
                </a:uFill>
                <a:cs typeface="Calibri"/>
              </a:rPr>
              <a:t>lavoratore</a:t>
            </a:r>
            <a:r>
              <a:rPr lang="it-IT" sz="2000" u="heavy" spc="-35" dirty="0">
                <a:solidFill>
                  <a:schemeClr val="bg1"/>
                </a:solidFill>
                <a:uFill>
                  <a:solidFill>
                    <a:srgbClr val="000000"/>
                  </a:solidFill>
                </a:uFill>
                <a:cs typeface="Calibri"/>
              </a:rPr>
              <a:t> </a:t>
            </a:r>
            <a:r>
              <a:rPr lang="it-IT" sz="2000" u="heavy" spc="-15" dirty="0">
                <a:solidFill>
                  <a:schemeClr val="bg1"/>
                </a:solidFill>
                <a:uFill>
                  <a:solidFill>
                    <a:srgbClr val="000000"/>
                  </a:solidFill>
                </a:uFill>
                <a:cs typeface="Calibri"/>
              </a:rPr>
              <a:t>reclutato»</a:t>
            </a:r>
            <a:endParaRPr lang="it-IT" sz="2000" dirty="0">
              <a:solidFill>
                <a:schemeClr val="bg1"/>
              </a:solidFill>
              <a:cs typeface="Calibri"/>
            </a:endParaRPr>
          </a:p>
        </p:txBody>
      </p:sp>
    </p:spTree>
    <p:extLst>
      <p:ext uri="{BB962C8B-B14F-4D97-AF65-F5344CB8AC3E}">
        <p14:creationId xmlns:p14="http://schemas.microsoft.com/office/powerpoint/2010/main" xmlns="" val="16047690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A8EC006C-224C-493C-9AEC-B685E4ABEE48}"/>
              </a:ext>
            </a:extLst>
          </p:cNvPr>
          <p:cNvSpPr>
            <a:spLocks noGrp="1"/>
          </p:cNvSpPr>
          <p:nvPr>
            <p:ph type="title"/>
          </p:nvPr>
        </p:nvSpPr>
        <p:spPr/>
        <p:txBody>
          <a:bodyPr/>
          <a:lstStyle/>
          <a:p>
            <a:pPr lvl="0">
              <a:spcBef>
                <a:spcPts val="0"/>
              </a:spcBef>
            </a:pPr>
            <a:r>
              <a:rPr lang="it-IT" sz="3200" b="1" spc="-10" dirty="0">
                <a:ln>
                  <a:noFill/>
                </a:ln>
                <a:solidFill>
                  <a:srgbClr val="FFC000"/>
                </a:solidFill>
                <a:uFill>
                  <a:solidFill>
                    <a:srgbClr val="FF0000"/>
                  </a:solidFill>
                </a:uFill>
                <a:ea typeface="+mn-ea"/>
                <a:cs typeface="Calibri"/>
              </a:rPr>
              <a:t>Salvo </a:t>
            </a:r>
            <a:r>
              <a:rPr lang="it-IT" sz="3200" b="1" spc="-5" dirty="0">
                <a:ln>
                  <a:noFill/>
                </a:ln>
                <a:solidFill>
                  <a:srgbClr val="FFC000"/>
                </a:solidFill>
                <a:uFill>
                  <a:solidFill>
                    <a:srgbClr val="FF0000"/>
                  </a:solidFill>
                </a:uFill>
                <a:ea typeface="+mn-ea"/>
                <a:cs typeface="Calibri"/>
              </a:rPr>
              <a:t>che </a:t>
            </a:r>
            <a:r>
              <a:rPr lang="it-IT" sz="3200" b="1" spc="-10" dirty="0">
                <a:ln>
                  <a:noFill/>
                </a:ln>
                <a:solidFill>
                  <a:srgbClr val="FFC000"/>
                </a:solidFill>
                <a:uFill>
                  <a:solidFill>
                    <a:srgbClr val="FF0000"/>
                  </a:solidFill>
                </a:uFill>
                <a:ea typeface="+mn-ea"/>
                <a:cs typeface="Calibri"/>
              </a:rPr>
              <a:t>il </a:t>
            </a:r>
            <a:r>
              <a:rPr lang="it-IT" sz="3200" b="1" spc="-25" dirty="0">
                <a:ln>
                  <a:noFill/>
                </a:ln>
                <a:solidFill>
                  <a:srgbClr val="FFC000"/>
                </a:solidFill>
                <a:uFill>
                  <a:solidFill>
                    <a:srgbClr val="FF0000"/>
                  </a:solidFill>
                </a:uFill>
                <a:ea typeface="+mn-ea"/>
                <a:cs typeface="Calibri"/>
              </a:rPr>
              <a:t>fatto </a:t>
            </a:r>
            <a:r>
              <a:rPr lang="it-IT" sz="3200" b="1" spc="-15" dirty="0">
                <a:ln>
                  <a:noFill/>
                </a:ln>
                <a:solidFill>
                  <a:srgbClr val="FFC000"/>
                </a:solidFill>
                <a:uFill>
                  <a:solidFill>
                    <a:srgbClr val="FF0000"/>
                  </a:solidFill>
                </a:uFill>
                <a:ea typeface="+mn-ea"/>
                <a:cs typeface="Calibri"/>
              </a:rPr>
              <a:t>costituisca </a:t>
            </a:r>
            <a:r>
              <a:rPr lang="it-IT" sz="3200" b="1" spc="-5" dirty="0">
                <a:ln>
                  <a:noFill/>
                </a:ln>
                <a:solidFill>
                  <a:srgbClr val="FFC000"/>
                </a:solidFill>
                <a:uFill>
                  <a:solidFill>
                    <a:srgbClr val="FF0000"/>
                  </a:solidFill>
                </a:uFill>
                <a:ea typeface="+mn-ea"/>
                <a:cs typeface="Calibri"/>
              </a:rPr>
              <a:t>più grave</a:t>
            </a:r>
            <a:r>
              <a:rPr lang="it-IT" sz="3200" b="1" spc="155" dirty="0">
                <a:ln>
                  <a:noFill/>
                </a:ln>
                <a:solidFill>
                  <a:srgbClr val="FFC000"/>
                </a:solidFill>
                <a:uFill>
                  <a:solidFill>
                    <a:srgbClr val="FF0000"/>
                  </a:solidFill>
                </a:uFill>
                <a:ea typeface="+mn-ea"/>
                <a:cs typeface="Calibri"/>
              </a:rPr>
              <a:t> </a:t>
            </a:r>
            <a:r>
              <a:rPr lang="it-IT" sz="3200" b="1" spc="-10" dirty="0">
                <a:ln>
                  <a:noFill/>
                </a:ln>
                <a:solidFill>
                  <a:srgbClr val="FFC000"/>
                </a:solidFill>
                <a:uFill>
                  <a:solidFill>
                    <a:srgbClr val="FF0000"/>
                  </a:solidFill>
                </a:uFill>
                <a:ea typeface="+mn-ea"/>
                <a:cs typeface="Calibri"/>
              </a:rPr>
              <a:t>reato</a:t>
            </a:r>
            <a:r>
              <a:rPr lang="it-IT" sz="3200" b="1" dirty="0">
                <a:ln>
                  <a:noFill/>
                </a:ln>
                <a:solidFill>
                  <a:srgbClr val="0070C0"/>
                </a:solidFill>
                <a:ea typeface="+mn-ea"/>
                <a:cs typeface="+mn-cs"/>
              </a:rPr>
              <a:t/>
            </a:r>
            <a:br>
              <a:rPr lang="it-IT" sz="3200" b="1" dirty="0">
                <a:ln>
                  <a:noFill/>
                </a:ln>
                <a:solidFill>
                  <a:srgbClr val="0070C0"/>
                </a:solidFill>
                <a:ea typeface="+mn-ea"/>
                <a:cs typeface="+mn-cs"/>
              </a:rPr>
            </a:br>
            <a:endParaRPr lang="it-IT" dirty="0"/>
          </a:p>
        </p:txBody>
      </p:sp>
      <p:pic>
        <p:nvPicPr>
          <p:cNvPr id="4" name="Segnaposto contenuto 3">
            <a:extLst>
              <a:ext uri="{FF2B5EF4-FFF2-40B4-BE49-F238E27FC236}">
                <a16:creationId xmlns:a16="http://schemas.microsoft.com/office/drawing/2014/main" xmlns="" id="{182E5CC7-2E87-47EF-BA51-D6F40FF4CC93}"/>
              </a:ext>
            </a:extLst>
          </p:cNvPr>
          <p:cNvPicPr>
            <a:picLocks noGrp="1" noChangeAspect="1"/>
          </p:cNvPicPr>
          <p:nvPr>
            <p:ph idx="1"/>
          </p:nvPr>
        </p:nvPicPr>
        <p:blipFill>
          <a:blip r:embed="rId2"/>
          <a:stretch>
            <a:fillRect/>
          </a:stretch>
        </p:blipFill>
        <p:spPr>
          <a:xfrm>
            <a:off x="2506537" y="1691345"/>
            <a:ext cx="7974259" cy="2213040"/>
          </a:xfrm>
          <a:prstGeom prst="rect">
            <a:avLst/>
          </a:prstGeom>
        </p:spPr>
      </p:pic>
      <p:sp>
        <p:nvSpPr>
          <p:cNvPr id="7" name="CasellaDiTesto 6">
            <a:extLst>
              <a:ext uri="{FF2B5EF4-FFF2-40B4-BE49-F238E27FC236}">
                <a16:creationId xmlns:a16="http://schemas.microsoft.com/office/drawing/2014/main" xmlns="" id="{060E50A0-B4A2-4532-B4FF-6B02562F81D8}"/>
              </a:ext>
            </a:extLst>
          </p:cNvPr>
          <p:cNvSpPr txBox="1"/>
          <p:nvPr/>
        </p:nvSpPr>
        <p:spPr>
          <a:xfrm>
            <a:off x="785428" y="4843489"/>
            <a:ext cx="11406572" cy="646331"/>
          </a:xfrm>
          <a:prstGeom prst="rect">
            <a:avLst/>
          </a:prstGeom>
          <a:noFill/>
        </p:spPr>
        <p:txBody>
          <a:bodyPr wrap="square" rtlCol="0">
            <a:spAutoFit/>
          </a:bodyPr>
          <a:lstStyle/>
          <a:p>
            <a:r>
              <a:rPr lang="it-IT" b="1" dirty="0">
                <a:solidFill>
                  <a:schemeClr val="bg1"/>
                </a:solidFill>
                <a:latin typeface="Calibri" panose="020F0502020204030204" pitchFamily="34" charset="0"/>
              </a:rPr>
              <a:t>Il reato di caporalato viene quindi inserito nell’ambito dei </a:t>
            </a:r>
            <a:r>
              <a:rPr lang="it-IT" dirty="0">
                <a:solidFill>
                  <a:srgbClr val="FFFF00"/>
                </a:solidFill>
              </a:rPr>
              <a:t>delitti contro la personalità individuale </a:t>
            </a:r>
            <a:r>
              <a:rPr lang="it-IT" b="1" dirty="0">
                <a:solidFill>
                  <a:schemeClr val="bg1"/>
                </a:solidFill>
                <a:latin typeface="Calibri" panose="020F0502020204030204" pitchFamily="34" charset="0"/>
              </a:rPr>
              <a:t>- Sezione I - Titolo XII - Libro II del Codice Penale </a:t>
            </a:r>
            <a:endParaRPr lang="it-IT" dirty="0">
              <a:solidFill>
                <a:schemeClr val="bg1"/>
              </a:solidFill>
            </a:endParaRPr>
          </a:p>
        </p:txBody>
      </p:sp>
    </p:spTree>
    <p:extLst>
      <p:ext uri="{BB962C8B-B14F-4D97-AF65-F5344CB8AC3E}">
        <p14:creationId xmlns:p14="http://schemas.microsoft.com/office/powerpoint/2010/main" xmlns="" val="835235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xmlns="" id="{F49D6D43-660B-4EE7-8BD9-5F93AE22B3A6}"/>
              </a:ext>
            </a:extLst>
          </p:cNvPr>
          <p:cNvSpPr/>
          <p:nvPr/>
        </p:nvSpPr>
        <p:spPr>
          <a:xfrm>
            <a:off x="2259806" y="511245"/>
            <a:ext cx="7672387" cy="2308324"/>
          </a:xfrm>
          <a:prstGeom prst="rect">
            <a:avLst/>
          </a:prstGeom>
        </p:spPr>
        <p:txBody>
          <a:bodyPr wrap="square">
            <a:spAutoFit/>
          </a:bodyPr>
          <a:lstStyle/>
          <a:p>
            <a:r>
              <a:rPr lang="it-IT" dirty="0">
                <a:solidFill>
                  <a:schemeClr val="bg1"/>
                </a:solidFill>
                <a:latin typeface="Calibri" panose="020F0502020204030204" pitchFamily="34" charset="0"/>
              </a:rPr>
              <a:t>L’art 603 bis c.p. nella versione 2011 integra quindi una fattispecie di reato complessa, che prevede una condotta articolata….. con la </a:t>
            </a:r>
            <a:r>
              <a:rPr lang="it-IT" i="1" dirty="0">
                <a:solidFill>
                  <a:schemeClr val="bg1"/>
                </a:solidFill>
                <a:latin typeface="Calibri" panose="020F0502020204030204" pitchFamily="34" charset="0"/>
              </a:rPr>
              <a:t>concorrenza di una pluralità di requisiti tipizzanti……….. </a:t>
            </a:r>
            <a:endParaRPr lang="it-IT" dirty="0">
              <a:solidFill>
                <a:schemeClr val="bg1"/>
              </a:solidFill>
              <a:latin typeface="Calibri" panose="020F0502020204030204" pitchFamily="34" charset="0"/>
            </a:endParaRPr>
          </a:p>
          <a:p>
            <a:r>
              <a:rPr lang="it-IT" dirty="0">
                <a:solidFill>
                  <a:schemeClr val="bg1"/>
                </a:solidFill>
                <a:latin typeface="Calibri" panose="020F0502020204030204" pitchFamily="34" charset="0"/>
              </a:rPr>
              <a:t>Commette il reato…………</a:t>
            </a:r>
            <a:r>
              <a:rPr lang="it-IT" b="1" i="1" dirty="0">
                <a:solidFill>
                  <a:schemeClr val="bg1"/>
                </a:solidFill>
                <a:latin typeface="Calibri" panose="020F0502020204030204" pitchFamily="34" charset="0"/>
              </a:rPr>
              <a:t>chiunque</a:t>
            </a:r>
            <a:r>
              <a:rPr lang="it-IT" dirty="0">
                <a:solidFill>
                  <a:schemeClr val="bg1"/>
                </a:solidFill>
                <a:latin typeface="Calibri" panose="020F0502020204030204" pitchFamily="34" charset="0"/>
              </a:rPr>
              <a:t>………. mediante </a:t>
            </a:r>
            <a:r>
              <a:rPr lang="it-IT" b="1" i="1" dirty="0">
                <a:solidFill>
                  <a:schemeClr val="bg1"/>
                </a:solidFill>
                <a:latin typeface="Calibri" panose="020F0502020204030204" pitchFamily="34" charset="0"/>
              </a:rPr>
              <a:t>attività organizzata di intermediazione </a:t>
            </a:r>
            <a:r>
              <a:rPr lang="it-IT" dirty="0">
                <a:solidFill>
                  <a:schemeClr val="bg1"/>
                </a:solidFill>
                <a:latin typeface="Calibri" panose="020F0502020204030204" pitchFamily="34" charset="0"/>
              </a:rPr>
              <a:t>………. recluti manodopera a basso costo ………………….. o ne organizzi l’attività lavorativa…………</a:t>
            </a:r>
            <a:r>
              <a:rPr lang="it-IT" b="1" i="1" dirty="0">
                <a:solidFill>
                  <a:schemeClr val="bg1"/>
                </a:solidFill>
                <a:latin typeface="Calibri" panose="020F0502020204030204" pitchFamily="34" charset="0"/>
              </a:rPr>
              <a:t>in condizioni di sfruttamento</a:t>
            </a:r>
            <a:r>
              <a:rPr lang="it-IT" dirty="0">
                <a:solidFill>
                  <a:schemeClr val="bg1"/>
                </a:solidFill>
                <a:latin typeface="Calibri" panose="020F0502020204030204" pitchFamily="34" charset="0"/>
              </a:rPr>
              <a:t>,…………… </a:t>
            </a:r>
            <a:r>
              <a:rPr lang="it-IT" b="1" i="1" dirty="0">
                <a:solidFill>
                  <a:schemeClr val="bg1"/>
                </a:solidFill>
                <a:latin typeface="Calibri" panose="020F0502020204030204" pitchFamily="34" charset="0"/>
              </a:rPr>
              <a:t>mediante violenza, minaccia, o intimidazione</a:t>
            </a:r>
            <a:r>
              <a:rPr lang="it-IT" dirty="0">
                <a:solidFill>
                  <a:schemeClr val="bg1"/>
                </a:solidFill>
                <a:latin typeface="Calibri" panose="020F0502020204030204" pitchFamily="34" charset="0"/>
              </a:rPr>
              <a:t>……………………, </a:t>
            </a:r>
            <a:r>
              <a:rPr lang="it-IT" b="1" i="1" dirty="0">
                <a:solidFill>
                  <a:schemeClr val="bg1"/>
                </a:solidFill>
                <a:latin typeface="Calibri" panose="020F0502020204030204" pitchFamily="34" charset="0"/>
              </a:rPr>
              <a:t>approfittando dello stato di bisogno o di necessità dei lavoratore</a:t>
            </a:r>
            <a:r>
              <a:rPr lang="it-IT" dirty="0">
                <a:solidFill>
                  <a:schemeClr val="bg1"/>
                </a:solidFill>
                <a:latin typeface="Calibri" panose="020F0502020204030204" pitchFamily="34" charset="0"/>
              </a:rPr>
              <a:t>………… </a:t>
            </a:r>
            <a:endParaRPr lang="it-IT" dirty="0">
              <a:solidFill>
                <a:schemeClr val="bg1"/>
              </a:solidFill>
            </a:endParaRPr>
          </a:p>
        </p:txBody>
      </p:sp>
      <p:sp>
        <p:nvSpPr>
          <p:cNvPr id="3" name="Rettangolo 2">
            <a:extLst>
              <a:ext uri="{FF2B5EF4-FFF2-40B4-BE49-F238E27FC236}">
                <a16:creationId xmlns:a16="http://schemas.microsoft.com/office/drawing/2014/main" xmlns="" id="{79C7AE55-E6D2-4754-85FE-0819F08C0126}"/>
              </a:ext>
            </a:extLst>
          </p:cNvPr>
          <p:cNvSpPr/>
          <p:nvPr/>
        </p:nvSpPr>
        <p:spPr>
          <a:xfrm>
            <a:off x="2259806" y="2819569"/>
            <a:ext cx="9219162" cy="3785652"/>
          </a:xfrm>
          <a:prstGeom prst="rect">
            <a:avLst/>
          </a:prstGeom>
        </p:spPr>
        <p:txBody>
          <a:bodyPr wrap="square">
            <a:spAutoFit/>
          </a:bodyPr>
          <a:lstStyle/>
          <a:p>
            <a:pPr marR="0" algn="just"/>
            <a:r>
              <a:rPr lang="it-IT" sz="1600" b="0" i="0" u="none" strike="noStrike" baseline="0" dirty="0">
                <a:solidFill>
                  <a:schemeClr val="bg1"/>
                </a:solidFill>
                <a:latin typeface="Calibri" panose="020F0502020204030204" pitchFamily="34" charset="0"/>
              </a:rPr>
              <a:t>Al 2° comma la norma elencava una serie di </a:t>
            </a:r>
            <a:r>
              <a:rPr lang="it-IT" sz="1600" b="0" i="1" u="none" strike="noStrike" baseline="0" dirty="0">
                <a:solidFill>
                  <a:schemeClr val="bg1"/>
                </a:solidFill>
                <a:latin typeface="Calibri" panose="020F0502020204030204" pitchFamily="34" charset="0"/>
              </a:rPr>
              <a:t>indici «rivelatori» (anche singoli) </a:t>
            </a:r>
            <a:r>
              <a:rPr lang="it-IT" sz="1600" b="0" i="0" u="none" strike="noStrike" baseline="0" dirty="0">
                <a:solidFill>
                  <a:schemeClr val="bg1"/>
                </a:solidFill>
                <a:latin typeface="Calibri" panose="020F0502020204030204" pitchFamily="34" charset="0"/>
              </a:rPr>
              <a:t>dello stato di sfruttamento: </a:t>
            </a:r>
          </a:p>
          <a:p>
            <a:pPr marR="0" algn="just"/>
            <a:r>
              <a:rPr lang="it-IT" sz="1600" dirty="0">
                <a:solidFill>
                  <a:schemeClr val="bg1"/>
                </a:solidFill>
                <a:latin typeface="Calibri" panose="020F0502020204030204" pitchFamily="34" charset="0"/>
              </a:rPr>
              <a:t>la sistematica retribuzione dei lavoratori in modo palesemente difforme dai contratti collettivi nazionali o comunque sproporzionato rispetto alla quantità e qualità del lavoro prestato; </a:t>
            </a:r>
          </a:p>
          <a:p>
            <a:pPr marR="0" algn="just"/>
            <a:r>
              <a:rPr lang="it-IT" sz="1600" dirty="0">
                <a:solidFill>
                  <a:schemeClr val="bg1"/>
                </a:solidFill>
                <a:latin typeface="Calibri" panose="020F0502020204030204" pitchFamily="34" charset="0"/>
              </a:rPr>
              <a:t>la sistematica violazione della normativa relativa all'orario di lavoro, al riposo settimanale, all'aspettativa obbligatoria, alle ferie; </a:t>
            </a:r>
          </a:p>
          <a:p>
            <a:pPr marR="0" algn="just"/>
            <a:r>
              <a:rPr lang="it-IT" sz="1600" dirty="0">
                <a:solidFill>
                  <a:schemeClr val="bg1"/>
                </a:solidFill>
                <a:latin typeface="Calibri" panose="020F0502020204030204" pitchFamily="34" charset="0"/>
              </a:rPr>
              <a:t>la sussistenza di violazioni della normativa in materia di sicurezza e igiene nei luoghi di lavoro, tale da esporre il lavoratore a pericolo per la salute, la sicurezza o l'incolumità personale; </a:t>
            </a:r>
          </a:p>
          <a:p>
            <a:pPr marR="0" algn="just"/>
            <a:r>
              <a:rPr lang="it-IT" sz="1600" dirty="0">
                <a:solidFill>
                  <a:schemeClr val="bg1"/>
                </a:solidFill>
                <a:latin typeface="Calibri" panose="020F0502020204030204" pitchFamily="34" charset="0"/>
              </a:rPr>
              <a:t>la sottoposizione del lavoratore a condizioni di lavoro, metodi di sorveglianza, o a situazioni alloggiative particolarmente degradanti. </a:t>
            </a:r>
          </a:p>
          <a:p>
            <a:endParaRPr lang="it-IT" sz="1600" dirty="0">
              <a:solidFill>
                <a:schemeClr val="bg1"/>
              </a:solidFill>
              <a:latin typeface="Calibri" panose="020F0502020204030204" pitchFamily="34" charset="0"/>
            </a:endParaRPr>
          </a:p>
          <a:p>
            <a:pPr marR="0" algn="just"/>
            <a:r>
              <a:rPr lang="it-IT" sz="1600" b="0" i="0" u="sng" strike="noStrike" baseline="0" dirty="0">
                <a:solidFill>
                  <a:schemeClr val="bg1"/>
                </a:solidFill>
                <a:latin typeface="Calibri" panose="020F0502020204030204" pitchFamily="34" charset="0"/>
              </a:rPr>
              <a:t>Aggravanti specifiche che comportavano l’aumento della pena erano: </a:t>
            </a:r>
          </a:p>
          <a:p>
            <a:pPr marR="0" algn="just"/>
            <a:r>
              <a:rPr lang="it-IT" sz="1600" b="0" i="0" u="sng" strike="noStrike" baseline="0" dirty="0">
                <a:solidFill>
                  <a:schemeClr val="bg1"/>
                </a:solidFill>
                <a:latin typeface="Calibri" panose="020F0502020204030204" pitchFamily="34" charset="0"/>
              </a:rPr>
              <a:t>il fatto che il numero di lavoratori reclutati sia superiore a tre; </a:t>
            </a:r>
          </a:p>
          <a:p>
            <a:pPr marR="0" algn="just"/>
            <a:r>
              <a:rPr lang="it-IT" sz="1600" b="0" i="0" u="sng" strike="noStrike" baseline="0" dirty="0">
                <a:solidFill>
                  <a:schemeClr val="bg1"/>
                </a:solidFill>
                <a:latin typeface="Calibri" panose="020F0502020204030204" pitchFamily="34" charset="0"/>
              </a:rPr>
              <a:t>il fatto che uno o più dei soggetti reclutati siano minori in età non lavorativa; </a:t>
            </a:r>
          </a:p>
          <a:p>
            <a:pPr marR="0" algn="just"/>
            <a:r>
              <a:rPr lang="it-IT" sz="1600" b="0" i="0" u="sng" strike="noStrike" baseline="0" dirty="0">
                <a:solidFill>
                  <a:schemeClr val="bg1"/>
                </a:solidFill>
                <a:latin typeface="Calibri" panose="020F0502020204030204" pitchFamily="34" charset="0"/>
              </a:rPr>
              <a:t>l'aver commesso il fatto esponendo i lavoratori intermediati a situazioni di grave pericolo, avuto riguardo alle caratteristiche delle prestazioni da svolgere e delle condizioni di lavoro.". </a:t>
            </a:r>
          </a:p>
        </p:txBody>
      </p:sp>
    </p:spTree>
    <p:extLst>
      <p:ext uri="{BB962C8B-B14F-4D97-AF65-F5344CB8AC3E}">
        <p14:creationId xmlns:p14="http://schemas.microsoft.com/office/powerpoint/2010/main" xmlns="" val="3738790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
            </a:r>
            <a:br>
              <a:rPr lang="it-IT" dirty="0"/>
            </a:br>
            <a:r>
              <a:rPr lang="it-IT" dirty="0"/>
              <a:t>“CONSUMO CRITICO: IO SCELGO!”</a:t>
            </a:r>
            <a:br>
              <a:rPr lang="it-IT" dirty="0"/>
            </a:br>
            <a:endParaRPr lang="it-IT" dirty="0"/>
          </a:p>
        </p:txBody>
      </p:sp>
      <p:sp>
        <p:nvSpPr>
          <p:cNvPr id="3" name="Segnaposto contenuto 2"/>
          <p:cNvSpPr>
            <a:spLocks noGrp="1"/>
          </p:cNvSpPr>
          <p:nvPr>
            <p:ph idx="1"/>
          </p:nvPr>
        </p:nvSpPr>
        <p:spPr/>
        <p:txBody>
          <a:bodyPr>
            <a:normAutofit/>
          </a:bodyPr>
          <a:lstStyle/>
          <a:p>
            <a:pPr algn="just">
              <a:buNone/>
            </a:pPr>
            <a:r>
              <a:rPr lang="it-IT" sz="2000" dirty="0"/>
              <a:t>     </a:t>
            </a:r>
          </a:p>
          <a:p>
            <a:pPr algn="just">
              <a:buNone/>
            </a:pPr>
            <a:r>
              <a:rPr lang="it-IT" sz="2000" dirty="0"/>
              <a:t>     L’Associazione ADOC, in qualità di capofila in partenariato con </a:t>
            </a:r>
            <a:r>
              <a:rPr lang="it-IT" sz="2000" dirty="0" err="1"/>
              <a:t>Confconsumatori</a:t>
            </a:r>
            <a:r>
              <a:rPr lang="it-IT" sz="2000" dirty="0"/>
              <a:t> Lazio, nell’ambito del progetto “Consumo critico: IO SCELGO!” ha deciso di dar luogo a cinque giornate di incontri formativi ed informativi tramite le quali verrà messo in evidenza il ruolo fondamentale che ha all’interno della società la figura del cittadino/consumatore: saranno, appunto, gettate le basi per l’apprendimento consapevole di quanto sia importante la propria scelta di acquisto, con il fine di intraprendere un percorso orientato verso il consumo critico. </a:t>
            </a:r>
          </a:p>
          <a:p>
            <a:pPr>
              <a:buNone/>
            </a:pPr>
            <a:endParaRPr lang="it-IT" dirty="0"/>
          </a:p>
          <a:p>
            <a:pPr>
              <a:buNone/>
            </a:pPr>
            <a:endParaRPr lang="it-IT" dirty="0"/>
          </a:p>
        </p:txBody>
      </p:sp>
      <p:pic>
        <p:nvPicPr>
          <p:cNvPr id="4" name="Immagine 3"/>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98575" y="5059680"/>
            <a:ext cx="2672080" cy="1463040"/>
          </a:xfrm>
          <a:prstGeom prst="rect">
            <a:avLst/>
          </a:prstGeom>
          <a:noFill/>
          <a:ln>
            <a:noFill/>
          </a:ln>
        </p:spPr>
      </p:pic>
      <p:pic>
        <p:nvPicPr>
          <p:cNvPr id="6" name="Immagine 5">
            <a:extLst>
              <a:ext uri="{FF2B5EF4-FFF2-40B4-BE49-F238E27FC236}">
                <a16:creationId xmlns:a16="http://schemas.microsoft.com/office/drawing/2014/main" xmlns="" id="{57D06E71-F9B8-440A-AE33-62CD54C998C0}"/>
              </a:ext>
            </a:extLst>
          </p:cNvPr>
          <p:cNvPicPr>
            <a:picLocks noChangeAspect="1"/>
          </p:cNvPicPr>
          <p:nvPr/>
        </p:nvPicPr>
        <p:blipFill>
          <a:blip r:embed="rId3"/>
          <a:stretch>
            <a:fillRect/>
          </a:stretch>
        </p:blipFill>
        <p:spPr>
          <a:xfrm>
            <a:off x="8656999" y="4846238"/>
            <a:ext cx="2670279" cy="1889924"/>
          </a:xfrm>
          <a:prstGeom prst="rect">
            <a:avLst/>
          </a:prstGeom>
        </p:spPr>
      </p:pic>
      <p:pic>
        <p:nvPicPr>
          <p:cNvPr id="7" name="Immagine 6">
            <a:extLst>
              <a:ext uri="{FF2B5EF4-FFF2-40B4-BE49-F238E27FC236}">
                <a16:creationId xmlns:a16="http://schemas.microsoft.com/office/drawing/2014/main" xmlns="" id="{FA77F139-F8A9-44A9-8F0C-DBF2BB35C3E3}"/>
              </a:ext>
            </a:extLst>
          </p:cNvPr>
          <p:cNvPicPr>
            <a:picLocks noChangeAspect="1"/>
          </p:cNvPicPr>
          <p:nvPr/>
        </p:nvPicPr>
        <p:blipFill>
          <a:blip r:embed="rId4"/>
          <a:stretch>
            <a:fillRect/>
          </a:stretch>
        </p:blipFill>
        <p:spPr>
          <a:xfrm>
            <a:off x="5509247" y="4901107"/>
            <a:ext cx="2670279" cy="178018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xmlns="" id="{71446A71-3198-4C72-BB9A-7EEFAB956EDE}"/>
              </a:ext>
            </a:extLst>
          </p:cNvPr>
          <p:cNvSpPr/>
          <p:nvPr/>
        </p:nvSpPr>
        <p:spPr>
          <a:xfrm>
            <a:off x="1643270" y="238540"/>
            <a:ext cx="10403949" cy="2862322"/>
          </a:xfrm>
          <a:prstGeom prst="rect">
            <a:avLst/>
          </a:prstGeom>
        </p:spPr>
        <p:txBody>
          <a:bodyPr wrap="square">
            <a:spAutoFit/>
          </a:bodyPr>
          <a:lstStyle/>
          <a:p>
            <a:r>
              <a:rPr lang="it-IT" b="1" i="1" dirty="0">
                <a:solidFill>
                  <a:schemeClr val="bg1"/>
                </a:solidFill>
                <a:latin typeface="Calibri" panose="020F0502020204030204" pitchFamily="34" charset="0"/>
              </a:rPr>
              <a:t>Elementi critici e incertezze interpretative emerse nell’applicazione pratica</a:t>
            </a:r>
          </a:p>
          <a:p>
            <a:r>
              <a:rPr lang="it-IT" dirty="0">
                <a:solidFill>
                  <a:schemeClr val="bg1"/>
                </a:solidFill>
                <a:latin typeface="Calibri" panose="020F0502020204030204" pitchFamily="34" charset="0"/>
              </a:rPr>
              <a:t>-Difficoltà nel provare l’esistenza di un’organizzazione; </a:t>
            </a:r>
          </a:p>
          <a:p>
            <a:r>
              <a:rPr lang="it-IT" dirty="0">
                <a:solidFill>
                  <a:schemeClr val="bg1"/>
                </a:solidFill>
                <a:latin typeface="Calibri" panose="020F0502020204030204" pitchFamily="34" charset="0"/>
              </a:rPr>
              <a:t>-Fattispecie complessa che prevede, la sussistenza e concorrenza di una serie di diversi elementi tipizzanti: (sfruttamento, minaccia, violenza, stato di bisogno o necessità dei lavoratori); </a:t>
            </a:r>
          </a:p>
          <a:p>
            <a:r>
              <a:rPr lang="it-IT" dirty="0">
                <a:solidFill>
                  <a:schemeClr val="bg1"/>
                </a:solidFill>
                <a:latin typeface="Calibri" panose="020F0502020204030204" pitchFamily="34" charset="0"/>
              </a:rPr>
              <a:t>-Identificazione della categoria dei possibili autori del reato. La norma, sembrava configurare un reato proprio dell’intermediario/caporale e non del datore di lavoro/utilizzatore (il reclutamento di manodopera e l’organizzazione di una attività lavorativa caratterizzata da sfruttamento sono modalità di svolgimento di un’attività organizzata di sfruttamento. </a:t>
            </a:r>
          </a:p>
          <a:p>
            <a:r>
              <a:rPr lang="it-IT" dirty="0">
                <a:solidFill>
                  <a:schemeClr val="bg1"/>
                </a:solidFill>
                <a:latin typeface="Calibri" panose="020F0502020204030204" pitchFamily="34" charset="0"/>
              </a:rPr>
              <a:t>-</a:t>
            </a:r>
            <a:r>
              <a:rPr lang="it-IT" b="1" dirty="0">
                <a:solidFill>
                  <a:srgbClr val="FFFF00"/>
                </a:solidFill>
              </a:rPr>
              <a:t>Il legislatore del 2011 aveva focalizzato l’attenzione sul «caporale» e non anche sull’utilizzatore finale delle prestazioni lavorative del soggetto reclutato</a:t>
            </a:r>
            <a:r>
              <a:rPr lang="it-IT" dirty="0">
                <a:solidFill>
                  <a:schemeClr val="bg1"/>
                </a:solidFill>
                <a:latin typeface="Calibri" panose="020F0502020204030204" pitchFamily="34" charset="0"/>
              </a:rPr>
              <a:t>; </a:t>
            </a:r>
          </a:p>
        </p:txBody>
      </p:sp>
      <p:sp>
        <p:nvSpPr>
          <p:cNvPr id="3" name="Rettangolo 2">
            <a:extLst>
              <a:ext uri="{FF2B5EF4-FFF2-40B4-BE49-F238E27FC236}">
                <a16:creationId xmlns:a16="http://schemas.microsoft.com/office/drawing/2014/main" xmlns="" id="{44CA1241-921C-4EF2-9ED5-CC4B5781715F}"/>
              </a:ext>
            </a:extLst>
          </p:cNvPr>
          <p:cNvSpPr/>
          <p:nvPr/>
        </p:nvSpPr>
        <p:spPr>
          <a:xfrm>
            <a:off x="1643270" y="3986928"/>
            <a:ext cx="10403949" cy="1815882"/>
          </a:xfrm>
          <a:prstGeom prst="rect">
            <a:avLst/>
          </a:prstGeom>
        </p:spPr>
        <p:txBody>
          <a:bodyPr wrap="square">
            <a:spAutoFit/>
          </a:bodyPr>
          <a:lstStyle/>
          <a:p>
            <a:r>
              <a:rPr lang="it-IT" sz="2800" dirty="0">
                <a:solidFill>
                  <a:schemeClr val="bg1"/>
                </a:solidFill>
                <a:latin typeface="Calibri" panose="020F0502020204030204" pitchFamily="34" charset="0"/>
              </a:rPr>
              <a:t>Diffusione della percezione di insufficienza e inadeguatezza dell’apparato normativo rispetto alla diffusione e dimensione del fenomeno del caporalato (sia in ambito agricolo che in altri settori), spingendo il legislatore ad agire per riformulare tale tipologia di reato</a:t>
            </a:r>
            <a:endParaRPr lang="it-IT" sz="2800" dirty="0">
              <a:solidFill>
                <a:schemeClr val="bg1"/>
              </a:solidFill>
            </a:endParaRPr>
          </a:p>
        </p:txBody>
      </p:sp>
      <p:sp>
        <p:nvSpPr>
          <p:cNvPr id="4" name="Freccia in giù 3">
            <a:extLst>
              <a:ext uri="{FF2B5EF4-FFF2-40B4-BE49-F238E27FC236}">
                <a16:creationId xmlns:a16="http://schemas.microsoft.com/office/drawing/2014/main" xmlns="" id="{7287564A-AB4B-434D-89E9-614675725A31}"/>
              </a:ext>
            </a:extLst>
          </p:cNvPr>
          <p:cNvSpPr/>
          <p:nvPr/>
        </p:nvSpPr>
        <p:spPr>
          <a:xfrm>
            <a:off x="5909309" y="3100862"/>
            <a:ext cx="560070" cy="838856"/>
          </a:xfrm>
          <a:prstGeom prst="downArrow">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xmlns="" val="1806043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xmlns="" id="{69DE7856-A272-4755-A5B6-4359A39C193D}"/>
              </a:ext>
            </a:extLst>
          </p:cNvPr>
          <p:cNvSpPr/>
          <p:nvPr/>
        </p:nvSpPr>
        <p:spPr>
          <a:xfrm>
            <a:off x="2252869" y="0"/>
            <a:ext cx="9844502" cy="7076152"/>
          </a:xfrm>
          <a:prstGeom prst="rect">
            <a:avLst/>
          </a:prstGeom>
        </p:spPr>
        <p:txBody>
          <a:bodyPr wrap="square">
            <a:spAutoFit/>
          </a:bodyPr>
          <a:lstStyle/>
          <a:p>
            <a:pPr marR="0" algn="just"/>
            <a:r>
              <a:rPr lang="it-IT" sz="1600" b="1" i="1" u="none" strike="noStrike" baseline="0" dirty="0">
                <a:solidFill>
                  <a:schemeClr val="bg1"/>
                </a:solidFill>
                <a:latin typeface="Calibri" panose="020F0502020204030204" pitchFamily="34" charset="0"/>
              </a:rPr>
              <a:t>Il 29 ottobre 2016 viene approvata la Legge n. 199 - </a:t>
            </a:r>
            <a:r>
              <a:rPr lang="it-IT" sz="1600" b="0" i="1" u="none" strike="noStrike" baseline="0" dirty="0">
                <a:solidFill>
                  <a:schemeClr val="bg1"/>
                </a:solidFill>
                <a:latin typeface="Calibri" panose="020F0502020204030204" pitchFamily="34" charset="0"/>
              </a:rPr>
              <a:t>Disposizioni in materia di contrasto ai fenomeni del lavoro nero, dello sfruttamento del lavoro in agricoltura e di riallineamento retributivo nel settore agricolo - </a:t>
            </a:r>
            <a:endParaRPr lang="it-IT" sz="1600" b="0" i="0" u="none" strike="noStrike" baseline="0" dirty="0">
              <a:solidFill>
                <a:schemeClr val="bg1"/>
              </a:solidFill>
              <a:latin typeface="Calibri" panose="020F0502020204030204" pitchFamily="34" charset="0"/>
            </a:endParaRPr>
          </a:p>
          <a:p>
            <a:pPr marR="0" algn="just"/>
            <a:r>
              <a:rPr lang="it-IT" sz="1600" b="1" i="0" u="none" strike="noStrike" baseline="0" dirty="0">
                <a:solidFill>
                  <a:schemeClr val="bg1"/>
                </a:solidFill>
                <a:latin typeface="Calibri" panose="020F0502020204030204" pitchFamily="34" charset="0"/>
              </a:rPr>
              <a:t>Art. 1 - Modifica dell’art. 603-bis del Codice Penale </a:t>
            </a:r>
            <a:endParaRPr lang="it-IT" sz="1600" b="0" i="0" u="none" strike="noStrike" baseline="0" dirty="0">
              <a:solidFill>
                <a:schemeClr val="bg1"/>
              </a:solidFill>
              <a:latin typeface="Calibri" panose="020F0502020204030204" pitchFamily="34" charset="0"/>
            </a:endParaRPr>
          </a:p>
          <a:p>
            <a:pPr marR="0" algn="just"/>
            <a:r>
              <a:rPr lang="it-IT" sz="1600" dirty="0">
                <a:solidFill>
                  <a:schemeClr val="bg1"/>
                </a:solidFill>
                <a:latin typeface="Calibri" panose="020F0502020204030204" pitchFamily="34" charset="0"/>
              </a:rPr>
              <a:t>Salvo che il fatto costituisca più grave reato, è punito con la reclusione da </a:t>
            </a:r>
            <a:r>
              <a:rPr lang="it-IT" sz="1600" b="1" dirty="0">
                <a:solidFill>
                  <a:schemeClr val="bg1"/>
                </a:solidFill>
                <a:latin typeface="Calibri" panose="020F0502020204030204" pitchFamily="34" charset="0"/>
              </a:rPr>
              <a:t>uno a sei anni e con la multa da 500 a 1.000 euro per ciascun lavoratore reclutato</a:t>
            </a:r>
            <a:r>
              <a:rPr lang="it-IT" sz="1600" dirty="0">
                <a:solidFill>
                  <a:schemeClr val="bg1"/>
                </a:solidFill>
                <a:latin typeface="Calibri" panose="020F0502020204030204" pitchFamily="34" charset="0"/>
              </a:rPr>
              <a:t>, chiunque: </a:t>
            </a:r>
          </a:p>
          <a:p>
            <a:pPr marR="0" algn="just"/>
            <a:r>
              <a:rPr lang="it-IT" sz="1600" dirty="0">
                <a:solidFill>
                  <a:schemeClr val="bg1"/>
                </a:solidFill>
                <a:latin typeface="Calibri" panose="020F0502020204030204" pitchFamily="34" charset="0"/>
              </a:rPr>
              <a:t>1) recluta manodopera allo scopo di destinarla al lavoro presso terzi in condizioni di sfruttamento, </a:t>
            </a:r>
            <a:r>
              <a:rPr lang="it-IT" sz="1600" b="1" i="1" dirty="0">
                <a:solidFill>
                  <a:schemeClr val="bg1"/>
                </a:solidFill>
                <a:latin typeface="Calibri" panose="020F0502020204030204" pitchFamily="34" charset="0"/>
              </a:rPr>
              <a:t>approfittando dello stato di bisogno </a:t>
            </a:r>
            <a:r>
              <a:rPr lang="it-IT" sz="1600" dirty="0">
                <a:solidFill>
                  <a:schemeClr val="bg1"/>
                </a:solidFill>
                <a:latin typeface="Calibri" panose="020F0502020204030204" pitchFamily="34" charset="0"/>
              </a:rPr>
              <a:t>dei lavoratori; </a:t>
            </a:r>
          </a:p>
          <a:p>
            <a:pPr marR="0" algn="just"/>
            <a:r>
              <a:rPr lang="it-IT" sz="1600" dirty="0">
                <a:solidFill>
                  <a:schemeClr val="bg1"/>
                </a:solidFill>
                <a:latin typeface="Calibri" panose="020F0502020204030204" pitchFamily="34" charset="0"/>
              </a:rPr>
              <a:t>2) utilizza, assume o impiega manodopera, anche mediante l’attività di intermediazione di cui al numero 1), sottoponendo i lavoratori a condizioni di sfruttamento ed </a:t>
            </a:r>
            <a:r>
              <a:rPr lang="it-IT" sz="1600" b="1" i="1" dirty="0">
                <a:solidFill>
                  <a:schemeClr val="bg1"/>
                </a:solidFill>
                <a:latin typeface="Calibri" panose="020F0502020204030204" pitchFamily="34" charset="0"/>
              </a:rPr>
              <a:t>approfittando del loro stato di bisogno</a:t>
            </a:r>
            <a:r>
              <a:rPr lang="it-IT" sz="1600" dirty="0">
                <a:solidFill>
                  <a:schemeClr val="bg1"/>
                </a:solidFill>
                <a:latin typeface="Calibri" panose="020F0502020204030204" pitchFamily="34" charset="0"/>
              </a:rPr>
              <a:t>. </a:t>
            </a:r>
          </a:p>
          <a:p>
            <a:r>
              <a:rPr lang="it-IT" sz="1600" dirty="0">
                <a:solidFill>
                  <a:schemeClr val="bg1"/>
                </a:solidFill>
                <a:latin typeface="Calibri" panose="020F0502020204030204" pitchFamily="34" charset="0"/>
              </a:rPr>
              <a:t>Se i fatti sono commessi mediante violenza o minaccia, si applica la pena della reclusione da cinque a otto anni e la multa da 1.000 a 2.000 euro per ciascun lavoratore reclutato. </a:t>
            </a:r>
          </a:p>
          <a:p>
            <a:endParaRPr lang="it-IT" sz="1600" dirty="0">
              <a:solidFill>
                <a:schemeClr val="bg1"/>
              </a:solidFill>
              <a:latin typeface="Calibri" panose="020F0502020204030204" pitchFamily="34" charset="0"/>
            </a:endParaRPr>
          </a:p>
          <a:p>
            <a:r>
              <a:rPr lang="it-IT" sz="1600" dirty="0">
                <a:solidFill>
                  <a:schemeClr val="bg1"/>
                </a:solidFill>
              </a:rPr>
              <a:t>Ai fini del presente articolo, costituisce indice di sfruttamento la sussistenza di una o più delle seguenti condizioni: </a:t>
            </a:r>
          </a:p>
          <a:p>
            <a:r>
              <a:rPr lang="it-IT" sz="1600" dirty="0">
                <a:solidFill>
                  <a:schemeClr val="bg1"/>
                </a:solidFill>
              </a:rPr>
              <a:t>la reiterata corresponsione di retribuzioni in modo palesemente difforme dai contratti collettivi nazionali o territoriali stipulati dalle organizzazioni sindacali più rappresentative a livello nazionale, o comunque sproporzionato rispetto alla quantità e qualità del lavoro prestato; </a:t>
            </a:r>
          </a:p>
          <a:p>
            <a:r>
              <a:rPr lang="it-IT" sz="1600" dirty="0">
                <a:solidFill>
                  <a:schemeClr val="bg1"/>
                </a:solidFill>
              </a:rPr>
              <a:t>la reiterata violazione della normativa relativa all’orario di lavoro, ai periodi di riposo, al riposo settimanale, all’aspettativa obbligatoria, alle ferie; </a:t>
            </a:r>
          </a:p>
          <a:p>
            <a:r>
              <a:rPr lang="it-IT" sz="1600" dirty="0">
                <a:solidFill>
                  <a:schemeClr val="bg1"/>
                </a:solidFill>
              </a:rPr>
              <a:t>la sussistenza di violazioni delle norme in materia di sicurezza e igiene nei luoghi di lavoro; </a:t>
            </a:r>
          </a:p>
          <a:p>
            <a:r>
              <a:rPr lang="it-IT" sz="1600" dirty="0">
                <a:solidFill>
                  <a:schemeClr val="bg1"/>
                </a:solidFill>
              </a:rPr>
              <a:t>la sottoposizione del lavoratore a condizioni di lavoro, a metodi di sorveglianza o a situazioni alloggiative degradanti. </a:t>
            </a:r>
          </a:p>
          <a:p>
            <a:endParaRPr lang="it-IT" sz="1600" dirty="0">
              <a:solidFill>
                <a:schemeClr val="bg1"/>
              </a:solidFill>
            </a:endParaRPr>
          </a:p>
          <a:p>
            <a:r>
              <a:rPr lang="it-IT" sz="1600" b="1" dirty="0">
                <a:solidFill>
                  <a:schemeClr val="bg1"/>
                </a:solidFill>
              </a:rPr>
              <a:t>Costituiscono aggravante specifica e comportano l’aumento della pena da un terzo alla metà: </a:t>
            </a:r>
            <a:endParaRPr lang="it-IT" sz="1600" dirty="0">
              <a:solidFill>
                <a:schemeClr val="bg1"/>
              </a:solidFill>
            </a:endParaRPr>
          </a:p>
          <a:p>
            <a:r>
              <a:rPr lang="it-IT" sz="1600" dirty="0">
                <a:solidFill>
                  <a:schemeClr val="bg1"/>
                </a:solidFill>
              </a:rPr>
              <a:t>il fatto che il numero di lavoratori reclutati sia superiore a tre; </a:t>
            </a:r>
          </a:p>
          <a:p>
            <a:r>
              <a:rPr lang="it-IT" sz="1600" dirty="0">
                <a:solidFill>
                  <a:schemeClr val="bg1"/>
                </a:solidFill>
              </a:rPr>
              <a:t>il fatto che uno o più dei soggetti reclutati siano minori in età non lavorativa; </a:t>
            </a:r>
          </a:p>
          <a:p>
            <a:r>
              <a:rPr lang="it-IT" sz="1600" dirty="0">
                <a:solidFill>
                  <a:schemeClr val="bg1"/>
                </a:solidFill>
              </a:rPr>
              <a:t>l’aver commesso il fatto esponendo i lavoratori sfruttati a situazioni di grave pericolo, avuto riguardo alle caratteristiche delle prestazioni da svolgere e delle condizioni di lavoro. </a:t>
            </a:r>
          </a:p>
          <a:p>
            <a:endParaRPr lang="it-IT" dirty="0"/>
          </a:p>
        </p:txBody>
      </p:sp>
    </p:spTree>
    <p:extLst>
      <p:ext uri="{BB962C8B-B14F-4D97-AF65-F5344CB8AC3E}">
        <p14:creationId xmlns:p14="http://schemas.microsoft.com/office/powerpoint/2010/main" xmlns="" val="37988565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xmlns="" id="{065FD03A-6858-41D1-82E2-9684487EB246}"/>
              </a:ext>
            </a:extLst>
          </p:cNvPr>
          <p:cNvSpPr/>
          <p:nvPr/>
        </p:nvSpPr>
        <p:spPr>
          <a:xfrm>
            <a:off x="2705099" y="271463"/>
            <a:ext cx="8174935" cy="400110"/>
          </a:xfrm>
          <a:prstGeom prst="rect">
            <a:avLst/>
          </a:prstGeom>
        </p:spPr>
        <p:txBody>
          <a:bodyPr wrap="square">
            <a:spAutoFit/>
          </a:bodyPr>
          <a:lstStyle/>
          <a:p>
            <a:r>
              <a:rPr lang="it-IT" sz="2000" b="1" u="sng" dirty="0">
                <a:solidFill>
                  <a:srgbClr val="FF9900"/>
                </a:solidFill>
                <a:latin typeface="Calibri" panose="020F0502020204030204" pitchFamily="34" charset="0"/>
              </a:rPr>
              <a:t>UNA LETTURA COMPARATA DELL’ART. 603 </a:t>
            </a:r>
            <a:r>
              <a:rPr lang="it-IT" sz="2000" b="1" i="1" u="sng" dirty="0">
                <a:solidFill>
                  <a:srgbClr val="FF9900"/>
                </a:solidFill>
                <a:latin typeface="Calibri" panose="020F0502020204030204" pitchFamily="34" charset="0"/>
              </a:rPr>
              <a:t>bis </a:t>
            </a:r>
            <a:r>
              <a:rPr lang="it-IT" sz="2000" b="1" u="sng" dirty="0">
                <a:solidFill>
                  <a:srgbClr val="FF9900"/>
                </a:solidFill>
                <a:latin typeface="Calibri" panose="020F0502020204030204" pitchFamily="34" charset="0"/>
              </a:rPr>
              <a:t>c.p. (VERSIONE 2011 E 2016) </a:t>
            </a:r>
            <a:endParaRPr lang="it-IT" sz="2000" b="1" u="sng" dirty="0">
              <a:solidFill>
                <a:srgbClr val="FF9900"/>
              </a:solidFill>
            </a:endParaRPr>
          </a:p>
        </p:txBody>
      </p:sp>
      <p:sp>
        <p:nvSpPr>
          <p:cNvPr id="3" name="Rettangolo 2">
            <a:extLst>
              <a:ext uri="{FF2B5EF4-FFF2-40B4-BE49-F238E27FC236}">
                <a16:creationId xmlns:a16="http://schemas.microsoft.com/office/drawing/2014/main" xmlns="" id="{0FD4C08D-A4F0-4581-BC2B-FC3DBB7426C8}"/>
              </a:ext>
            </a:extLst>
          </p:cNvPr>
          <p:cNvSpPr/>
          <p:nvPr/>
        </p:nvSpPr>
        <p:spPr>
          <a:xfrm>
            <a:off x="1883155" y="1120675"/>
            <a:ext cx="4505739" cy="3785652"/>
          </a:xfrm>
          <a:prstGeom prst="rect">
            <a:avLst/>
          </a:prstGeom>
        </p:spPr>
        <p:txBody>
          <a:bodyPr wrap="square">
            <a:spAutoFit/>
          </a:bodyPr>
          <a:lstStyle/>
          <a:p>
            <a:r>
              <a:rPr lang="it-IT" sz="2400" b="1" dirty="0">
                <a:solidFill>
                  <a:srgbClr val="FFFF00"/>
                </a:solidFill>
              </a:rPr>
              <a:t>2011</a:t>
            </a:r>
            <a:r>
              <a:rPr lang="it-IT" b="1" dirty="0">
                <a:solidFill>
                  <a:schemeClr val="bg1"/>
                </a:solidFill>
                <a:highlight>
                  <a:srgbClr val="FFFF00"/>
                </a:highlight>
                <a:latin typeface="Calibri" panose="020F0502020204030204" pitchFamily="34" charset="0"/>
              </a:rPr>
              <a:t> </a:t>
            </a:r>
          </a:p>
          <a:p>
            <a:endParaRPr lang="it-IT" b="1" dirty="0">
              <a:solidFill>
                <a:schemeClr val="bg1"/>
              </a:solidFill>
              <a:latin typeface="Calibri" panose="020F0502020204030204" pitchFamily="34" charset="0"/>
            </a:endParaRPr>
          </a:p>
          <a:p>
            <a:r>
              <a:rPr lang="it-IT" dirty="0">
                <a:solidFill>
                  <a:schemeClr val="bg1"/>
                </a:solidFill>
                <a:latin typeface="Calibri" panose="020F0502020204030204" pitchFamily="34" charset="0"/>
              </a:rPr>
              <a:t>Salvo che il fatto costituisca più grave reato, chiunque svolga un'attività organizzata di intermediazione, reclutando manodopera o organizzandone l'attività lavorativa caratterizzata da sfruttamento, mediante violenza, minaccia, o intimidazione, </a:t>
            </a:r>
            <a:r>
              <a:rPr lang="it-IT" b="1" dirty="0">
                <a:solidFill>
                  <a:schemeClr val="bg1"/>
                </a:solidFill>
                <a:latin typeface="Calibri" panose="020F0502020204030204" pitchFamily="34" charset="0"/>
              </a:rPr>
              <a:t>approfittando dello stato di bisogno o di necessità dei lavoratori</a:t>
            </a:r>
            <a:r>
              <a:rPr lang="it-IT" dirty="0">
                <a:solidFill>
                  <a:schemeClr val="bg1"/>
                </a:solidFill>
                <a:latin typeface="Calibri" panose="020F0502020204030204" pitchFamily="34" charset="0"/>
              </a:rPr>
              <a:t>, è punito con la reclusione da cinque a otto anni e con la multa da 1.000 a 2.000 euro per ciascun lavoratore reclutato. </a:t>
            </a:r>
            <a:endParaRPr lang="it-IT" dirty="0">
              <a:solidFill>
                <a:schemeClr val="bg1"/>
              </a:solidFill>
            </a:endParaRPr>
          </a:p>
        </p:txBody>
      </p:sp>
      <p:sp>
        <p:nvSpPr>
          <p:cNvPr id="4" name="Rettangolo 3">
            <a:extLst>
              <a:ext uri="{FF2B5EF4-FFF2-40B4-BE49-F238E27FC236}">
                <a16:creationId xmlns:a16="http://schemas.microsoft.com/office/drawing/2014/main" xmlns="" id="{DBFF9BAF-2AA6-4F5C-ADF4-7FC2D5531407}"/>
              </a:ext>
            </a:extLst>
          </p:cNvPr>
          <p:cNvSpPr/>
          <p:nvPr/>
        </p:nvSpPr>
        <p:spPr>
          <a:xfrm>
            <a:off x="6948489" y="1120675"/>
            <a:ext cx="4835562" cy="5170646"/>
          </a:xfrm>
          <a:prstGeom prst="rect">
            <a:avLst/>
          </a:prstGeom>
        </p:spPr>
        <p:txBody>
          <a:bodyPr wrap="square">
            <a:spAutoFit/>
          </a:bodyPr>
          <a:lstStyle/>
          <a:p>
            <a:r>
              <a:rPr lang="it-IT" sz="2400" dirty="0">
                <a:solidFill>
                  <a:srgbClr val="00FF00"/>
                </a:solidFill>
              </a:rPr>
              <a:t>2016</a:t>
            </a:r>
            <a:r>
              <a:rPr lang="it-IT" b="1" dirty="0">
                <a:solidFill>
                  <a:srgbClr val="00FF00"/>
                </a:solidFill>
                <a:highlight>
                  <a:srgbClr val="00FF00"/>
                </a:highlight>
                <a:latin typeface="Calibri" panose="020F0502020204030204" pitchFamily="34" charset="0"/>
              </a:rPr>
              <a:t> </a:t>
            </a:r>
            <a:endParaRPr lang="it-IT" dirty="0">
              <a:solidFill>
                <a:srgbClr val="00FF00"/>
              </a:solidFill>
              <a:highlight>
                <a:srgbClr val="00FF00"/>
              </a:highlight>
              <a:latin typeface="Calibri" panose="020F0502020204030204" pitchFamily="34" charset="0"/>
            </a:endParaRPr>
          </a:p>
          <a:p>
            <a:pPr marR="0" algn="just"/>
            <a:r>
              <a:rPr lang="it-IT" dirty="0">
                <a:solidFill>
                  <a:schemeClr val="bg1"/>
                </a:solidFill>
                <a:latin typeface="Calibri" panose="020F0502020204030204" pitchFamily="34" charset="0"/>
              </a:rPr>
              <a:t>Salvo che il fatto costituisca più grave reato, è punito con la reclusione da uno a sei anni e con la multa da 500 a 1.000 euro per ciascun lavoratore reclutato, chiunque: </a:t>
            </a:r>
          </a:p>
          <a:p>
            <a:pPr marR="0" algn="just"/>
            <a:r>
              <a:rPr lang="it-IT" dirty="0">
                <a:solidFill>
                  <a:schemeClr val="bg1"/>
                </a:solidFill>
                <a:latin typeface="Calibri" panose="020F0502020204030204" pitchFamily="34" charset="0"/>
              </a:rPr>
              <a:t>1) recluta manodopera allo scopo di destinarla al lavoro presso terzi in condizioni di sfruttamento, </a:t>
            </a:r>
            <a:r>
              <a:rPr lang="it-IT" b="1" dirty="0">
                <a:solidFill>
                  <a:schemeClr val="bg1"/>
                </a:solidFill>
                <a:latin typeface="Calibri" panose="020F0502020204030204" pitchFamily="34" charset="0"/>
              </a:rPr>
              <a:t>approfittando dello stato di bisogno dei lavorator</a:t>
            </a:r>
            <a:r>
              <a:rPr lang="it-IT" dirty="0">
                <a:solidFill>
                  <a:schemeClr val="bg1"/>
                </a:solidFill>
                <a:latin typeface="Calibri" panose="020F0502020204030204" pitchFamily="34" charset="0"/>
              </a:rPr>
              <a:t>i; </a:t>
            </a:r>
          </a:p>
          <a:p>
            <a:pPr marR="0" algn="just"/>
            <a:r>
              <a:rPr lang="it-IT" dirty="0">
                <a:solidFill>
                  <a:schemeClr val="bg1"/>
                </a:solidFill>
                <a:latin typeface="Calibri" panose="020F0502020204030204" pitchFamily="34" charset="0"/>
              </a:rPr>
              <a:t>2) utilizza, assume o impiega manodopera, anche mediante l’attività di intermediazione di cui al numero 1), sottoponendo i lavoratori a condizioni di sfruttamento ed approfittando del loro stato di bisogno. </a:t>
            </a:r>
          </a:p>
          <a:p>
            <a:pPr marR="0" algn="just"/>
            <a:r>
              <a:rPr lang="it-IT" dirty="0">
                <a:solidFill>
                  <a:schemeClr val="bg1"/>
                </a:solidFill>
                <a:latin typeface="Calibri" panose="020F0502020204030204" pitchFamily="34" charset="0"/>
              </a:rPr>
              <a:t>Se i fatti sono commessi mediante violenza o minaccia, si applica la pena della reclusione da cinque a otto anni e la multa da 1.000 a 2.000 euro per ciascun lavoratore reclutato. </a:t>
            </a:r>
            <a:endParaRPr lang="it-IT" dirty="0">
              <a:solidFill>
                <a:schemeClr val="bg1"/>
              </a:solidFill>
            </a:endParaRPr>
          </a:p>
        </p:txBody>
      </p:sp>
    </p:spTree>
    <p:extLst>
      <p:ext uri="{BB962C8B-B14F-4D97-AF65-F5344CB8AC3E}">
        <p14:creationId xmlns:p14="http://schemas.microsoft.com/office/powerpoint/2010/main" xmlns="" val="42736949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xmlns="" id="{39BE0026-7BE6-4644-919B-F88E33E82BAF}"/>
              </a:ext>
            </a:extLst>
          </p:cNvPr>
          <p:cNvSpPr/>
          <p:nvPr/>
        </p:nvSpPr>
        <p:spPr>
          <a:xfrm>
            <a:off x="1710566" y="723188"/>
            <a:ext cx="5167313" cy="5232202"/>
          </a:xfrm>
          <a:prstGeom prst="rect">
            <a:avLst/>
          </a:prstGeom>
        </p:spPr>
        <p:txBody>
          <a:bodyPr wrap="square">
            <a:spAutoFit/>
          </a:bodyPr>
          <a:lstStyle/>
          <a:p>
            <a:pPr marR="0" algn="just"/>
            <a:r>
              <a:rPr lang="it-IT" sz="2400" dirty="0">
                <a:solidFill>
                  <a:srgbClr val="FFFF00"/>
                </a:solidFill>
              </a:rPr>
              <a:t>2011</a:t>
            </a:r>
            <a:r>
              <a:rPr lang="it-IT" b="1" dirty="0">
                <a:solidFill>
                  <a:schemeClr val="bg1"/>
                </a:solidFill>
                <a:latin typeface="Calibri" panose="020F0502020204030204" pitchFamily="34" charset="0"/>
              </a:rPr>
              <a:t> </a:t>
            </a:r>
            <a:endParaRPr lang="it-IT" dirty="0">
              <a:solidFill>
                <a:schemeClr val="bg1"/>
              </a:solidFill>
              <a:latin typeface="Calibri" panose="020F0502020204030204" pitchFamily="34" charset="0"/>
            </a:endParaRPr>
          </a:p>
          <a:p>
            <a:pPr marR="0" algn="just"/>
            <a:r>
              <a:rPr lang="it-IT" dirty="0">
                <a:solidFill>
                  <a:schemeClr val="bg1"/>
                </a:solidFill>
                <a:latin typeface="Calibri" panose="020F0502020204030204" pitchFamily="34" charset="0"/>
              </a:rPr>
              <a:t>Ai fini del primo comma, costituisce indice di sfruttamento la sussistenza di una o più delle seguenti circostanze: </a:t>
            </a:r>
          </a:p>
          <a:p>
            <a:pPr marR="0" algn="just"/>
            <a:r>
              <a:rPr lang="it-IT" dirty="0">
                <a:solidFill>
                  <a:schemeClr val="bg1"/>
                </a:solidFill>
                <a:latin typeface="Calibri" panose="020F0502020204030204" pitchFamily="34" charset="0"/>
              </a:rPr>
              <a:t>1) </a:t>
            </a:r>
            <a:r>
              <a:rPr lang="it-IT" b="1" dirty="0">
                <a:solidFill>
                  <a:schemeClr val="bg1"/>
                </a:solidFill>
                <a:latin typeface="Calibri" panose="020F0502020204030204" pitchFamily="34" charset="0"/>
              </a:rPr>
              <a:t>la sistematica </a:t>
            </a:r>
            <a:r>
              <a:rPr lang="it-IT" dirty="0">
                <a:solidFill>
                  <a:schemeClr val="bg1"/>
                </a:solidFill>
                <a:latin typeface="Calibri" panose="020F0502020204030204" pitchFamily="34" charset="0"/>
              </a:rPr>
              <a:t>retribuzione dei lavoratori in modo palesemente difforme dai contratti collettivi nazionali o comunque sproporzionato rispetto alla quantità e qualità del lavoro prestato; </a:t>
            </a:r>
          </a:p>
          <a:p>
            <a:pPr marR="0" algn="just"/>
            <a:r>
              <a:rPr lang="it-IT" dirty="0">
                <a:solidFill>
                  <a:schemeClr val="bg1"/>
                </a:solidFill>
                <a:latin typeface="Calibri" panose="020F0502020204030204" pitchFamily="34" charset="0"/>
              </a:rPr>
              <a:t>2) </a:t>
            </a:r>
            <a:r>
              <a:rPr lang="it-IT" b="1" dirty="0">
                <a:solidFill>
                  <a:schemeClr val="bg1"/>
                </a:solidFill>
                <a:latin typeface="Calibri" panose="020F0502020204030204" pitchFamily="34" charset="0"/>
              </a:rPr>
              <a:t>la sistematica </a:t>
            </a:r>
            <a:r>
              <a:rPr lang="it-IT" dirty="0">
                <a:solidFill>
                  <a:schemeClr val="bg1"/>
                </a:solidFill>
                <a:latin typeface="Calibri" panose="020F0502020204030204" pitchFamily="34" charset="0"/>
              </a:rPr>
              <a:t>violazione della normativa relativa all'orario di lavoro, al riposo settimanale, all'aspettativa obbligatoria, alle ferie; </a:t>
            </a:r>
          </a:p>
          <a:p>
            <a:pPr marR="0" algn="just"/>
            <a:r>
              <a:rPr lang="it-IT" dirty="0">
                <a:solidFill>
                  <a:schemeClr val="bg1"/>
                </a:solidFill>
                <a:latin typeface="Calibri" panose="020F0502020204030204" pitchFamily="34" charset="0"/>
              </a:rPr>
              <a:t>3) la sussistenza di violazioni della normativa in materia di sicurezza e igiene nei luoghi di lavoro, </a:t>
            </a:r>
            <a:r>
              <a:rPr lang="it-IT" b="1" dirty="0">
                <a:solidFill>
                  <a:schemeClr val="bg1"/>
                </a:solidFill>
                <a:latin typeface="Calibri" panose="020F0502020204030204" pitchFamily="34" charset="0"/>
              </a:rPr>
              <a:t>tale da esporre il lavoratore a pericolo per la salute, la sicurezza o l'incolumità personale; </a:t>
            </a:r>
            <a:endParaRPr lang="it-IT" dirty="0">
              <a:solidFill>
                <a:schemeClr val="bg1"/>
              </a:solidFill>
              <a:latin typeface="Calibri" panose="020F0502020204030204" pitchFamily="34" charset="0"/>
            </a:endParaRPr>
          </a:p>
          <a:p>
            <a:pPr marR="0" algn="just"/>
            <a:r>
              <a:rPr lang="it-IT" dirty="0">
                <a:solidFill>
                  <a:schemeClr val="bg1"/>
                </a:solidFill>
                <a:latin typeface="Calibri" panose="020F0502020204030204" pitchFamily="34" charset="0"/>
              </a:rPr>
              <a:t>4) la sottoposizione del lavoratore a condizioni di lavoro, metodi di sorveglianza, o a situazioni alloggiative </a:t>
            </a:r>
            <a:r>
              <a:rPr lang="it-IT" b="1" dirty="0">
                <a:solidFill>
                  <a:schemeClr val="bg1"/>
                </a:solidFill>
                <a:latin typeface="Calibri" panose="020F0502020204030204" pitchFamily="34" charset="0"/>
              </a:rPr>
              <a:t>particolarmente </a:t>
            </a:r>
            <a:r>
              <a:rPr lang="it-IT" dirty="0">
                <a:solidFill>
                  <a:schemeClr val="bg1"/>
                </a:solidFill>
                <a:latin typeface="Calibri" panose="020F0502020204030204" pitchFamily="34" charset="0"/>
              </a:rPr>
              <a:t>degradanti. </a:t>
            </a:r>
            <a:endParaRPr lang="it-IT" dirty="0">
              <a:solidFill>
                <a:schemeClr val="bg1"/>
              </a:solidFill>
            </a:endParaRPr>
          </a:p>
        </p:txBody>
      </p:sp>
      <p:sp>
        <p:nvSpPr>
          <p:cNvPr id="3" name="Rettangolo 2">
            <a:extLst>
              <a:ext uri="{FF2B5EF4-FFF2-40B4-BE49-F238E27FC236}">
                <a16:creationId xmlns:a16="http://schemas.microsoft.com/office/drawing/2014/main" xmlns="" id="{3C577735-03DE-4647-99A6-366C0EEAB367}"/>
              </a:ext>
            </a:extLst>
          </p:cNvPr>
          <p:cNvSpPr/>
          <p:nvPr/>
        </p:nvSpPr>
        <p:spPr>
          <a:xfrm>
            <a:off x="7169426" y="739281"/>
            <a:ext cx="5022574" cy="5170646"/>
          </a:xfrm>
          <a:prstGeom prst="rect">
            <a:avLst/>
          </a:prstGeom>
        </p:spPr>
        <p:txBody>
          <a:bodyPr wrap="square">
            <a:spAutoFit/>
          </a:bodyPr>
          <a:lstStyle/>
          <a:p>
            <a:r>
              <a:rPr lang="it-IT" sz="2400" dirty="0">
                <a:solidFill>
                  <a:srgbClr val="00FF00"/>
                </a:solidFill>
              </a:rPr>
              <a:t>2016</a:t>
            </a:r>
            <a:r>
              <a:rPr lang="it-IT" b="1" dirty="0">
                <a:solidFill>
                  <a:schemeClr val="bg1"/>
                </a:solidFill>
                <a:highlight>
                  <a:srgbClr val="00FF00"/>
                </a:highlight>
                <a:latin typeface="Calibri" panose="020F0502020204030204" pitchFamily="34" charset="0"/>
              </a:rPr>
              <a:t> </a:t>
            </a:r>
            <a:endParaRPr lang="it-IT" dirty="0">
              <a:solidFill>
                <a:schemeClr val="bg1"/>
              </a:solidFill>
              <a:highlight>
                <a:srgbClr val="00FF00"/>
              </a:highlight>
              <a:latin typeface="Calibri" panose="020F0502020204030204" pitchFamily="34" charset="0"/>
            </a:endParaRPr>
          </a:p>
          <a:p>
            <a:pPr marR="0" algn="just"/>
            <a:r>
              <a:rPr lang="it-IT" dirty="0">
                <a:solidFill>
                  <a:schemeClr val="bg1"/>
                </a:solidFill>
                <a:latin typeface="Calibri" panose="020F0502020204030204" pitchFamily="34" charset="0"/>
              </a:rPr>
              <a:t>Ai fini del presente articolo, costituisce indice di sfruttamento la sussistenza di una o più delle seguenti condizioni: </a:t>
            </a:r>
          </a:p>
          <a:p>
            <a:pPr marR="0" algn="just"/>
            <a:r>
              <a:rPr lang="it-IT" dirty="0">
                <a:solidFill>
                  <a:schemeClr val="bg1"/>
                </a:solidFill>
                <a:latin typeface="Calibri" panose="020F0502020204030204" pitchFamily="34" charset="0"/>
              </a:rPr>
              <a:t>1) </a:t>
            </a:r>
            <a:r>
              <a:rPr lang="it-IT" b="1" dirty="0">
                <a:solidFill>
                  <a:schemeClr val="bg1"/>
                </a:solidFill>
                <a:latin typeface="Calibri" panose="020F0502020204030204" pitchFamily="34" charset="0"/>
              </a:rPr>
              <a:t>la reiterata </a:t>
            </a:r>
            <a:r>
              <a:rPr lang="it-IT" dirty="0">
                <a:solidFill>
                  <a:schemeClr val="bg1"/>
                </a:solidFill>
                <a:latin typeface="Calibri" panose="020F0502020204030204" pitchFamily="34" charset="0"/>
              </a:rPr>
              <a:t>corresponsione di retribuzioni in modo palesemente difforme dai contratti collettivi nazionali o territoriali stipulati dalle organizzazioni sindacali più rappresentative a livello nazionale, o comunque sproporzionato rispetto alla quantità e qualità del lavoro prestato; </a:t>
            </a:r>
          </a:p>
          <a:p>
            <a:pPr marR="0" algn="just"/>
            <a:r>
              <a:rPr lang="it-IT" dirty="0">
                <a:solidFill>
                  <a:schemeClr val="bg1"/>
                </a:solidFill>
                <a:latin typeface="Calibri" panose="020F0502020204030204" pitchFamily="34" charset="0"/>
              </a:rPr>
              <a:t>2) </a:t>
            </a:r>
            <a:r>
              <a:rPr lang="it-IT" b="1" dirty="0">
                <a:solidFill>
                  <a:schemeClr val="bg1"/>
                </a:solidFill>
                <a:latin typeface="Calibri" panose="020F0502020204030204" pitchFamily="34" charset="0"/>
              </a:rPr>
              <a:t>la reiterata </a:t>
            </a:r>
            <a:r>
              <a:rPr lang="it-IT" dirty="0">
                <a:solidFill>
                  <a:schemeClr val="bg1"/>
                </a:solidFill>
                <a:latin typeface="Calibri" panose="020F0502020204030204" pitchFamily="34" charset="0"/>
              </a:rPr>
              <a:t>violazione della normativa relativa all’orario di lavoro, ai periodi di riposo, al riposo settimanale, all’aspettativa obbligatoria, alle ferie; </a:t>
            </a:r>
          </a:p>
          <a:p>
            <a:pPr marR="0" algn="just"/>
            <a:r>
              <a:rPr lang="it-IT" dirty="0">
                <a:solidFill>
                  <a:schemeClr val="bg1"/>
                </a:solidFill>
                <a:latin typeface="Calibri" panose="020F0502020204030204" pitchFamily="34" charset="0"/>
              </a:rPr>
              <a:t>3) </a:t>
            </a:r>
            <a:r>
              <a:rPr lang="it-IT" b="1" dirty="0">
                <a:solidFill>
                  <a:schemeClr val="bg1"/>
                </a:solidFill>
                <a:latin typeface="Calibri" panose="020F0502020204030204" pitchFamily="34" charset="0"/>
              </a:rPr>
              <a:t>la sussistenza di violazioni delle norme in materia di sicurezza e igiene nei luoghi di lavoro; </a:t>
            </a:r>
            <a:endParaRPr lang="it-IT" dirty="0">
              <a:solidFill>
                <a:schemeClr val="bg1"/>
              </a:solidFill>
              <a:latin typeface="Calibri" panose="020F0502020204030204" pitchFamily="34" charset="0"/>
            </a:endParaRPr>
          </a:p>
          <a:p>
            <a:pPr marR="0" algn="just"/>
            <a:r>
              <a:rPr lang="it-IT" dirty="0">
                <a:solidFill>
                  <a:schemeClr val="bg1"/>
                </a:solidFill>
                <a:latin typeface="Calibri" panose="020F0502020204030204" pitchFamily="34" charset="0"/>
              </a:rPr>
              <a:t>4) la sottoposizione del lavoratore a condizioni di lavoro, a metodi di sorveglianza o a situazioni alloggiative degradanti. </a:t>
            </a:r>
            <a:endParaRPr lang="it-IT" dirty="0">
              <a:solidFill>
                <a:schemeClr val="bg1"/>
              </a:solidFill>
            </a:endParaRPr>
          </a:p>
        </p:txBody>
      </p:sp>
    </p:spTree>
    <p:extLst>
      <p:ext uri="{BB962C8B-B14F-4D97-AF65-F5344CB8AC3E}">
        <p14:creationId xmlns:p14="http://schemas.microsoft.com/office/powerpoint/2010/main" xmlns="" val="38866515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xmlns="" id="{33D70709-F2CF-401D-8AA6-22E5BE6CBDDB}"/>
              </a:ext>
            </a:extLst>
          </p:cNvPr>
          <p:cNvSpPr/>
          <p:nvPr/>
        </p:nvSpPr>
        <p:spPr>
          <a:xfrm>
            <a:off x="1521930" y="1582340"/>
            <a:ext cx="4281488" cy="3785652"/>
          </a:xfrm>
          <a:prstGeom prst="rect">
            <a:avLst/>
          </a:prstGeom>
        </p:spPr>
        <p:txBody>
          <a:bodyPr wrap="square">
            <a:spAutoFit/>
          </a:bodyPr>
          <a:lstStyle/>
          <a:p>
            <a:r>
              <a:rPr lang="it-IT" sz="2400" dirty="0">
                <a:solidFill>
                  <a:srgbClr val="FFFF00"/>
                </a:solidFill>
              </a:rPr>
              <a:t>2011</a:t>
            </a:r>
            <a:r>
              <a:rPr lang="it-IT" b="1" dirty="0">
                <a:solidFill>
                  <a:schemeClr val="bg1"/>
                </a:solidFill>
                <a:highlight>
                  <a:srgbClr val="FFFF00"/>
                </a:highlight>
                <a:latin typeface="Calibri" panose="020F0502020204030204" pitchFamily="34" charset="0"/>
              </a:rPr>
              <a:t> </a:t>
            </a:r>
            <a:endParaRPr lang="it-IT" dirty="0">
              <a:solidFill>
                <a:schemeClr val="bg1"/>
              </a:solidFill>
              <a:highlight>
                <a:srgbClr val="FFFF00"/>
              </a:highlight>
              <a:latin typeface="Calibri" panose="020F0502020204030204" pitchFamily="34" charset="0"/>
            </a:endParaRPr>
          </a:p>
          <a:p>
            <a:pPr marR="0" algn="just"/>
            <a:r>
              <a:rPr lang="it-IT" dirty="0">
                <a:solidFill>
                  <a:schemeClr val="bg1"/>
                </a:solidFill>
                <a:latin typeface="Calibri" panose="020F0502020204030204" pitchFamily="34" charset="0"/>
              </a:rPr>
              <a:t>Costituiscono aggravante specifica e comportano l'aumento della pena da un terzo alla metà: </a:t>
            </a:r>
          </a:p>
          <a:p>
            <a:pPr marR="0" algn="just"/>
            <a:r>
              <a:rPr lang="it-IT" dirty="0">
                <a:solidFill>
                  <a:schemeClr val="bg1"/>
                </a:solidFill>
                <a:latin typeface="Calibri" panose="020F0502020204030204" pitchFamily="34" charset="0"/>
              </a:rPr>
              <a:t>1) il fatto che il numero di lavoratori reclutati sia superiore a tre; </a:t>
            </a:r>
          </a:p>
          <a:p>
            <a:pPr marR="0" algn="just"/>
            <a:r>
              <a:rPr lang="it-IT" dirty="0">
                <a:solidFill>
                  <a:schemeClr val="bg1"/>
                </a:solidFill>
                <a:latin typeface="Calibri" panose="020F0502020204030204" pitchFamily="34" charset="0"/>
              </a:rPr>
              <a:t>2) il fatto che uno o più dei soggetti reclutati siano minori in età non lavorativa; </a:t>
            </a:r>
          </a:p>
          <a:p>
            <a:pPr marR="0" algn="just"/>
            <a:r>
              <a:rPr lang="it-IT" dirty="0">
                <a:solidFill>
                  <a:schemeClr val="bg1"/>
                </a:solidFill>
                <a:latin typeface="Calibri" panose="020F0502020204030204" pitchFamily="34" charset="0"/>
              </a:rPr>
              <a:t>3) l'aver commesso il fatto esponendo i lavoratori intermediati a situazioni di grave pericolo, avuto riguardo alle caratteristiche delle prestazioni da svolgere e delle condizioni di lavoro. </a:t>
            </a:r>
            <a:endParaRPr lang="it-IT" dirty="0">
              <a:solidFill>
                <a:schemeClr val="bg1"/>
              </a:solidFill>
            </a:endParaRPr>
          </a:p>
        </p:txBody>
      </p:sp>
      <p:sp>
        <p:nvSpPr>
          <p:cNvPr id="3" name="Rettangolo 2">
            <a:extLst>
              <a:ext uri="{FF2B5EF4-FFF2-40B4-BE49-F238E27FC236}">
                <a16:creationId xmlns:a16="http://schemas.microsoft.com/office/drawing/2014/main" xmlns="" id="{FC6A1D08-DCB8-4313-9E9A-054BDED99143}"/>
              </a:ext>
            </a:extLst>
          </p:cNvPr>
          <p:cNvSpPr/>
          <p:nvPr/>
        </p:nvSpPr>
        <p:spPr>
          <a:xfrm>
            <a:off x="6388584" y="1582340"/>
            <a:ext cx="5340626" cy="3231654"/>
          </a:xfrm>
          <a:prstGeom prst="rect">
            <a:avLst/>
          </a:prstGeom>
        </p:spPr>
        <p:txBody>
          <a:bodyPr wrap="square">
            <a:spAutoFit/>
          </a:bodyPr>
          <a:lstStyle/>
          <a:p>
            <a:r>
              <a:rPr lang="it-IT" sz="2400" dirty="0">
                <a:solidFill>
                  <a:srgbClr val="00FF00"/>
                </a:solidFill>
              </a:rPr>
              <a:t>2016</a:t>
            </a:r>
            <a:r>
              <a:rPr lang="it-IT" b="1" dirty="0">
                <a:solidFill>
                  <a:schemeClr val="bg1"/>
                </a:solidFill>
                <a:latin typeface="Calibri" panose="020F0502020204030204" pitchFamily="34" charset="0"/>
              </a:rPr>
              <a:t> </a:t>
            </a:r>
            <a:endParaRPr lang="it-IT" dirty="0">
              <a:solidFill>
                <a:schemeClr val="bg1"/>
              </a:solidFill>
              <a:latin typeface="Calibri" panose="020F0502020204030204" pitchFamily="34" charset="0"/>
            </a:endParaRPr>
          </a:p>
          <a:p>
            <a:pPr marR="0" algn="just"/>
            <a:r>
              <a:rPr lang="it-IT" dirty="0">
                <a:solidFill>
                  <a:schemeClr val="bg1"/>
                </a:solidFill>
                <a:latin typeface="Calibri" panose="020F0502020204030204" pitchFamily="34" charset="0"/>
              </a:rPr>
              <a:t>Costituiscono aggravante specifica e comportano l’aumento della pena da un terzo alla metà: </a:t>
            </a:r>
          </a:p>
          <a:p>
            <a:pPr marR="0" algn="just"/>
            <a:r>
              <a:rPr lang="it-IT" dirty="0">
                <a:solidFill>
                  <a:schemeClr val="bg1"/>
                </a:solidFill>
                <a:latin typeface="Calibri" panose="020F0502020204030204" pitchFamily="34" charset="0"/>
              </a:rPr>
              <a:t>1) il fatto che il numero di lavoratori reclutati sia superiore a tre; </a:t>
            </a:r>
          </a:p>
          <a:p>
            <a:pPr marR="0" algn="just"/>
            <a:r>
              <a:rPr lang="it-IT" dirty="0">
                <a:solidFill>
                  <a:schemeClr val="bg1"/>
                </a:solidFill>
                <a:latin typeface="Calibri" panose="020F0502020204030204" pitchFamily="34" charset="0"/>
              </a:rPr>
              <a:t>2) il fatto che uno o più dei soggetti reclutati siano minori in età non lavorativa; </a:t>
            </a:r>
          </a:p>
          <a:p>
            <a:pPr marR="0" algn="just"/>
            <a:r>
              <a:rPr lang="it-IT" dirty="0">
                <a:solidFill>
                  <a:schemeClr val="bg1"/>
                </a:solidFill>
                <a:latin typeface="Calibri" panose="020F0502020204030204" pitchFamily="34" charset="0"/>
              </a:rPr>
              <a:t>3) l’aver commesso il fatto esponendo i lavoratori sfruttati a situazioni di grave pericolo, avuto riguardo alle caratteristiche delle prestazioni da svolgere e delle condizioni di lavoro. </a:t>
            </a:r>
            <a:endParaRPr lang="it-IT" dirty="0">
              <a:solidFill>
                <a:schemeClr val="bg1"/>
              </a:solidFill>
            </a:endParaRPr>
          </a:p>
        </p:txBody>
      </p:sp>
    </p:spTree>
    <p:extLst>
      <p:ext uri="{BB962C8B-B14F-4D97-AF65-F5344CB8AC3E}">
        <p14:creationId xmlns:p14="http://schemas.microsoft.com/office/powerpoint/2010/main" xmlns="" val="38440152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xmlns="" id="{5EA5D429-D818-44FC-AC56-171DEB9B0D25}"/>
              </a:ext>
            </a:extLst>
          </p:cNvPr>
          <p:cNvSpPr/>
          <p:nvPr/>
        </p:nvSpPr>
        <p:spPr>
          <a:xfrm>
            <a:off x="1815548" y="285750"/>
            <a:ext cx="9443002" cy="3970318"/>
          </a:xfrm>
          <a:prstGeom prst="rect">
            <a:avLst/>
          </a:prstGeom>
        </p:spPr>
        <p:txBody>
          <a:bodyPr wrap="square">
            <a:spAutoFit/>
          </a:bodyPr>
          <a:lstStyle/>
          <a:p>
            <a:r>
              <a:rPr lang="it-IT" b="1" dirty="0">
                <a:solidFill>
                  <a:schemeClr val="bg1"/>
                </a:solidFill>
                <a:latin typeface="Calibri" panose="020F0502020204030204" pitchFamily="34" charset="0"/>
              </a:rPr>
              <a:t>Elementi di novità importanti : </a:t>
            </a:r>
            <a:endParaRPr lang="it-IT" dirty="0">
              <a:solidFill>
                <a:schemeClr val="bg1"/>
              </a:solidFill>
              <a:latin typeface="Calibri" panose="020F0502020204030204" pitchFamily="34" charset="0"/>
            </a:endParaRPr>
          </a:p>
          <a:p>
            <a:pPr marR="0" algn="just"/>
            <a:r>
              <a:rPr lang="it-IT" dirty="0">
                <a:solidFill>
                  <a:schemeClr val="bg1"/>
                </a:solidFill>
                <a:latin typeface="Calibri" panose="020F0502020204030204" pitchFamily="34" charset="0"/>
              </a:rPr>
              <a:t>Figure attive del reato sono, anche separatamente e non necessariamente in concorso tra loro, sia il «caporale» che recluta che il datore di lavoro/utilizzatore. </a:t>
            </a:r>
          </a:p>
          <a:p>
            <a:pPr marR="0" algn="just"/>
            <a:r>
              <a:rPr lang="it-IT" dirty="0">
                <a:solidFill>
                  <a:schemeClr val="bg1"/>
                </a:solidFill>
                <a:latin typeface="Calibri" panose="020F0502020204030204" pitchFamily="34" charset="0"/>
              </a:rPr>
              <a:t>Minaccia e violenza rimangono fuori dalla descrizione della fattispecie di reato. Divengono aggravanti; </a:t>
            </a:r>
          </a:p>
          <a:p>
            <a:pPr marR="0" algn="just"/>
            <a:r>
              <a:rPr lang="it-IT" dirty="0">
                <a:solidFill>
                  <a:schemeClr val="bg1"/>
                </a:solidFill>
                <a:latin typeface="Calibri" panose="020F0502020204030204" pitchFamily="34" charset="0"/>
              </a:rPr>
              <a:t>Importanti differenze sussistono anche per quanto riguarda la elencazione degli indici «rivelatori» di sfruttamento. Gli stessi hanno ora una connotazione più ampia e meno delineata. Non è più necessaria la </a:t>
            </a:r>
            <a:r>
              <a:rPr lang="it-IT" i="1" dirty="0">
                <a:solidFill>
                  <a:schemeClr val="bg1"/>
                </a:solidFill>
                <a:latin typeface="Calibri" panose="020F0502020204030204" pitchFamily="34" charset="0"/>
              </a:rPr>
              <a:t>sistematicità </a:t>
            </a:r>
            <a:r>
              <a:rPr lang="it-IT" dirty="0">
                <a:solidFill>
                  <a:schemeClr val="bg1"/>
                </a:solidFill>
                <a:latin typeface="Calibri" panose="020F0502020204030204" pitchFamily="34" charset="0"/>
              </a:rPr>
              <a:t>della condotta (per ciò che riguarda sia la corresponsione di retribuzioni palesemente difformi sia la violazione di norme in materia di orario di lavoro), essendo sufficiente, affinché possano essere considerati indice di sfruttamento, </a:t>
            </a:r>
            <a:r>
              <a:rPr lang="it-IT" i="1" dirty="0">
                <a:solidFill>
                  <a:schemeClr val="bg1"/>
                </a:solidFill>
                <a:latin typeface="Calibri" panose="020F0502020204030204" pitchFamily="34" charset="0"/>
              </a:rPr>
              <a:t>il reiterarsi di tali comportamenti </a:t>
            </a:r>
            <a:r>
              <a:rPr lang="it-IT" dirty="0">
                <a:solidFill>
                  <a:schemeClr val="bg1"/>
                </a:solidFill>
                <a:latin typeface="Calibri" panose="020F0502020204030204" pitchFamily="34" charset="0"/>
              </a:rPr>
              <a:t>anche in assenza di una volontà precostituita . </a:t>
            </a:r>
          </a:p>
          <a:p>
            <a:pPr marR="0" algn="just"/>
            <a:r>
              <a:rPr lang="it-IT" dirty="0">
                <a:solidFill>
                  <a:schemeClr val="bg1"/>
                </a:solidFill>
                <a:latin typeface="Calibri" panose="020F0502020204030204" pitchFamily="34" charset="0"/>
              </a:rPr>
              <a:t>La violazione di norme in materia di sicurezza nei luoghi di lavoro a cui, nella nuova formulazione della norma, non deve corrispondere ad un pericolo per il lavoratore, essendo sufficiente la violazione per individuare indice di sfruttamento; </a:t>
            </a:r>
          </a:p>
        </p:txBody>
      </p:sp>
      <p:sp>
        <p:nvSpPr>
          <p:cNvPr id="3" name="Rettangolo 2">
            <a:extLst>
              <a:ext uri="{FF2B5EF4-FFF2-40B4-BE49-F238E27FC236}">
                <a16:creationId xmlns:a16="http://schemas.microsoft.com/office/drawing/2014/main" xmlns="" id="{215CE75F-FCE7-460E-9996-967EBAC78784}"/>
              </a:ext>
            </a:extLst>
          </p:cNvPr>
          <p:cNvSpPr/>
          <p:nvPr/>
        </p:nvSpPr>
        <p:spPr>
          <a:xfrm>
            <a:off x="1443080" y="4628680"/>
            <a:ext cx="6096000" cy="1200329"/>
          </a:xfrm>
          <a:prstGeom prst="rect">
            <a:avLst/>
          </a:prstGeom>
        </p:spPr>
        <p:txBody>
          <a:bodyPr>
            <a:spAutoFit/>
          </a:bodyPr>
          <a:lstStyle/>
          <a:p>
            <a:r>
              <a:rPr lang="it-IT" u="sng" dirty="0">
                <a:solidFill>
                  <a:schemeClr val="bg1"/>
                </a:solidFill>
                <a:latin typeface="Calibri" panose="020F0502020204030204" pitchFamily="34" charset="0"/>
              </a:rPr>
              <a:t>La portata e l’ampiezza della nuova formula </a:t>
            </a:r>
            <a:r>
              <a:rPr lang="it-IT" b="1" u="sng" dirty="0">
                <a:solidFill>
                  <a:schemeClr val="bg1"/>
                </a:solidFill>
                <a:latin typeface="Calibri" panose="020F0502020204030204" pitchFamily="34" charset="0"/>
              </a:rPr>
              <a:t>dell’art. 603 bis c.p. </a:t>
            </a:r>
            <a:r>
              <a:rPr lang="it-IT" u="sng" dirty="0">
                <a:solidFill>
                  <a:schemeClr val="bg1"/>
                </a:solidFill>
                <a:latin typeface="Calibri" panose="020F0502020204030204" pitchFamily="34" charset="0"/>
              </a:rPr>
              <a:t>deve portarci a riflettere e considerare con maggiore attenzione alcuni fenomeni che caratterizzano sempre di più il mercato del lavoro odierno. </a:t>
            </a:r>
            <a:endParaRPr lang="it-IT" dirty="0">
              <a:solidFill>
                <a:schemeClr val="bg1"/>
              </a:solidFill>
            </a:endParaRPr>
          </a:p>
        </p:txBody>
      </p:sp>
      <p:sp>
        <p:nvSpPr>
          <p:cNvPr id="4" name="Freccia a destra 3">
            <a:extLst>
              <a:ext uri="{FF2B5EF4-FFF2-40B4-BE49-F238E27FC236}">
                <a16:creationId xmlns:a16="http://schemas.microsoft.com/office/drawing/2014/main" xmlns="" id="{A38112A8-ABD0-417B-9AD6-6243832E45D5}"/>
              </a:ext>
            </a:extLst>
          </p:cNvPr>
          <p:cNvSpPr/>
          <p:nvPr/>
        </p:nvSpPr>
        <p:spPr>
          <a:xfrm>
            <a:off x="7539080" y="4928761"/>
            <a:ext cx="905827" cy="6001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Rettangolo 4">
            <a:extLst>
              <a:ext uri="{FF2B5EF4-FFF2-40B4-BE49-F238E27FC236}">
                <a16:creationId xmlns:a16="http://schemas.microsoft.com/office/drawing/2014/main" xmlns="" id="{8742AC22-84D2-420C-A60D-6E91944283E1}"/>
              </a:ext>
            </a:extLst>
          </p:cNvPr>
          <p:cNvSpPr/>
          <p:nvPr/>
        </p:nvSpPr>
        <p:spPr>
          <a:xfrm>
            <a:off x="8680174" y="4555016"/>
            <a:ext cx="4810540" cy="1084912"/>
          </a:xfrm>
          <a:prstGeom prst="rect">
            <a:avLst/>
          </a:prstGeom>
        </p:spPr>
        <p:txBody>
          <a:bodyPr wrap="square">
            <a:spAutoFit/>
          </a:bodyPr>
          <a:lstStyle/>
          <a:p>
            <a:endParaRPr lang="it-IT" sz="1050" dirty="0">
              <a:solidFill>
                <a:srgbClr val="000000"/>
              </a:solidFill>
              <a:latin typeface="Calibri" panose="020F0502020204030204" pitchFamily="34" charset="0"/>
            </a:endParaRPr>
          </a:p>
          <a:p>
            <a:r>
              <a:rPr lang="it-IT" b="1" dirty="0">
                <a:solidFill>
                  <a:schemeClr val="bg1"/>
                </a:solidFill>
                <a:latin typeface="Calibri" panose="020F0502020204030204" pitchFamily="34" charset="0"/>
              </a:rPr>
              <a:t>- Esternalizzazione (appalto/subappalto/distacco) </a:t>
            </a:r>
            <a:endParaRPr lang="it-IT" dirty="0">
              <a:solidFill>
                <a:schemeClr val="bg1"/>
              </a:solidFill>
              <a:latin typeface="Calibri" panose="020F0502020204030204" pitchFamily="34" charset="0"/>
            </a:endParaRPr>
          </a:p>
          <a:p>
            <a:r>
              <a:rPr lang="it-IT" b="1" dirty="0">
                <a:solidFill>
                  <a:schemeClr val="bg1"/>
                </a:solidFill>
                <a:latin typeface="Calibri" panose="020F0502020204030204" pitchFamily="34" charset="0"/>
              </a:rPr>
              <a:t>- Somministrazione di lavoro </a:t>
            </a:r>
            <a:endParaRPr lang="it-IT" dirty="0">
              <a:solidFill>
                <a:schemeClr val="bg1"/>
              </a:solidFill>
              <a:latin typeface="Calibri" panose="020F0502020204030204" pitchFamily="34" charset="0"/>
            </a:endParaRPr>
          </a:p>
        </p:txBody>
      </p:sp>
    </p:spTree>
    <p:extLst>
      <p:ext uri="{BB962C8B-B14F-4D97-AF65-F5344CB8AC3E}">
        <p14:creationId xmlns:p14="http://schemas.microsoft.com/office/powerpoint/2010/main" xmlns="" val="36978192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xmlns="" id="{2F6F0F13-4A24-4CFE-BA1A-AD07D871AC00}"/>
              </a:ext>
            </a:extLst>
          </p:cNvPr>
          <p:cNvSpPr/>
          <p:nvPr/>
        </p:nvSpPr>
        <p:spPr>
          <a:xfrm>
            <a:off x="2794386" y="260247"/>
            <a:ext cx="7713345" cy="646331"/>
          </a:xfrm>
          <a:prstGeom prst="rect">
            <a:avLst/>
          </a:prstGeom>
        </p:spPr>
        <p:txBody>
          <a:bodyPr wrap="square">
            <a:spAutoFit/>
          </a:bodyPr>
          <a:lstStyle/>
          <a:p>
            <a:r>
              <a:rPr lang="it-IT" b="1" dirty="0">
                <a:solidFill>
                  <a:srgbClr val="1A171B"/>
                </a:solidFill>
                <a:latin typeface="Montserrat"/>
              </a:rPr>
              <a:t>LAVORO NERO E ISPEZIONI</a:t>
            </a:r>
            <a:r>
              <a:rPr lang="it-IT" dirty="0"/>
              <a:t/>
            </a:r>
            <a:br>
              <a:rPr lang="it-IT" dirty="0"/>
            </a:br>
            <a:r>
              <a:rPr lang="it-IT" dirty="0">
                <a:solidFill>
                  <a:srgbClr val="1A171B"/>
                </a:solidFill>
                <a:latin typeface="Montserrat"/>
              </a:rPr>
              <a:t>Settore agricolo. Anno 2015 (Fonte: Federazione Lavoratori Agroindustria)</a:t>
            </a:r>
            <a:endParaRPr lang="it-IT" dirty="0"/>
          </a:p>
        </p:txBody>
      </p:sp>
      <p:pic>
        <p:nvPicPr>
          <p:cNvPr id="1026" name="Picture 2">
            <a:extLst>
              <a:ext uri="{FF2B5EF4-FFF2-40B4-BE49-F238E27FC236}">
                <a16:creationId xmlns:a16="http://schemas.microsoft.com/office/drawing/2014/main" xmlns="" id="{B1629392-7E0F-4378-9E1B-8A0B3B69FEF6}"/>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17983" y="1599731"/>
            <a:ext cx="10561983" cy="41849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846280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xmlns="" id="{65F2ACFC-2269-459E-AC2C-040298AD862F}"/>
              </a:ext>
            </a:extLst>
          </p:cNvPr>
          <p:cNvSpPr/>
          <p:nvPr/>
        </p:nvSpPr>
        <p:spPr>
          <a:xfrm>
            <a:off x="3914775" y="248335"/>
            <a:ext cx="6096000" cy="646331"/>
          </a:xfrm>
          <a:prstGeom prst="rect">
            <a:avLst/>
          </a:prstGeom>
        </p:spPr>
        <p:txBody>
          <a:bodyPr>
            <a:spAutoFit/>
          </a:bodyPr>
          <a:lstStyle/>
          <a:p>
            <a:r>
              <a:rPr lang="it-IT" b="1" dirty="0">
                <a:solidFill>
                  <a:schemeClr val="bg1"/>
                </a:solidFill>
                <a:latin typeface="Montserrat"/>
              </a:rPr>
              <a:t>LE CONDIZIONI DI LAVORO SOTTO CAPORALATO</a:t>
            </a:r>
            <a:r>
              <a:rPr lang="it-IT" dirty="0">
                <a:solidFill>
                  <a:schemeClr val="bg1"/>
                </a:solidFill>
              </a:rPr>
              <a:t/>
            </a:r>
            <a:br>
              <a:rPr lang="it-IT" dirty="0">
                <a:solidFill>
                  <a:schemeClr val="bg1"/>
                </a:solidFill>
              </a:rPr>
            </a:br>
            <a:r>
              <a:rPr lang="it-IT" dirty="0">
                <a:solidFill>
                  <a:schemeClr val="bg1"/>
                </a:solidFill>
                <a:latin typeface="Montserrat"/>
              </a:rPr>
              <a:t>(Fonte: Federazione Lavoratori Agroindustria)</a:t>
            </a:r>
            <a:endParaRPr lang="it-IT" dirty="0">
              <a:solidFill>
                <a:schemeClr val="bg1"/>
              </a:solidFill>
            </a:endParaRPr>
          </a:p>
        </p:txBody>
      </p:sp>
      <p:pic>
        <p:nvPicPr>
          <p:cNvPr id="2050" name="Picture 2">
            <a:extLst>
              <a:ext uri="{FF2B5EF4-FFF2-40B4-BE49-F238E27FC236}">
                <a16:creationId xmlns:a16="http://schemas.microsoft.com/office/drawing/2014/main" xmlns="" id="{84F4B8D9-605F-4DC4-881E-D435ABDE1144}"/>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84325" y="1470992"/>
            <a:ext cx="9694646" cy="451078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220531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aporalato, i dati sul fenomeno">
            <a:extLst>
              <a:ext uri="{FF2B5EF4-FFF2-40B4-BE49-F238E27FC236}">
                <a16:creationId xmlns:a16="http://schemas.microsoft.com/office/drawing/2014/main" xmlns="" id="{00896D55-2643-4851-8F88-E3E4288FE47C}"/>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692900" y="0"/>
            <a:ext cx="54991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CasellaDiTesto 1">
            <a:extLst>
              <a:ext uri="{FF2B5EF4-FFF2-40B4-BE49-F238E27FC236}">
                <a16:creationId xmlns:a16="http://schemas.microsoft.com/office/drawing/2014/main" xmlns="" id="{3C84ECBD-BF66-4B9C-9238-37DFEF21D3F5}"/>
              </a:ext>
            </a:extLst>
          </p:cNvPr>
          <p:cNvSpPr txBox="1"/>
          <p:nvPr/>
        </p:nvSpPr>
        <p:spPr>
          <a:xfrm>
            <a:off x="1347167" y="2895095"/>
            <a:ext cx="5129212" cy="1569660"/>
          </a:xfrm>
          <a:prstGeom prst="rect">
            <a:avLst/>
          </a:prstGeom>
          <a:noFill/>
        </p:spPr>
        <p:txBody>
          <a:bodyPr wrap="square" rtlCol="0">
            <a:spAutoFit/>
          </a:bodyPr>
          <a:lstStyle/>
          <a:p>
            <a:r>
              <a:rPr lang="it-IT" sz="2400" b="1" u="sng" dirty="0">
                <a:solidFill>
                  <a:schemeClr val="bg1"/>
                </a:solidFill>
              </a:rPr>
              <a:t>Analisi del fenomeno del caporalato </a:t>
            </a:r>
          </a:p>
          <a:p>
            <a:endParaRPr lang="it-IT" sz="2400" b="1" u="sng" dirty="0">
              <a:solidFill>
                <a:schemeClr val="bg1"/>
              </a:solidFill>
            </a:endParaRPr>
          </a:p>
          <a:p>
            <a:r>
              <a:rPr lang="it-IT" sz="2400" b="1" u="sng" dirty="0">
                <a:solidFill>
                  <a:schemeClr val="bg1"/>
                </a:solidFill>
              </a:rPr>
              <a:t>Fonte: Osservatorio Placido Rizzotto (dati luglio 2018)</a:t>
            </a:r>
          </a:p>
        </p:txBody>
      </p:sp>
    </p:spTree>
    <p:extLst>
      <p:ext uri="{BB962C8B-B14F-4D97-AF65-F5344CB8AC3E}">
        <p14:creationId xmlns:p14="http://schemas.microsoft.com/office/powerpoint/2010/main" xmlns="" val="17387079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a:extLst>
              <a:ext uri="{FF2B5EF4-FFF2-40B4-BE49-F238E27FC236}">
                <a16:creationId xmlns:a16="http://schemas.microsoft.com/office/drawing/2014/main" xmlns="" id="{A92DD670-53A2-4179-9EFE-DEC61E2FFEA4}"/>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611937" y="0"/>
            <a:ext cx="5580063"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a:extLst>
              <a:ext uri="{FF2B5EF4-FFF2-40B4-BE49-F238E27FC236}">
                <a16:creationId xmlns:a16="http://schemas.microsoft.com/office/drawing/2014/main" xmlns="" id="{7CC5C102-EEE3-4260-8169-48DF7DB8A76D}"/>
              </a:ext>
            </a:extLst>
          </p:cNvPr>
          <p:cNvSpPr/>
          <p:nvPr/>
        </p:nvSpPr>
        <p:spPr>
          <a:xfrm>
            <a:off x="1391477" y="2292626"/>
            <a:ext cx="4879161" cy="2585323"/>
          </a:xfrm>
          <a:prstGeom prst="rect">
            <a:avLst/>
          </a:prstGeom>
        </p:spPr>
        <p:txBody>
          <a:bodyPr wrap="square">
            <a:spAutoFit/>
          </a:bodyPr>
          <a:lstStyle/>
          <a:p>
            <a:r>
              <a:rPr lang="it-IT" dirty="0">
                <a:solidFill>
                  <a:schemeClr val="bg1"/>
                </a:solidFill>
                <a:latin typeface="Segoe UI Historic" panose="020B0502040204020203" pitchFamily="34" charset="0"/>
              </a:rPr>
              <a:t>Il rapporto 2018 sull'attività di tutela del lavoro dell’ Arma dei Carabinieri fotografa in Italia un aumento dei casi di persone sfruttate, in particolare per quanto riguarda il </a:t>
            </a:r>
            <a:r>
              <a:rPr lang="it-IT" dirty="0">
                <a:solidFill>
                  <a:srgbClr val="FFFF00"/>
                </a:solidFill>
              </a:rPr>
              <a:t>caporalato l'Arma rileva un aumento del 353% di denunce alle autorità.</a:t>
            </a:r>
            <a:r>
              <a:rPr lang="it-IT" dirty="0">
                <a:solidFill>
                  <a:schemeClr val="bg1"/>
                </a:solidFill>
                <a:highlight>
                  <a:srgbClr val="FFFF00"/>
                </a:highlight>
              </a:rPr>
              <a:t/>
            </a:r>
            <a:br>
              <a:rPr lang="it-IT" dirty="0">
                <a:solidFill>
                  <a:schemeClr val="bg1"/>
                </a:solidFill>
                <a:highlight>
                  <a:srgbClr val="FFFF00"/>
                </a:highlight>
              </a:rPr>
            </a:br>
            <a:endParaRPr lang="it-IT" dirty="0">
              <a:solidFill>
                <a:schemeClr val="bg1"/>
              </a:solidFill>
              <a:highlight>
                <a:srgbClr val="FFFF00"/>
              </a:highlight>
            </a:endParaRPr>
          </a:p>
          <a:p>
            <a:r>
              <a:rPr lang="it-IT" dirty="0"/>
              <a:t/>
            </a:r>
            <a:br>
              <a:rPr lang="it-IT" dirty="0"/>
            </a:br>
            <a:endParaRPr lang="it-IT" dirty="0"/>
          </a:p>
        </p:txBody>
      </p:sp>
      <p:sp>
        <p:nvSpPr>
          <p:cNvPr id="3" name="Rettangolo 2">
            <a:extLst>
              <a:ext uri="{FF2B5EF4-FFF2-40B4-BE49-F238E27FC236}">
                <a16:creationId xmlns:a16="http://schemas.microsoft.com/office/drawing/2014/main" xmlns="" id="{B99B1236-3EEA-404B-B4AE-F2228ECA4DFE}"/>
              </a:ext>
            </a:extLst>
          </p:cNvPr>
          <p:cNvSpPr/>
          <p:nvPr/>
        </p:nvSpPr>
        <p:spPr>
          <a:xfrm>
            <a:off x="2950805" y="6319004"/>
            <a:ext cx="3597203" cy="369332"/>
          </a:xfrm>
          <a:prstGeom prst="rect">
            <a:avLst/>
          </a:prstGeom>
        </p:spPr>
        <p:txBody>
          <a:bodyPr wrap="none">
            <a:spAutoFit/>
          </a:bodyPr>
          <a:lstStyle/>
          <a:p>
            <a:r>
              <a:rPr lang="it-IT" dirty="0">
                <a:solidFill>
                  <a:schemeClr val="bg1"/>
                </a:solidFill>
              </a:rPr>
              <a:t>(fonte foto: La Stampa - Centimetri)</a:t>
            </a:r>
          </a:p>
        </p:txBody>
      </p:sp>
    </p:spTree>
    <p:extLst>
      <p:ext uri="{BB962C8B-B14F-4D97-AF65-F5344CB8AC3E}">
        <p14:creationId xmlns:p14="http://schemas.microsoft.com/office/powerpoint/2010/main" xmlns="" val="2429644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4310" y="208722"/>
            <a:ext cx="10018713" cy="1752599"/>
          </a:xfrm>
        </p:spPr>
        <p:txBody>
          <a:bodyPr>
            <a:normAutofit/>
          </a:bodyPr>
          <a:lstStyle/>
          <a:p>
            <a:r>
              <a:rPr lang="it-IT" sz="3600" dirty="0"/>
              <a:t>IL CAPOLARATO</a:t>
            </a:r>
          </a:p>
        </p:txBody>
      </p:sp>
      <p:sp>
        <p:nvSpPr>
          <p:cNvPr id="3" name="Segnaposto contenuto 2"/>
          <p:cNvSpPr>
            <a:spLocks noGrp="1"/>
          </p:cNvSpPr>
          <p:nvPr>
            <p:ph idx="1"/>
          </p:nvPr>
        </p:nvSpPr>
        <p:spPr>
          <a:xfrm>
            <a:off x="1484310" y="1866899"/>
            <a:ext cx="10018713" cy="3124201"/>
          </a:xfrm>
        </p:spPr>
        <p:txBody>
          <a:bodyPr>
            <a:normAutofit/>
          </a:bodyPr>
          <a:lstStyle/>
          <a:p>
            <a:endParaRPr lang="it-IT" dirty="0"/>
          </a:p>
          <a:p>
            <a:endParaRPr lang="it-IT" dirty="0"/>
          </a:p>
          <a:p>
            <a:pPr algn="just"/>
            <a:r>
              <a:rPr lang="it-IT" dirty="0"/>
              <a:t>In questo primo incontro formativo ed informativo, in relazione al tema del consumo critico si intende sottolineare come le scelte del consumatore possono incidere sul mondo del mercato per evitare fenomeni quali lo sfruttamento dei lavoratori: il </a:t>
            </a:r>
            <a:r>
              <a:rPr lang="it-IT" dirty="0" err="1"/>
              <a:t>capolarato</a:t>
            </a:r>
            <a:r>
              <a:rPr lang="it-IT" dirty="0"/>
              <a: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iamo_Uomini_o_Caporali">
            <a:hlinkClick r:id="" action="ppaction://media"/>
            <a:extLst>
              <a:ext uri="{FF2B5EF4-FFF2-40B4-BE49-F238E27FC236}">
                <a16:creationId xmlns:a16="http://schemas.microsoft.com/office/drawing/2014/main" xmlns="" id="{E06CA89F-CFAA-49C5-9C9F-B4066EFA2C32}"/>
              </a:ext>
            </a:extLst>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a:stretch>
            <a:fillRect/>
          </a:stretch>
        </p:blipFill>
        <p:spPr>
          <a:xfrm>
            <a:off x="1828800" y="343455"/>
            <a:ext cx="10363200" cy="582874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554FB304-1012-4AAE-AACC-FAC8F1CC2D40}"/>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xmlns="" id="{C67AC3E0-2584-40C4-9C88-A5A00BB986D9}"/>
              </a:ext>
            </a:extLst>
          </p:cNvPr>
          <p:cNvSpPr>
            <a:spLocks noGrp="1"/>
          </p:cNvSpPr>
          <p:nvPr>
            <p:ph idx="1"/>
          </p:nvPr>
        </p:nvSpPr>
        <p:spPr>
          <a:xfrm>
            <a:off x="2266188" y="1866899"/>
            <a:ext cx="10018713" cy="3124201"/>
          </a:xfrm>
        </p:spPr>
        <p:txBody>
          <a:bodyPr>
            <a:normAutofit/>
          </a:bodyPr>
          <a:lstStyle/>
          <a:p>
            <a:pPr marL="0" indent="0">
              <a:buNone/>
            </a:pPr>
            <a:r>
              <a:rPr lang="it-IT" sz="4400" dirty="0"/>
              <a:t>I DIRITTI DEL LAVORATORE</a:t>
            </a:r>
          </a:p>
        </p:txBody>
      </p:sp>
    </p:spTree>
    <p:extLst>
      <p:ext uri="{BB962C8B-B14F-4D97-AF65-F5344CB8AC3E}">
        <p14:creationId xmlns:p14="http://schemas.microsoft.com/office/powerpoint/2010/main" xmlns="" val="737100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1.wp.com/www.adocnazionale.it/wp-content/uploads/2019/05/diritti1.jpg?fit=800%2C450&amp;ssl=1"/>
          <p:cNvPicPr>
            <a:picLocks noChangeAspect="1" noChangeArrowheads="1"/>
          </p:cNvPicPr>
          <p:nvPr/>
        </p:nvPicPr>
        <p:blipFill rotWithShape="1">
          <a:blip r:embed="rId2" cstate="print"/>
          <a:srcRect t="22624" r="289" b="15535"/>
          <a:stretch/>
        </p:blipFill>
        <p:spPr bwMode="auto">
          <a:xfrm>
            <a:off x="2296999" y="1377892"/>
            <a:ext cx="7598001" cy="4102216"/>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s://i2.wp.com/www.adocnazionale.it/wp-content/uploads/2019/05/diritti2.jpg?fit=800%2C450&amp;ssl=1"/>
          <p:cNvPicPr>
            <a:picLocks noChangeAspect="1" noChangeArrowheads="1"/>
          </p:cNvPicPr>
          <p:nvPr/>
        </p:nvPicPr>
        <p:blipFill rotWithShape="1">
          <a:blip r:embed="rId2" cstate="print"/>
          <a:srcRect t="21558" r="-88" b="23475"/>
          <a:stretch/>
        </p:blipFill>
        <p:spPr bwMode="auto">
          <a:xfrm>
            <a:off x="2282626" y="1700867"/>
            <a:ext cx="7626748" cy="3456265"/>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s://i1.wp.com/www.adocnazionale.it/wp-content/uploads/2019/05/diritti3.jpg?fit=800%2C450&amp;ssl=1"/>
          <p:cNvPicPr>
            <a:picLocks noChangeAspect="1" noChangeArrowheads="1"/>
          </p:cNvPicPr>
          <p:nvPr/>
        </p:nvPicPr>
        <p:blipFill rotWithShape="1">
          <a:blip r:embed="rId2" cstate="print"/>
          <a:srcRect t="22762" r="-114" b="43126"/>
          <a:stretch/>
        </p:blipFill>
        <p:spPr bwMode="auto">
          <a:xfrm>
            <a:off x="2281652" y="2267124"/>
            <a:ext cx="7628695" cy="2323751"/>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s://i2.wp.com/www.adocnazionale.it/wp-content/uploads/2019/05/diritti4.jpg?fit=800%2C450&amp;ssl=1"/>
          <p:cNvPicPr>
            <a:picLocks noChangeAspect="1" noChangeArrowheads="1"/>
          </p:cNvPicPr>
          <p:nvPr/>
        </p:nvPicPr>
        <p:blipFill rotWithShape="1">
          <a:blip r:embed="rId2" cstate="print"/>
          <a:srcRect t="24639" r="-75" b="14663"/>
          <a:stretch/>
        </p:blipFill>
        <p:spPr bwMode="auto">
          <a:xfrm>
            <a:off x="2283137" y="1205917"/>
            <a:ext cx="7625726" cy="4446166"/>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s://i1.wp.com/www.adocnazionale.it/wp-content/uploads/2019/05/diritti5.jpg?fit=800%2C450&amp;ssl=1"/>
          <p:cNvPicPr>
            <a:picLocks noChangeAspect="1" noChangeArrowheads="1"/>
          </p:cNvPicPr>
          <p:nvPr/>
        </p:nvPicPr>
        <p:blipFill rotWithShape="1">
          <a:blip r:embed="rId2" cstate="print"/>
          <a:srcRect l="-1" t="24060" r="-125" b="25945"/>
          <a:stretch/>
        </p:blipFill>
        <p:spPr bwMode="auto">
          <a:xfrm>
            <a:off x="2281245" y="1767980"/>
            <a:ext cx="7629510" cy="3322040"/>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s://i1.wp.com/www.adocnazionale.it/wp-content/uploads/2019/05/diritti6.jpg?fit=800%2C450&amp;ssl=1"/>
          <p:cNvPicPr>
            <a:picLocks noChangeAspect="1" noChangeArrowheads="1"/>
          </p:cNvPicPr>
          <p:nvPr/>
        </p:nvPicPr>
        <p:blipFill rotWithShape="1">
          <a:blip r:embed="rId2" cstate="print"/>
          <a:srcRect t="25363" r="19"/>
          <a:stretch/>
        </p:blipFill>
        <p:spPr bwMode="auto">
          <a:xfrm>
            <a:off x="2286718" y="945123"/>
            <a:ext cx="7618563" cy="4967754"/>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s://i1.wp.com/www.adocnazionale.it/wp-content/uploads/2019/05/diritti7.jpg?fit=800%2C450&amp;ssl=1"/>
          <p:cNvPicPr>
            <a:picLocks noChangeAspect="1" noChangeArrowheads="1"/>
          </p:cNvPicPr>
          <p:nvPr/>
        </p:nvPicPr>
        <p:blipFill rotWithShape="1">
          <a:blip r:embed="rId2" cstate="print"/>
          <a:srcRect l="-1" t="24912" r="-231" b="34787"/>
          <a:stretch/>
        </p:blipFill>
        <p:spPr bwMode="auto">
          <a:xfrm>
            <a:off x="2277203" y="2024892"/>
            <a:ext cx="7637593" cy="2808216"/>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s://i2.wp.com/www.adocnazionale.it/wp-content/uploads/2019/05/diritti8.jpg?fit=800%2C450&amp;ssl=1"/>
          <p:cNvPicPr>
            <a:picLocks noChangeAspect="1" noChangeArrowheads="1"/>
          </p:cNvPicPr>
          <p:nvPr/>
        </p:nvPicPr>
        <p:blipFill rotWithShape="1">
          <a:blip r:embed="rId2" cstate="print"/>
          <a:srcRect l="1" t="23144" r="-2253" b="34924"/>
          <a:stretch/>
        </p:blipFill>
        <p:spPr bwMode="auto">
          <a:xfrm>
            <a:off x="2200168" y="2061594"/>
            <a:ext cx="7791663" cy="2734811"/>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pPr>
              <a:buNone/>
            </a:pPr>
            <a:r>
              <a:rPr lang="it-IT" dirty="0"/>
              <a:t>RELATORI DEL CORSO:</a:t>
            </a:r>
          </a:p>
          <a:p>
            <a:pPr>
              <a:buNone/>
            </a:pPr>
            <a:endParaRPr lang="it-IT" dirty="0"/>
          </a:p>
          <a:p>
            <a:pPr>
              <a:buFontTx/>
              <a:buChar char="-"/>
            </a:pPr>
            <a:r>
              <a:rPr lang="it-IT" dirty="0"/>
              <a:t>Avv. Di </a:t>
            </a:r>
            <a:r>
              <a:rPr lang="it-IT" dirty="0" err="1"/>
              <a:t>Lallo</a:t>
            </a:r>
            <a:r>
              <a:rPr lang="it-IT" dirty="0"/>
              <a:t> Alessandro</a:t>
            </a:r>
          </a:p>
          <a:p>
            <a:pPr>
              <a:buFontTx/>
              <a:buChar char="-"/>
            </a:pPr>
            <a:r>
              <a:rPr lang="it-IT" dirty="0"/>
              <a:t>Avv. Fazio Salvatore</a:t>
            </a:r>
          </a:p>
        </p:txBody>
      </p:sp>
      <p:pic>
        <p:nvPicPr>
          <p:cNvPr id="2" name="Immagine 1">
            <a:extLst>
              <a:ext uri="{FF2B5EF4-FFF2-40B4-BE49-F238E27FC236}">
                <a16:creationId xmlns:a16="http://schemas.microsoft.com/office/drawing/2014/main" xmlns="" id="{50D26A0B-7DE4-4BBB-9D02-D9C28D0ACE6B}"/>
              </a:ext>
            </a:extLst>
          </p:cNvPr>
          <p:cNvPicPr>
            <a:picLocks noChangeAspect="1"/>
          </p:cNvPicPr>
          <p:nvPr/>
        </p:nvPicPr>
        <p:blipFill>
          <a:blip r:embed="rId2"/>
          <a:stretch>
            <a:fillRect/>
          </a:stretch>
        </p:blipFill>
        <p:spPr>
          <a:xfrm>
            <a:off x="7421661" y="2223306"/>
            <a:ext cx="3286029" cy="3286029"/>
          </a:xfrm>
          <a:prstGeom prst="rect">
            <a:avLst/>
          </a:prstGeom>
        </p:spPr>
      </p:pic>
      <p:pic>
        <p:nvPicPr>
          <p:cNvPr id="4" name="Immagine 3">
            <a:extLst>
              <a:ext uri="{FF2B5EF4-FFF2-40B4-BE49-F238E27FC236}">
                <a16:creationId xmlns:a16="http://schemas.microsoft.com/office/drawing/2014/main" xmlns="" id="{DB4E94CE-1636-418C-ABA8-889C49FCB5A8}"/>
              </a:ext>
            </a:extLst>
          </p:cNvPr>
          <p:cNvPicPr>
            <a:picLocks noChangeAspect="1"/>
          </p:cNvPicPr>
          <p:nvPr/>
        </p:nvPicPr>
        <p:blipFill>
          <a:blip r:embed="rId3"/>
          <a:stretch>
            <a:fillRect/>
          </a:stretch>
        </p:blipFill>
        <p:spPr>
          <a:xfrm>
            <a:off x="1832130" y="-148926"/>
            <a:ext cx="2670279" cy="1780186"/>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s://i2.wp.com/www.adocnazionale.it/wp-content/uploads/2019/05/diritti9.jpg?fit=800%2C450&amp;ssl=1"/>
          <p:cNvPicPr>
            <a:picLocks noChangeAspect="1" noChangeArrowheads="1"/>
          </p:cNvPicPr>
          <p:nvPr/>
        </p:nvPicPr>
        <p:blipFill rotWithShape="1">
          <a:blip r:embed="rId2" cstate="print"/>
          <a:srcRect t="20832" r="-453" b="30718"/>
          <a:stretch/>
        </p:blipFill>
        <p:spPr bwMode="auto">
          <a:xfrm>
            <a:off x="2268712" y="1767979"/>
            <a:ext cx="7654576" cy="2955023"/>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s://i1.wp.com/www.adocnazionale.it/wp-content/uploads/2019/05/diritti10.jpg?fit=800%2C450&amp;ssl=1"/>
          <p:cNvPicPr>
            <a:picLocks noChangeAspect="1" noChangeArrowheads="1"/>
          </p:cNvPicPr>
          <p:nvPr/>
        </p:nvPicPr>
        <p:blipFill rotWithShape="1">
          <a:blip r:embed="rId2" cstate="print"/>
          <a:srcRect l="1" t="21782" r="-466" b="43627"/>
          <a:stretch/>
        </p:blipFill>
        <p:spPr bwMode="auto">
          <a:xfrm>
            <a:off x="2268302" y="2208401"/>
            <a:ext cx="7655395" cy="2441198"/>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s://i1.wp.com/www.adocnazionale.it/wp-content/uploads/2019/05/diritti11.jpg?fit=800%2C450&amp;ssl=1"/>
          <p:cNvPicPr>
            <a:picLocks noChangeAspect="1" noChangeArrowheads="1"/>
          </p:cNvPicPr>
          <p:nvPr/>
        </p:nvPicPr>
        <p:blipFill rotWithShape="1">
          <a:blip r:embed="rId2" cstate="print"/>
          <a:srcRect l="1" t="21532" r="-773" b="25474"/>
          <a:stretch/>
        </p:blipFill>
        <p:spPr bwMode="auto">
          <a:xfrm>
            <a:off x="1903350" y="1786855"/>
            <a:ext cx="7660100" cy="3665989"/>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s://i0.wp.com/www.adocnazionale.it/wp-content/uploads/2019/05/diritti12.jpg?fit=800%2C450&amp;ssl=1"/>
          <p:cNvPicPr>
            <a:picLocks noChangeAspect="1" noChangeArrowheads="1"/>
          </p:cNvPicPr>
          <p:nvPr/>
        </p:nvPicPr>
        <p:blipFill rotWithShape="1">
          <a:blip r:embed="rId2" cstate="print"/>
          <a:srcRect l="111" t="23501" r="-443" b="21799"/>
          <a:stretch/>
        </p:blipFill>
        <p:spPr bwMode="auto">
          <a:xfrm>
            <a:off x="2297818" y="1547565"/>
            <a:ext cx="7596364" cy="3762870"/>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s://i2.wp.com/www.adocnazionale.it/wp-content/uploads/2019/05/diritti13.jpg?fit=800%2C450&amp;ssl=1"/>
          <p:cNvPicPr>
            <a:picLocks noChangeAspect="1" noChangeArrowheads="1"/>
          </p:cNvPicPr>
          <p:nvPr/>
        </p:nvPicPr>
        <p:blipFill rotWithShape="1">
          <a:blip r:embed="rId2" cstate="print"/>
          <a:srcRect l="1" t="23948" r="-1448" b="-1"/>
          <a:stretch/>
        </p:blipFill>
        <p:spPr bwMode="auto">
          <a:xfrm>
            <a:off x="2230808" y="872589"/>
            <a:ext cx="7730383" cy="5112822"/>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s://i2.wp.com/www.adocnazionale.it/wp-content/uploads/2019/05/diritti14.jpg?fit=800%2C450&amp;ssl=1"/>
          <p:cNvPicPr>
            <a:picLocks noChangeAspect="1" noChangeArrowheads="1"/>
          </p:cNvPicPr>
          <p:nvPr/>
        </p:nvPicPr>
        <p:blipFill rotWithShape="1">
          <a:blip r:embed="rId2" cstate="print"/>
          <a:srcRect l="-1" t="23895" r="-332" b="34486"/>
          <a:stretch/>
        </p:blipFill>
        <p:spPr bwMode="auto">
          <a:xfrm>
            <a:off x="2293690" y="2002871"/>
            <a:ext cx="7604620" cy="2852258"/>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66EF94B-1AD5-4AB0-9504-46C886F9CAD1}"/>
              </a:ext>
            </a:extLst>
          </p:cNvPr>
          <p:cNvSpPr>
            <a:spLocks noGrp="1"/>
          </p:cNvSpPr>
          <p:nvPr>
            <p:ph type="title"/>
          </p:nvPr>
        </p:nvSpPr>
        <p:spPr>
          <a:xfrm>
            <a:off x="1355034" y="2766218"/>
            <a:ext cx="10515600" cy="1325563"/>
          </a:xfrm>
        </p:spPr>
        <p:txBody>
          <a:bodyPr/>
          <a:lstStyle/>
          <a:p>
            <a:r>
              <a:rPr lang="it-IT" dirty="0"/>
              <a:t>COME CONTRASTARE IL CAPORALATO CON IL CONSUMO CRITICO</a:t>
            </a:r>
          </a:p>
        </p:txBody>
      </p:sp>
    </p:spTree>
    <p:extLst>
      <p:ext uri="{BB962C8B-B14F-4D97-AF65-F5344CB8AC3E}">
        <p14:creationId xmlns:p14="http://schemas.microsoft.com/office/powerpoint/2010/main" xmlns="" val="35833414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514061" y="1253331"/>
            <a:ext cx="10515600" cy="4351338"/>
          </a:xfrm>
        </p:spPr>
        <p:txBody>
          <a:bodyPr/>
          <a:lstStyle/>
          <a:p>
            <a:endParaRPr lang="it-IT" dirty="0"/>
          </a:p>
          <a:p>
            <a:pPr algn="just"/>
            <a:r>
              <a:rPr lang="it-IT" dirty="0"/>
              <a:t>contribuire alla promozione concreta di modelli economici sostenibili e responsabili, favorendo un reciproco esercizio di responsabilità, da parte di ogni consumatore</a:t>
            </a:r>
          </a:p>
          <a:p>
            <a:pPr>
              <a:buNone/>
            </a:pPr>
            <a:endParaRPr lang="it-IT" dirty="0"/>
          </a:p>
          <a:p>
            <a:pPr algn="just"/>
            <a:r>
              <a:rPr lang="it-IT" dirty="0"/>
              <a:t>sensibilizzare la cittadinanza sui temi del consumo sostenibile, favorendo un cambio di abitudini di consumo, fornendo informazioni e monitorando l’assunzione di comportamenti virtuosi</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IL CAPORALATO SI VINCE ANCHE A TAVOLA</a:t>
            </a:r>
            <a:br>
              <a:rPr lang="it-IT" dirty="0"/>
            </a:br>
            <a:r>
              <a:rPr lang="it-IT" dirty="0"/>
              <a:t> - I CONSUMATORI HANNO UN POTERE ENORME</a:t>
            </a:r>
          </a:p>
        </p:txBody>
      </p:sp>
      <p:sp>
        <p:nvSpPr>
          <p:cNvPr id="3" name="Segnaposto contenuto 2"/>
          <p:cNvSpPr>
            <a:spLocks noGrp="1"/>
          </p:cNvSpPr>
          <p:nvPr>
            <p:ph idx="1"/>
          </p:nvPr>
        </p:nvSpPr>
        <p:spPr>
          <a:xfrm>
            <a:off x="1484311" y="3195637"/>
            <a:ext cx="10779034" cy="2976563"/>
          </a:xfrm>
        </p:spPr>
        <p:txBody>
          <a:bodyPr>
            <a:normAutofit fontScale="92500" lnSpcReduction="20000"/>
          </a:bodyPr>
          <a:lstStyle/>
          <a:p>
            <a:r>
              <a:rPr lang="it-IT" dirty="0"/>
              <a:t>Una soluzione non è sicuramente facile, dal momento che i prodotti a basso prezzo incontrano il bisogno di famiglie sempre più impoverite. Le offerte 3x2 vantaggiose all’occhio del consumatore prendono sopravvento rispetto a scelte fatte secondo etica e responsabilmente.</a:t>
            </a:r>
          </a:p>
          <a:p>
            <a:endParaRPr lang="it-IT" dirty="0"/>
          </a:p>
          <a:p>
            <a:pPr>
              <a:buNone/>
            </a:pPr>
            <a:r>
              <a:rPr lang="it-IT" dirty="0"/>
              <a:t>COME SI PUO’ INTERVENIRE?</a:t>
            </a:r>
          </a:p>
          <a:p>
            <a:r>
              <a:rPr lang="it-IT" dirty="0"/>
              <a:t>TRACCIABILITA’ FILIERE</a:t>
            </a:r>
          </a:p>
          <a:p>
            <a:r>
              <a:rPr lang="it-IT" dirty="0"/>
              <a:t>DOMANDE SUI PRODOTTI CHE ARRIVANO A TAVOLA</a:t>
            </a:r>
          </a:p>
          <a:p>
            <a:pPr>
              <a:buNone/>
            </a:pPr>
            <a:endParaRPr lang="it-IT" dirty="0"/>
          </a:p>
          <a:p>
            <a:endParaRPr lang="it-IT" dirty="0"/>
          </a:p>
          <a:p>
            <a:endParaRPr lang="it-IT"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676400" y="1253331"/>
            <a:ext cx="10515600" cy="4351338"/>
          </a:xfrm>
        </p:spPr>
        <p:txBody>
          <a:bodyPr>
            <a:normAutofit/>
          </a:bodyPr>
          <a:lstStyle/>
          <a:p>
            <a:r>
              <a:rPr lang="it-IT" b="1" dirty="0"/>
              <a:t>Quindi un consumo critico che si interroghi sul basso prezzo del pomodoro o degli altri prodotti che portiamo in tavola. </a:t>
            </a:r>
            <a:endParaRPr lang="it-IT" dirty="0"/>
          </a:p>
          <a:p>
            <a:pPr>
              <a:buNone/>
            </a:pPr>
            <a:r>
              <a:rPr lang="it-IT" dirty="0"/>
              <a:t>    Se il consumo è inconsapevole fa solo danni e alimenta un sistema perverso. Un euro speso per l’acquisto di un prodotto può alimentare un circuito che genera sfruttamento, caporalato e tutto il resto. Il consumo critico per noi è un valore. Non è solo uno slogan: bisogna costruire i presupposti per mettere il consumatori nella condizione di poter fare questa rivoluzione. Quando un consumatore sensibilizzato sul tema vuole comprare i prodotti certificati, di una filiera etica, dove può farlo? E’ qui il problema.  Non c’è ancora un mercato etico, è solo di nicchia. Vogliamo far capire ai consumatori che acquistare un prodotto etico vuol dire costruire un mondo migliore. Ma ci deve essere un mercato vero.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933157" y="1196753"/>
            <a:ext cx="10972800" cy="4929411"/>
          </a:xfrm>
        </p:spPr>
        <p:txBody>
          <a:bodyPr/>
          <a:lstStyle/>
          <a:p>
            <a:pPr>
              <a:buNone/>
            </a:pPr>
            <a:endParaRPr lang="it-IT" i="1" dirty="0"/>
          </a:p>
          <a:p>
            <a:pPr algn="just">
              <a:buNone/>
            </a:pPr>
            <a:r>
              <a:rPr lang="it-IT" i="1" dirty="0"/>
              <a:t>  </a:t>
            </a:r>
          </a:p>
          <a:p>
            <a:pPr algn="just">
              <a:buNone/>
            </a:pPr>
            <a:r>
              <a:rPr lang="it-IT" i="1" dirty="0"/>
              <a:t>  «La forza decisiva per costruire dal basso un benessere equo e sostenibile sarà il “voto col portafoglio”. Ovvero la sempre maggiore consapevolezza dei cittadini che le loro scelte di consumo e risparmio sono la principale urna elettorale che hanno a disposizione». (Leonardo Becchetti, economista)</a:t>
            </a:r>
            <a:endParaRPr lang="it-IT"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567069" y="1329071"/>
            <a:ext cx="10515600" cy="4385388"/>
          </a:xfrm>
        </p:spPr>
        <p:txBody>
          <a:bodyPr>
            <a:normAutofit/>
          </a:bodyPr>
          <a:lstStyle/>
          <a:p>
            <a:r>
              <a:rPr lang="it-IT" dirty="0"/>
              <a:t>Tante offerte di “sottocosto” e di acquisto “3×2” nascondono schiavitù e sfruttamento. Bisogna obbligare le imprese a rifiutare l’adozione di pratiche commerciali sleali, illegali e criminali imparando ad essere “consumatori critici”: è fondamentale comprare dove le imprese rispettano le regole in modo tale da boicottare le altre; il cittadino/consumatore dovrà essere consapevole che potrà fare molto per cambiare se saprà usare con intelligenza il proprio potere di acquisto e se preferirà prodotti etici, tracciabili e certificati, che rispettano i requisiti di legge nelle assunzioni dei lavoratori e più in generale nella tutela della condizioni di lavoro, al fine di favorire il principio etico della scelta.</a:t>
            </a:r>
          </a:p>
          <a:p>
            <a:endParaRPr lang="it-IT"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4FFDAD2F-2164-4F75-9206-7FCFD154E7AB}"/>
              </a:ext>
            </a:extLst>
          </p:cNvPr>
          <p:cNvPicPr>
            <a:picLocks noChangeAspect="1"/>
          </p:cNvPicPr>
          <p:nvPr/>
        </p:nvPicPr>
        <p:blipFill>
          <a:blip r:embed="rId2" cstate="print"/>
          <a:stretch>
            <a:fillRect/>
          </a:stretch>
        </p:blipFill>
        <p:spPr>
          <a:xfrm>
            <a:off x="6340150" y="5123080"/>
            <a:ext cx="2424550" cy="1256598"/>
          </a:xfrm>
          <a:prstGeom prst="rect">
            <a:avLst/>
          </a:prstGeom>
        </p:spPr>
      </p:pic>
      <p:sp>
        <p:nvSpPr>
          <p:cNvPr id="6" name="CasellaDiTesto 5">
            <a:extLst>
              <a:ext uri="{FF2B5EF4-FFF2-40B4-BE49-F238E27FC236}">
                <a16:creationId xmlns:a16="http://schemas.microsoft.com/office/drawing/2014/main" xmlns="" id="{68CE9BB8-F2EE-4718-B7D7-8D6DFC252E6D}"/>
              </a:ext>
            </a:extLst>
          </p:cNvPr>
          <p:cNvSpPr txBox="1"/>
          <p:nvPr/>
        </p:nvSpPr>
        <p:spPr>
          <a:xfrm>
            <a:off x="2416558" y="2614989"/>
            <a:ext cx="8207022" cy="1107996"/>
          </a:xfrm>
          <a:prstGeom prst="rect">
            <a:avLst/>
          </a:prstGeom>
          <a:noFill/>
        </p:spPr>
        <p:txBody>
          <a:bodyPr wrap="square" rtlCol="0">
            <a:spAutoFit/>
          </a:bodyPr>
          <a:lstStyle/>
          <a:p>
            <a:r>
              <a:rPr lang="it-IT" sz="6600" dirty="0">
                <a:solidFill>
                  <a:schemeClr val="bg1"/>
                </a:solidFill>
              </a:rPr>
              <a:t>Grazie per l’attenzione</a:t>
            </a:r>
          </a:p>
        </p:txBody>
      </p:sp>
      <p:pic>
        <p:nvPicPr>
          <p:cNvPr id="2" name="Immagine 1">
            <a:extLst>
              <a:ext uri="{FF2B5EF4-FFF2-40B4-BE49-F238E27FC236}">
                <a16:creationId xmlns:a16="http://schemas.microsoft.com/office/drawing/2014/main" xmlns="" id="{FE354FAB-6B2F-4814-AEA7-6C768B220B99}"/>
              </a:ext>
            </a:extLst>
          </p:cNvPr>
          <p:cNvPicPr>
            <a:picLocks noChangeAspect="1"/>
          </p:cNvPicPr>
          <p:nvPr/>
        </p:nvPicPr>
        <p:blipFill>
          <a:blip r:embed="rId3"/>
          <a:stretch>
            <a:fillRect/>
          </a:stretch>
        </p:blipFill>
        <p:spPr>
          <a:xfrm>
            <a:off x="9581321" y="5123080"/>
            <a:ext cx="1775451" cy="1256598"/>
          </a:xfrm>
          <a:prstGeom prst="rect">
            <a:avLst/>
          </a:prstGeom>
        </p:spPr>
      </p:pic>
      <p:pic>
        <p:nvPicPr>
          <p:cNvPr id="3" name="Immagine 2">
            <a:extLst>
              <a:ext uri="{FF2B5EF4-FFF2-40B4-BE49-F238E27FC236}">
                <a16:creationId xmlns:a16="http://schemas.microsoft.com/office/drawing/2014/main" xmlns="" id="{AF3DCA2D-65D3-4AB6-B3CB-4470EDE98F91}"/>
              </a:ext>
            </a:extLst>
          </p:cNvPr>
          <p:cNvPicPr>
            <a:picLocks noChangeAspect="1"/>
          </p:cNvPicPr>
          <p:nvPr/>
        </p:nvPicPr>
        <p:blipFill>
          <a:blip r:embed="rId4"/>
          <a:stretch>
            <a:fillRect/>
          </a:stretch>
        </p:blipFill>
        <p:spPr>
          <a:xfrm>
            <a:off x="9992053" y="291470"/>
            <a:ext cx="1841797" cy="1841797"/>
          </a:xfrm>
          <a:prstGeom prst="rect">
            <a:avLst/>
          </a:prstGeom>
        </p:spPr>
      </p:pic>
      <p:pic>
        <p:nvPicPr>
          <p:cNvPr id="7" name="Immagine 6">
            <a:extLst>
              <a:ext uri="{FF2B5EF4-FFF2-40B4-BE49-F238E27FC236}">
                <a16:creationId xmlns:a16="http://schemas.microsoft.com/office/drawing/2014/main" xmlns="" id="{69EF8F70-04BC-478D-AC51-A19446B9E22D}"/>
              </a:ext>
            </a:extLst>
          </p:cNvPr>
          <p:cNvPicPr>
            <a:picLocks noChangeAspect="1"/>
          </p:cNvPicPr>
          <p:nvPr/>
        </p:nvPicPr>
        <p:blipFill>
          <a:blip r:embed="rId5"/>
          <a:stretch>
            <a:fillRect/>
          </a:stretch>
        </p:blipFill>
        <p:spPr>
          <a:xfrm>
            <a:off x="3209415" y="4904740"/>
            <a:ext cx="2424550" cy="1613829"/>
          </a:xfrm>
          <a:prstGeom prst="rect">
            <a:avLst/>
          </a:prstGeom>
        </p:spPr>
      </p:pic>
    </p:spTree>
    <p:extLst>
      <p:ext uri="{BB962C8B-B14F-4D97-AF65-F5344CB8AC3E}">
        <p14:creationId xmlns:p14="http://schemas.microsoft.com/office/powerpoint/2010/main" xmlns="" val="2680219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LA SCELTA: POTERE </a:t>
            </a:r>
            <a:r>
              <a:rPr lang="it-IT" dirty="0" err="1"/>
              <a:t>D’ACQUISTO</a:t>
            </a:r>
            <a:endParaRPr lang="it-IT" dirty="0"/>
          </a:p>
        </p:txBody>
      </p:sp>
      <p:sp>
        <p:nvSpPr>
          <p:cNvPr id="4" name="Segnaposto contenuto 3"/>
          <p:cNvSpPr>
            <a:spLocks noGrp="1"/>
          </p:cNvSpPr>
          <p:nvPr>
            <p:ph sz="half" idx="2"/>
          </p:nvPr>
        </p:nvSpPr>
        <p:spPr/>
        <p:txBody>
          <a:bodyPr>
            <a:normAutofit fontScale="92500" lnSpcReduction="20000"/>
          </a:bodyPr>
          <a:lstStyle/>
          <a:p>
            <a:r>
              <a:rPr lang="it-IT" b="1" dirty="0"/>
              <a:t>VOTARE CON IL PORTAFOGLIO: IL PRIMO PASSO DEL CONSUMO CRITICO</a:t>
            </a:r>
          </a:p>
          <a:p>
            <a:endParaRPr lang="it-IT" b="1" dirty="0"/>
          </a:p>
          <a:p>
            <a:pPr>
              <a:buNone/>
            </a:pPr>
            <a:endParaRPr lang="it-IT" b="1" dirty="0"/>
          </a:p>
          <a:p>
            <a:pPr>
              <a:buNone/>
            </a:pPr>
            <a:r>
              <a:rPr lang="it-IT" b="1" dirty="0"/>
              <a:t>    </a:t>
            </a:r>
            <a:r>
              <a:rPr lang="it-IT" b="1" u="sng" dirty="0"/>
              <a:t>Consumatore: elettore</a:t>
            </a:r>
            <a:endParaRPr lang="it-IT" b="1" dirty="0"/>
          </a:p>
          <a:p>
            <a:endParaRPr lang="it-IT" dirty="0"/>
          </a:p>
        </p:txBody>
      </p:sp>
      <p:sp>
        <p:nvSpPr>
          <p:cNvPr id="6" name="Segnaposto contenuto 5"/>
          <p:cNvSpPr>
            <a:spLocks noGrp="1"/>
          </p:cNvSpPr>
          <p:nvPr>
            <p:ph sz="quarter" idx="4"/>
          </p:nvPr>
        </p:nvSpPr>
        <p:spPr/>
        <p:txBody>
          <a:bodyPr>
            <a:normAutofit fontScale="92500" lnSpcReduction="20000"/>
          </a:bodyPr>
          <a:lstStyle/>
          <a:p>
            <a:pPr algn="just">
              <a:buNone/>
            </a:pPr>
            <a:r>
              <a:rPr lang="it-IT" dirty="0"/>
              <a:t>      L’</a:t>
            </a:r>
            <a:r>
              <a:rPr lang="it-IT" b="1" dirty="0"/>
              <a:t>analogia</a:t>
            </a:r>
            <a:r>
              <a:rPr lang="it-IT" dirty="0"/>
              <a:t> che viene utilizzata più di sovente è quella tra il </a:t>
            </a:r>
            <a:r>
              <a:rPr lang="it-IT" b="1" dirty="0"/>
              <a:t>consumatore e l’elettore</a:t>
            </a:r>
            <a:r>
              <a:rPr lang="it-IT" dirty="0"/>
              <a:t>: il supermercato altro non è che una cabina elettorale dove le nostre scelte davvero contano qualcosa. Scegliere un prodotto piuttosto che un altro oppure arrivare direttamente al boicottaggio dello stesso, può fare la differenza. </a:t>
            </a:r>
            <a:r>
              <a:rPr lang="it-IT" b="1" dirty="0"/>
              <a:t>Un calo anche solo del 2%</a:t>
            </a:r>
            <a:r>
              <a:rPr lang="it-IT" dirty="0"/>
              <a:t> delle vendite infatti può spingere le aziende a rivedere i </a:t>
            </a:r>
            <a:r>
              <a:rPr lang="it-IT" b="1" dirty="0"/>
              <a:t>processi produttivi</a:t>
            </a:r>
            <a:r>
              <a:rPr lang="it-IT" dirty="0"/>
              <a:t> e soddisfare le </a:t>
            </a:r>
            <a:r>
              <a:rPr lang="it-IT" b="1" dirty="0"/>
              <a:t>richieste del consumatore</a:t>
            </a:r>
            <a:r>
              <a:rPr lang="it-IT" dirty="0"/>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t>LA SCELTA: POTERE </a:t>
            </a:r>
            <a:r>
              <a:rPr lang="it-IT" dirty="0" err="1"/>
              <a:t>D’ACQUISTO</a:t>
            </a:r>
            <a:endParaRPr lang="it-IT" dirty="0"/>
          </a:p>
        </p:txBody>
      </p:sp>
      <p:sp>
        <p:nvSpPr>
          <p:cNvPr id="3" name="Segnaposto contenuto 2"/>
          <p:cNvSpPr>
            <a:spLocks noGrp="1"/>
          </p:cNvSpPr>
          <p:nvPr>
            <p:ph sz="half" idx="1"/>
          </p:nvPr>
        </p:nvSpPr>
        <p:spPr/>
        <p:txBody>
          <a:bodyPr>
            <a:normAutofit fontScale="92500" lnSpcReduction="20000"/>
          </a:bodyPr>
          <a:lstStyle/>
          <a:p>
            <a:pPr algn="just"/>
            <a:r>
              <a:rPr lang="it-IT" b="1" dirty="0"/>
              <a:t>IMPORTANZA DELLE SCELTE </a:t>
            </a:r>
            <a:r>
              <a:rPr lang="it-IT" b="1" dirty="0" err="1"/>
              <a:t>D’ACQUISTO</a:t>
            </a:r>
            <a:r>
              <a:rPr lang="it-IT" b="1" dirty="0"/>
              <a:t> DEL CONSUMATORE CHE RISPETTINO PRINCIPI QUALI LA LEGALITA’, LA TUTELA DEI LAVORATORI, IN MODO TALE DA INCENTIVARE SOSTENIBILITA’ E RESPONSABILITA’:</a:t>
            </a:r>
          </a:p>
          <a:p>
            <a:pPr>
              <a:buNone/>
            </a:pPr>
            <a:endParaRPr lang="it-IT" b="1" dirty="0"/>
          </a:p>
          <a:p>
            <a:pPr>
              <a:buNone/>
            </a:pPr>
            <a:r>
              <a:rPr lang="it-IT" b="1" dirty="0"/>
              <a:t>     </a:t>
            </a:r>
          </a:p>
          <a:p>
            <a:pPr>
              <a:buNone/>
            </a:pPr>
            <a:endParaRPr lang="it-IT" b="1" dirty="0"/>
          </a:p>
          <a:p>
            <a:pPr algn="just">
              <a:buNone/>
            </a:pPr>
            <a:r>
              <a:rPr lang="it-IT" b="1" dirty="0"/>
              <a:t>      </a:t>
            </a:r>
            <a:r>
              <a:rPr lang="it-IT" b="1" u="sng" dirty="0"/>
              <a:t>Ruolo fondamentale del potere d’acquisto del consumatore nel mondo           del mercato              </a:t>
            </a:r>
            <a:endParaRPr lang="it-IT" b="1" dirty="0"/>
          </a:p>
          <a:p>
            <a:endParaRPr lang="it-IT" dirty="0"/>
          </a:p>
        </p:txBody>
      </p:sp>
      <p:sp>
        <p:nvSpPr>
          <p:cNvPr id="4" name="Segnaposto contenuto 3"/>
          <p:cNvSpPr>
            <a:spLocks noGrp="1"/>
          </p:cNvSpPr>
          <p:nvPr>
            <p:ph sz="half" idx="2"/>
          </p:nvPr>
        </p:nvSpPr>
        <p:spPr/>
        <p:txBody>
          <a:bodyPr>
            <a:normAutofit fontScale="92500" lnSpcReduction="20000"/>
          </a:bodyPr>
          <a:lstStyle/>
          <a:p>
            <a:pPr algn="just">
              <a:buNone/>
            </a:pPr>
            <a:r>
              <a:rPr lang="it-IT" dirty="0"/>
              <a:t>     Quando il cittadino/consumatore acquista un determinato prodotto, implicitamente condivide tutto quello che è stato fatto per produrlo. Se è in grado di comprendere il potere che ha in mano dando il giusto peso alla propria scelta di mercato e prendendo in considerazione che quest’ultima abbia considerevoli effetti sociali che vanno ben oltre al di là delle preferenze in base al rapporto qualità/prezzo, tramite questo primo </a:t>
            </a:r>
            <a:r>
              <a:rPr lang="it-IT" dirty="0" err="1"/>
              <a:t>step</a:t>
            </a:r>
            <a:r>
              <a:rPr lang="it-IT" dirty="0"/>
              <a:t> di autoconsapevolezza, potrà essere definito come “consumatore critico”.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t>CHE COSA SI INTENDE PER CONSUMO CRITICO?</a:t>
            </a:r>
          </a:p>
        </p:txBody>
      </p:sp>
      <p:sp>
        <p:nvSpPr>
          <p:cNvPr id="3" name="Segnaposto testo 2"/>
          <p:cNvSpPr>
            <a:spLocks noGrp="1"/>
          </p:cNvSpPr>
          <p:nvPr>
            <p:ph type="body" idx="1"/>
          </p:nvPr>
        </p:nvSpPr>
        <p:spPr/>
        <p:txBody>
          <a:bodyPr/>
          <a:lstStyle/>
          <a:p>
            <a:endParaRPr lang="it-IT" dirty="0"/>
          </a:p>
        </p:txBody>
      </p:sp>
      <p:sp>
        <p:nvSpPr>
          <p:cNvPr id="4" name="Segnaposto contenuto 3"/>
          <p:cNvSpPr>
            <a:spLocks noGrp="1"/>
          </p:cNvSpPr>
          <p:nvPr>
            <p:ph sz="half" idx="2"/>
          </p:nvPr>
        </p:nvSpPr>
        <p:spPr/>
        <p:txBody>
          <a:bodyPr>
            <a:normAutofit fontScale="92500" lnSpcReduction="20000"/>
          </a:bodyPr>
          <a:lstStyle/>
          <a:p>
            <a:r>
              <a:rPr lang="it-IT" dirty="0"/>
              <a:t>CONSAPEVOLEZZA</a:t>
            </a:r>
          </a:p>
          <a:p>
            <a:endParaRPr lang="it-IT" dirty="0"/>
          </a:p>
          <a:p>
            <a:endParaRPr lang="it-IT" dirty="0"/>
          </a:p>
          <a:p>
            <a:r>
              <a:rPr lang="it-IT" dirty="0"/>
              <a:t>RESPONSABILITA’</a:t>
            </a:r>
          </a:p>
          <a:p>
            <a:endParaRPr lang="it-IT" dirty="0"/>
          </a:p>
          <a:p>
            <a:endParaRPr lang="it-IT" dirty="0"/>
          </a:p>
          <a:p>
            <a:r>
              <a:rPr lang="it-IT" dirty="0"/>
              <a:t>SOSTENIBILITA’</a:t>
            </a:r>
          </a:p>
          <a:p>
            <a:pPr>
              <a:buNone/>
            </a:pPr>
            <a:endParaRPr lang="it-IT" dirty="0"/>
          </a:p>
        </p:txBody>
      </p:sp>
      <p:sp>
        <p:nvSpPr>
          <p:cNvPr id="5" name="Segnaposto testo 4"/>
          <p:cNvSpPr>
            <a:spLocks noGrp="1"/>
          </p:cNvSpPr>
          <p:nvPr>
            <p:ph type="body" sz="quarter" idx="3"/>
          </p:nvPr>
        </p:nvSpPr>
        <p:spPr/>
        <p:txBody>
          <a:bodyPr/>
          <a:lstStyle/>
          <a:p>
            <a:endParaRPr lang="it-IT"/>
          </a:p>
        </p:txBody>
      </p:sp>
      <p:sp>
        <p:nvSpPr>
          <p:cNvPr id="6" name="Segnaposto contenuto 5"/>
          <p:cNvSpPr>
            <a:spLocks noGrp="1"/>
          </p:cNvSpPr>
          <p:nvPr>
            <p:ph sz="quarter" idx="4"/>
          </p:nvPr>
        </p:nvSpPr>
        <p:spPr/>
        <p:txBody>
          <a:bodyPr>
            <a:normAutofit fontScale="92500" lnSpcReduction="20000"/>
          </a:bodyPr>
          <a:lstStyle/>
          <a:p>
            <a:pPr algn="just">
              <a:buNone/>
            </a:pPr>
            <a:r>
              <a:rPr lang="it-IT" dirty="0"/>
              <a:t>      Il consumo critico, dunque, altro non è che una modalità di scelta di beni e servizi; una pratica che permette di organizzare le proprie abitudini di consumo, ponendosi domande prima di scegliere cosa comprare, finalizzate all’acquisto di prodotti che posseggono determinati requisiti di qualità differenti da quelli comunemente riconosciuti dal consumatore medio: si andranno così a considerare criteri che riguardano in primis la dimensione etico – sociale.</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sse">
  <a:themeElements>
    <a:clrScheme name="Verde gia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xmlns="" name="Office_36805663_TF22644756.potx" id="{F541F96E-8857-48D4-8F07-6FD7EEFBFA27}" vid="{55106144-CB77-482A-8F4B-BD8BB7D39954}"/>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7C19A7-3107-4CB2-BD0D-F7C79BE028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7023227-530E-4024-91EF-312A851A758C}">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33315AA3-EAE3-44ED-8368-BAC2FFFB48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Design Parallasse</Template>
  <TotalTime>0</TotalTime>
  <Words>4158</Words>
  <Application>Microsoft Office PowerPoint</Application>
  <PresentationFormat>Personalizzato</PresentationFormat>
  <Paragraphs>223</Paragraphs>
  <Slides>61</Slides>
  <Notes>1</Notes>
  <HiddenSlides>0</HiddenSlides>
  <MMClips>2</MMClips>
  <ScaleCrop>false</ScaleCrop>
  <HeadingPairs>
    <vt:vector size="4" baseType="variant">
      <vt:variant>
        <vt:lpstr>Tema</vt:lpstr>
      </vt:variant>
      <vt:variant>
        <vt:i4>1</vt:i4>
      </vt:variant>
      <vt:variant>
        <vt:lpstr>Titoli diapositive</vt:lpstr>
      </vt:variant>
      <vt:variant>
        <vt:i4>61</vt:i4>
      </vt:variant>
    </vt:vector>
  </HeadingPairs>
  <TitlesOfParts>
    <vt:vector size="62" baseType="lpstr">
      <vt:lpstr>Parallasse</vt:lpstr>
      <vt:lpstr>PROGETTO ANNUALITA’ 2019 – REGIONE LAZIO “CONSUMO CRITICO: IO SCELGO!” </vt:lpstr>
      <vt:lpstr>                “CONSUMO CRITICO: IO SCELGO!” </vt:lpstr>
      <vt:lpstr> “CONSUMO CRITICO: IO SCELGO!” </vt:lpstr>
      <vt:lpstr>IL CAPOLARATO</vt:lpstr>
      <vt:lpstr>Diapositiva 5</vt:lpstr>
      <vt:lpstr>Diapositiva 6</vt:lpstr>
      <vt:lpstr>LA SCELTA: POTERE D’ACQUISTO</vt:lpstr>
      <vt:lpstr>LA SCELTA: POTERE D’ACQUISTO</vt:lpstr>
      <vt:lpstr>CHE COSA SI INTENDE PER CONSUMO CRITICO?</vt:lpstr>
      <vt:lpstr>LA NASCITA DEL CONSUMO CRITICO</vt:lpstr>
      <vt:lpstr>    LA NASCITA DEL CONSUMO CRITICO</vt:lpstr>
      <vt:lpstr>LA NASCITA DEL CONSUMO CRITICO</vt:lpstr>
      <vt:lpstr>LA NASCITA DEL CONSUMO CRITICO</vt:lpstr>
      <vt:lpstr>CONSUMO CRITICO COME STILE DI VITA</vt:lpstr>
      <vt:lpstr>COME SI DIVENTA CONSUMATORI CRITICI?</vt:lpstr>
      <vt:lpstr>I CRITERI DEL CONSUMO CRITICO</vt:lpstr>
      <vt:lpstr>SFRUTTAMENTO DEI LAVORATORI</vt:lpstr>
      <vt:lpstr>CAPORALATO</vt:lpstr>
      <vt:lpstr>Diapositiva 19</vt:lpstr>
      <vt:lpstr>IL FENOMENO DEL CAPORALATO : ORIGINI E DISCIPLINA LEGISLATIVA </vt:lpstr>
      <vt:lpstr>Diapositiva 21</vt:lpstr>
      <vt:lpstr>ORIGINI DEL FENOMENO DEL CAPORALATO…</vt:lpstr>
      <vt:lpstr>Le origini della repressione al caporalato</vt:lpstr>
      <vt:lpstr>Il tentativo di ricorso all’art.600 c.p. «reato di riduzione in schiavitù»</vt:lpstr>
      <vt:lpstr>Diapositiva 25</vt:lpstr>
      <vt:lpstr>Diapositiva 26</vt:lpstr>
      <vt:lpstr>Diapositiva 27</vt:lpstr>
      <vt:lpstr>Salvo che il fatto costituisca più grave reato </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COME CONTRASTARE IL CAPORALATO CON IL CONSUMO CRITICO</vt:lpstr>
      <vt:lpstr>Diapositiva 57</vt:lpstr>
      <vt:lpstr>IL CAPORALATO SI VINCE ANCHE A TAVOLA  - I CONSUMATORI HANNO UN POTERE ENORME</vt:lpstr>
      <vt:lpstr>Diapositiva 59</vt:lpstr>
      <vt:lpstr>Diapositiva 60</vt:lpstr>
      <vt:lpstr>Diapositiva 61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2020-05-03T19:04:04Z</dcterms:created>
  <dcterms:modified xsi:type="dcterms:W3CDTF">2020-05-19T09:30:15Z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